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58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17" d="100"/>
          <a:sy n="117" d="100"/>
        </p:scale>
        <p:origin x="-60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2017-06-30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2017-06-30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3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22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56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19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2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7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55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36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94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01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6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92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7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32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86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1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5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0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2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4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69529" y="47553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017E7D-AD11-436F-AC23-AEE677ED1018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github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duck/tsduc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duck/tsduck/raw/master/doc/tsduck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sduck.github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804689"/>
            <a:ext cx="7772400" cy="108585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TSDuck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772400" cy="1815058"/>
          </a:xfrm>
        </p:spPr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 extensible toolkit for</a:t>
            </a:r>
          </a:p>
          <a:p>
            <a:r>
              <a:rPr lang="en-US" b="1" dirty="0" smtClean="0"/>
              <a:t>MPEG/DVB transport streams</a:t>
            </a:r>
          </a:p>
          <a:p>
            <a:endParaRPr lang="en-US" dirty="0" smtClean="0"/>
          </a:p>
          <a:p>
            <a:r>
              <a:rPr lang="en-US" sz="1700" dirty="0" smtClean="0"/>
              <a:t>TSDuck Version </a:t>
            </a:r>
            <a:r>
              <a:rPr lang="en-US" sz="1700" dirty="0" smtClean="0"/>
              <a:t>3.1</a:t>
            </a:r>
            <a:endParaRPr lang="en-US" sz="1700" dirty="0"/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36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packet analysis</a:t>
            </a:r>
          </a:p>
          <a:p>
            <a:pPr lvl="1"/>
            <a:r>
              <a:rPr lang="en-US" b="1" i="1" dirty="0" err="1" smtClean="0"/>
              <a:t>tsdump</a:t>
            </a:r>
            <a:r>
              <a:rPr lang="en-US" dirty="0" smtClean="0"/>
              <a:t> : dump and analyze transport packets</a:t>
            </a:r>
          </a:p>
          <a:p>
            <a:r>
              <a:rPr lang="en-US" dirty="0" smtClean="0"/>
              <a:t>TS files recovery</a:t>
            </a:r>
          </a:p>
          <a:p>
            <a:pPr lvl="1"/>
            <a:r>
              <a:rPr lang="en-US" b="1" i="1" dirty="0" err="1" smtClean="0"/>
              <a:t>tsresync</a:t>
            </a:r>
            <a:r>
              <a:rPr lang="en-US" dirty="0" smtClean="0"/>
              <a:t> : fix corrupted capture files</a:t>
            </a:r>
          </a:p>
          <a:p>
            <a:pPr lvl="1"/>
            <a:r>
              <a:rPr lang="en-US" b="1" i="1" dirty="0" err="1" smtClean="0"/>
              <a:t>tsftrunc</a:t>
            </a:r>
            <a:r>
              <a:rPr lang="en-US" dirty="0" smtClean="0"/>
              <a:t> : truncate TS files</a:t>
            </a:r>
          </a:p>
          <a:p>
            <a:pPr lvl="1"/>
            <a:r>
              <a:rPr lang="en-US" b="1" i="1" dirty="0" err="1" smtClean="0"/>
              <a:t>tsfixcc</a:t>
            </a:r>
            <a:r>
              <a:rPr lang="en-US" dirty="0" smtClean="0"/>
              <a:t> : fix continuity counters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(2/4)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 / SI tables</a:t>
            </a:r>
          </a:p>
          <a:p>
            <a:pPr lvl="1"/>
            <a:r>
              <a:rPr lang="en-US" b="1" i="1" dirty="0" err="1" smtClean="0"/>
              <a:t>tstables</a:t>
            </a:r>
            <a:r>
              <a:rPr lang="en-US" dirty="0" smtClean="0"/>
              <a:t> : extract sections &amp; tables from TS</a:t>
            </a:r>
          </a:p>
          <a:p>
            <a:pPr lvl="2"/>
            <a:r>
              <a:rPr lang="en-US" dirty="0" smtClean="0"/>
              <a:t>either binary or textual analysis</a:t>
            </a:r>
          </a:p>
          <a:p>
            <a:pPr lvl="1"/>
            <a:r>
              <a:rPr lang="en-US" b="1" i="1" dirty="0" err="1" smtClean="0"/>
              <a:t>tstabdump</a:t>
            </a:r>
            <a:r>
              <a:rPr lang="en-US" dirty="0" smtClean="0"/>
              <a:t> : textual analysis of binary table files</a:t>
            </a:r>
          </a:p>
          <a:p>
            <a:pPr lvl="1"/>
            <a:r>
              <a:rPr lang="en-US" b="1" i="1" dirty="0" err="1" smtClean="0"/>
              <a:t>tspacketize</a:t>
            </a:r>
            <a:r>
              <a:rPr lang="en-US" dirty="0" smtClean="0"/>
              <a:t> : generate TS packets from tables</a:t>
            </a:r>
          </a:p>
          <a:p>
            <a:pPr lvl="2"/>
            <a:r>
              <a:rPr lang="en-US" dirty="0" smtClean="0"/>
              <a:t>sample usage : delivery of packet carousel for tables</a:t>
            </a:r>
          </a:p>
          <a:p>
            <a:pPr lvl="1"/>
            <a:r>
              <a:rPr lang="en-US" b="1" i="1" dirty="0" err="1" smtClean="0"/>
              <a:t>tsgentab</a:t>
            </a:r>
            <a:r>
              <a:rPr lang="en-US" dirty="0" smtClean="0"/>
              <a:t> : generate specific tables using plugins</a:t>
            </a:r>
          </a:p>
          <a:p>
            <a:pPr lvl="2"/>
            <a:r>
              <a:rPr lang="en-US" dirty="0" smtClean="0"/>
              <a:t>each plugin typically generates one table</a:t>
            </a:r>
          </a:p>
          <a:p>
            <a:pPr lvl="2"/>
            <a:r>
              <a:rPr lang="en-US" dirty="0" smtClean="0"/>
              <a:t>add new plugins when new tables are needed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(3/4)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DVB hardware support</a:t>
            </a:r>
          </a:p>
          <a:p>
            <a:pPr lvl="1"/>
            <a:r>
              <a:rPr lang="en-US" b="1" i="1" dirty="0" err="1" smtClean="0"/>
              <a:t>tsdektec</a:t>
            </a:r>
            <a:r>
              <a:rPr lang="en-US" dirty="0" smtClean="0"/>
              <a:t> : control </a:t>
            </a:r>
            <a:r>
              <a:rPr lang="en-US" dirty="0" err="1" smtClean="0"/>
              <a:t>Dektec</a:t>
            </a:r>
            <a:r>
              <a:rPr lang="en-US" dirty="0" smtClean="0"/>
              <a:t> devices</a:t>
            </a:r>
          </a:p>
          <a:p>
            <a:pPr lvl="1"/>
            <a:r>
              <a:rPr lang="en-US" b="1" i="1" dirty="0" err="1" smtClean="0"/>
              <a:t>tslsdvb</a:t>
            </a:r>
            <a:r>
              <a:rPr lang="en-US" dirty="0" smtClean="0"/>
              <a:t> : list DVB receiver devices</a:t>
            </a:r>
          </a:p>
          <a:p>
            <a:pPr lvl="1"/>
            <a:r>
              <a:rPr lang="en-US" b="1" i="1" dirty="0" err="1" smtClean="0"/>
              <a:t>tsscan</a:t>
            </a:r>
            <a:r>
              <a:rPr lang="en-US" dirty="0" smtClean="0"/>
              <a:t> : scan frequencies in a DVB network</a:t>
            </a:r>
          </a:p>
          <a:p>
            <a:pPr lvl="1"/>
            <a:r>
              <a:rPr lang="en-US" b="1" i="1" dirty="0" err="1" smtClean="0"/>
              <a:t>tsterinfo</a:t>
            </a:r>
            <a:r>
              <a:rPr lang="en-US" dirty="0" smtClean="0"/>
              <a:t> : compute various DVB-T information</a:t>
            </a:r>
          </a:p>
          <a:p>
            <a:pPr lvl="1"/>
            <a:r>
              <a:rPr lang="en-US" b="1" i="1" dirty="0" err="1" smtClean="0"/>
              <a:t>tssmartcard</a:t>
            </a:r>
            <a:r>
              <a:rPr lang="en-US" dirty="0" smtClean="0"/>
              <a:t> : list or reset smartcard reader devices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transport stream processor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Transport stream processing framework</a:t>
            </a:r>
          </a:p>
          <a:p>
            <a:pPr lvl="1"/>
            <a:r>
              <a:rPr lang="en-US" dirty="0" smtClean="0"/>
              <a:t>Combination of elementary processing using plugins</a:t>
            </a:r>
          </a:p>
          <a:p>
            <a:pPr lvl="1"/>
            <a:r>
              <a:rPr lang="en-US" dirty="0" smtClean="0"/>
              <a:t>One input plugin</a:t>
            </a:r>
          </a:p>
          <a:p>
            <a:pPr lvl="2"/>
            <a:r>
              <a:rPr lang="en-US" dirty="0" smtClean="0"/>
              <a:t>receive a TS from various sources</a:t>
            </a:r>
          </a:p>
          <a:p>
            <a:pPr lvl="1"/>
            <a:r>
              <a:rPr lang="en-US" dirty="0" smtClean="0"/>
              <a:t>Any number of packet processing plugins</a:t>
            </a:r>
          </a:p>
          <a:p>
            <a:pPr lvl="2"/>
            <a:r>
              <a:rPr lang="en-US" dirty="0" smtClean="0"/>
              <a:t>perform transformations on TS packets</a:t>
            </a:r>
          </a:p>
          <a:p>
            <a:pPr lvl="2"/>
            <a:r>
              <a:rPr lang="en-US" dirty="0" smtClean="0"/>
              <a:t>may remove packets</a:t>
            </a:r>
          </a:p>
          <a:p>
            <a:pPr lvl="2"/>
            <a:r>
              <a:rPr lang="en-US" dirty="0" smtClean="0"/>
              <a:t>may NOT add packets</a:t>
            </a:r>
          </a:p>
          <a:p>
            <a:pPr lvl="1"/>
            <a:r>
              <a:rPr lang="en-US" dirty="0" smtClean="0"/>
              <a:t>One output plugin</a:t>
            </a:r>
          </a:p>
          <a:p>
            <a:pPr lvl="2"/>
            <a:r>
              <a:rPr lang="en-US" dirty="0" smtClean="0"/>
              <a:t>send the resulting TS to various destinations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overview</a:t>
            </a:r>
            <a:endParaRPr lang="en-US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32224" y="1243155"/>
            <a:ext cx="8192393" cy="2426997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process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865040" y="1642534"/>
            <a:ext cx="7526761" cy="604189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executable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4055916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2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2460478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1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651354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3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6504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plugin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24679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plugin</a:t>
            </a:r>
          </a:p>
        </p:txBody>
      </p:sp>
      <p:cxnSp>
        <p:nvCxnSpPr>
          <p:cNvPr id="30" name="Connecteur droit avec flèche 29"/>
          <p:cNvCxnSpPr>
            <a:endCxn id="28" idx="2"/>
          </p:cNvCxnSpPr>
          <p:nvPr/>
        </p:nvCxnSpPr>
        <p:spPr>
          <a:xfrm flipV="1">
            <a:off x="143594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1" name="Connecteur droit avec flèche 30"/>
          <p:cNvCxnSpPr>
            <a:stCxn id="29" idx="2"/>
          </p:cNvCxnSpPr>
          <p:nvPr/>
        </p:nvCxnSpPr>
        <p:spPr>
          <a:xfrm>
            <a:off x="781769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1559315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TS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635721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TS</a:t>
            </a:r>
          </a:p>
        </p:txBody>
      </p:sp>
      <p:sp>
        <p:nvSpPr>
          <p:cNvPr id="34" name="Arc 33"/>
          <p:cNvSpPr/>
          <p:nvPr/>
        </p:nvSpPr>
        <p:spPr>
          <a:xfrm>
            <a:off x="1559313" y="2062394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3146109" y="2047035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4763626" y="2031676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360662" y="2016317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tsp plugin is a shareable library</a:t>
            </a:r>
          </a:p>
          <a:p>
            <a:pPr lvl="1"/>
            <a:r>
              <a:rPr lang="en-US" dirty="0" smtClean="0"/>
              <a:t>.so file on Linux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r>
              <a:rPr lang="en-US" dirty="0" smtClean="0"/>
              <a:t> file on Windows</a:t>
            </a:r>
          </a:p>
          <a:p>
            <a:r>
              <a:rPr lang="en-US" dirty="0" smtClean="0"/>
              <a:t>File naming</a:t>
            </a:r>
          </a:p>
          <a:p>
            <a:pPr lvl="1"/>
            <a:r>
              <a:rPr lang="en-US" dirty="0" smtClean="0"/>
              <a:t>plugin named </a:t>
            </a:r>
            <a:r>
              <a:rPr lang="en-US" i="1" dirty="0" smtClean="0"/>
              <a:t>foo</a:t>
            </a:r>
            <a:r>
              <a:rPr lang="en-US" dirty="0" smtClean="0"/>
              <a:t> in file tsplugin_</a:t>
            </a:r>
            <a:r>
              <a:rPr lang="en-US" i="1" dirty="0" smtClean="0"/>
              <a:t>foo</a:t>
            </a:r>
            <a:r>
              <a:rPr lang="en-US" dirty="0" smtClean="0"/>
              <a:t>.so (or .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directory as tsp executable</a:t>
            </a:r>
          </a:p>
          <a:p>
            <a:r>
              <a:rPr lang="en-US" dirty="0" smtClean="0"/>
              <a:t>General command line syntax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[-I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[-P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...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[-O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TS acquisition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21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until –-seconds 20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file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capture.ts</a:t>
            </a:r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Display the PMT of a selected service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sifilter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tables –-max 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drop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(1/4)</a:t>
            </a:r>
            <a:endParaRPr lang="en-US" dirty="0"/>
          </a:p>
        </p:txBody>
      </p:sp>
      <p:sp>
        <p:nvSpPr>
          <p:cNvPr id="8" name="Légende encadrée 1 7"/>
          <p:cNvSpPr/>
          <p:nvPr/>
        </p:nvSpPr>
        <p:spPr>
          <a:xfrm>
            <a:off x="5136375" y="1131590"/>
            <a:ext cx="3784562" cy="288000"/>
          </a:xfrm>
          <a:prstGeom prst="borderCallout1">
            <a:avLst>
              <a:gd name="adj1" fmla="val 49930"/>
              <a:gd name="adj2" fmla="val -537"/>
              <a:gd name="adj3" fmla="val 134043"/>
              <a:gd name="adj4" fmla="val -4395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capture DVB-T stream from UHF channel 21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Légende encadrée 1 8"/>
          <p:cNvSpPr/>
          <p:nvPr/>
        </p:nvSpPr>
        <p:spPr>
          <a:xfrm>
            <a:off x="5276380" y="1542440"/>
            <a:ext cx="3654496" cy="288000"/>
          </a:xfrm>
          <a:prstGeom prst="borderCallout1">
            <a:avLst>
              <a:gd name="adj1" fmla="val 49930"/>
              <a:gd name="adj2" fmla="val -537"/>
              <a:gd name="adj3" fmla="val 77069"/>
              <a:gd name="adj4" fmla="val -28441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pass packets during 20 seconds,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égende encadrée 1 10"/>
          <p:cNvSpPr/>
          <p:nvPr/>
        </p:nvSpPr>
        <p:spPr>
          <a:xfrm>
            <a:off x="5449350" y="1985242"/>
            <a:ext cx="2277748" cy="288000"/>
          </a:xfrm>
          <a:prstGeom prst="borderCallout1">
            <a:avLst>
              <a:gd name="adj1" fmla="val 49930"/>
              <a:gd name="adj2" fmla="val -537"/>
              <a:gd name="adj3" fmla="val 30299"/>
              <a:gd name="adj4" fmla="val -6808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save TS to file </a:t>
            </a:r>
            <a:r>
              <a:rPr lang="en-US" sz="1600" dirty="0" err="1" smtClean="0">
                <a:solidFill>
                  <a:schemeClr val="tx1"/>
                </a:solidFill>
              </a:rPr>
              <a:t>capture.ts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Légende encadrée 1 11"/>
          <p:cNvSpPr/>
          <p:nvPr/>
        </p:nvSpPr>
        <p:spPr>
          <a:xfrm>
            <a:off x="5136375" y="3049998"/>
            <a:ext cx="3615460" cy="288000"/>
          </a:xfrm>
          <a:prstGeom prst="borderCallout1">
            <a:avLst>
              <a:gd name="adj1" fmla="val 49930"/>
              <a:gd name="adj2" fmla="val -537"/>
              <a:gd name="adj3" fmla="val 110469"/>
              <a:gd name="adj4" fmla="val -48268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rebuild SPTS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égende encadrée 1 12"/>
          <p:cNvSpPr/>
          <p:nvPr/>
        </p:nvSpPr>
        <p:spPr>
          <a:xfrm>
            <a:off x="5268520" y="3498184"/>
            <a:ext cx="2612173" cy="288000"/>
          </a:xfrm>
          <a:prstGeom prst="borderCallout1">
            <a:avLst>
              <a:gd name="adj1" fmla="val 49930"/>
              <a:gd name="adj2" fmla="val -537"/>
              <a:gd name="adj3" fmla="val 52969"/>
              <a:gd name="adj4" fmla="val -592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PID containing PMT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Légende encadrée 1 13"/>
          <p:cNvSpPr/>
          <p:nvPr/>
        </p:nvSpPr>
        <p:spPr>
          <a:xfrm>
            <a:off x="4932040" y="3946370"/>
            <a:ext cx="2534682" cy="288000"/>
          </a:xfrm>
          <a:prstGeom prst="borderCallout1">
            <a:avLst>
              <a:gd name="adj1" fmla="val 49930"/>
              <a:gd name="adj2" fmla="val -537"/>
              <a:gd name="adj3" fmla="val -17902"/>
              <a:gd name="adj4" fmla="val -476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display one table,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Légende encadrée 1 14"/>
          <p:cNvSpPr/>
          <p:nvPr/>
        </p:nvSpPr>
        <p:spPr>
          <a:xfrm>
            <a:off x="4736178" y="4394556"/>
            <a:ext cx="2788150" cy="288000"/>
          </a:xfrm>
          <a:prstGeom prst="borderCallout1">
            <a:avLst>
              <a:gd name="adj1" fmla="val 49930"/>
              <a:gd name="adj2" fmla="val -537"/>
              <a:gd name="adj3" fmla="val -80268"/>
              <a:gd name="adj4" fmla="val -80792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drop output packet (don’t care)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Transmodulation</a:t>
            </a:r>
            <a:r>
              <a:rPr lang="en-US" dirty="0" smtClean="0"/>
              <a:t> of a service over IP multicast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 –-audio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224.10.11.12:1000</a:t>
            </a:r>
          </a:p>
          <a:p>
            <a:endParaRPr lang="en-US" b="1" dirty="0" smtClean="0"/>
          </a:p>
          <a:p>
            <a:r>
              <a:rPr lang="en-US" dirty="0" smtClean="0"/>
              <a:t>On-the-fly replacement of a PSI / SI table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inject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nit.bin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16 --replace –-stuffing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24 --convolution 2/3 --guard 1/32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(2/4)</a:t>
            </a:r>
            <a:endParaRPr lang="en-US" dirty="0"/>
          </a:p>
        </p:txBody>
      </p:sp>
      <p:sp>
        <p:nvSpPr>
          <p:cNvPr id="4" name="Légende encadrée 1 3"/>
          <p:cNvSpPr/>
          <p:nvPr/>
        </p:nvSpPr>
        <p:spPr>
          <a:xfrm>
            <a:off x="5868144" y="1446265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1166"/>
              <a:gd name="adj4" fmla="val -3400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keeping only one audio track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868144" y="2112271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50259"/>
              <a:gd name="adj4" fmla="val -4575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broadcast resulting SPTS to multicast IP </a:t>
            </a:r>
            <a:r>
              <a:rPr lang="en-US" sz="1600" dirty="0" err="1" smtClean="0">
                <a:solidFill>
                  <a:schemeClr val="tx1"/>
                </a:solidFill>
              </a:rPr>
              <a:t>address:port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égende encadrée 1 5"/>
          <p:cNvSpPr/>
          <p:nvPr/>
        </p:nvSpPr>
        <p:spPr>
          <a:xfrm>
            <a:off x="5436096" y="3291830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7413"/>
              <a:gd name="adj4" fmla="val -5969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replace content of PID 16 with table from binary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égende encadrée 1 6"/>
          <p:cNvSpPr/>
          <p:nvPr/>
        </p:nvSpPr>
        <p:spPr>
          <a:xfrm>
            <a:off x="3707904" y="4443958"/>
            <a:ext cx="3286782" cy="522778"/>
          </a:xfrm>
          <a:prstGeom prst="borderCallout1">
            <a:avLst>
              <a:gd name="adj1" fmla="val 49930"/>
              <a:gd name="adj2" fmla="val -537"/>
              <a:gd name="adj3" fmla="val -15332"/>
              <a:gd name="adj4" fmla="val -3358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send modified TS to a </a:t>
            </a:r>
            <a:r>
              <a:rPr lang="en-US" sz="1600" dirty="0" err="1" smtClean="0">
                <a:solidFill>
                  <a:schemeClr val="tx1"/>
                </a:solidFill>
              </a:rPr>
              <a:t>Dektec</a:t>
            </a:r>
            <a:r>
              <a:rPr lang="en-US" sz="1600" dirty="0" smtClean="0">
                <a:solidFill>
                  <a:schemeClr val="tx1"/>
                </a:solidFill>
              </a:rPr>
              <a:t> DVB-T modulator on same frequency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Access System test bed</a:t>
            </a:r>
          </a:p>
          <a:p>
            <a:pPr lvl="1"/>
            <a:r>
              <a:rPr lang="en-US" dirty="0" smtClean="0"/>
              <a:t>example using French DVB-T network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(3/4)</a:t>
            </a:r>
            <a:endParaRPr lang="en-US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6070234" y="3015427"/>
            <a:ext cx="176715" cy="4206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1999802" y="1995686"/>
            <a:ext cx="385719" cy="49530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Connecteur droit 39"/>
          <p:cNvCxnSpPr/>
          <p:nvPr/>
        </p:nvCxnSpPr>
        <p:spPr>
          <a:xfrm>
            <a:off x="1859158" y="19956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Connecteur droit 40"/>
          <p:cNvCxnSpPr/>
          <p:nvPr/>
        </p:nvCxnSpPr>
        <p:spPr>
          <a:xfrm>
            <a:off x="1920427" y="20782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Connecteur droit 41"/>
          <p:cNvCxnSpPr/>
          <p:nvPr/>
        </p:nvCxnSpPr>
        <p:spPr>
          <a:xfrm>
            <a:off x="1981696" y="21607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Connecteur droit 42"/>
          <p:cNvCxnSpPr/>
          <p:nvPr/>
        </p:nvCxnSpPr>
        <p:spPr>
          <a:xfrm>
            <a:off x="2042965" y="22433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4" name="Connecteur droit 43"/>
          <p:cNvCxnSpPr/>
          <p:nvPr/>
        </p:nvCxnSpPr>
        <p:spPr>
          <a:xfrm>
            <a:off x="2104234" y="23258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5" name="Connecteur droit 44"/>
          <p:cNvCxnSpPr/>
          <p:nvPr/>
        </p:nvCxnSpPr>
        <p:spPr>
          <a:xfrm>
            <a:off x="2165503" y="24084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Connecteur droit 45"/>
          <p:cNvCxnSpPr/>
          <p:nvPr/>
        </p:nvCxnSpPr>
        <p:spPr>
          <a:xfrm>
            <a:off x="2226772" y="24909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7" name="Rectangle à coins arrondis 46"/>
          <p:cNvSpPr/>
          <p:nvPr/>
        </p:nvSpPr>
        <p:spPr>
          <a:xfrm>
            <a:off x="2785466" y="3043436"/>
            <a:ext cx="2317058" cy="104140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 or Windows computer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2992288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ECMG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135532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EMMG</a:t>
            </a:r>
          </a:p>
        </p:txBody>
      </p:sp>
      <p:cxnSp>
        <p:nvCxnSpPr>
          <p:cNvPr id="50" name="Connecteur droit 49"/>
          <p:cNvCxnSpPr>
            <a:stCxn id="66" idx="3"/>
            <a:endCxn id="65" idx="2"/>
          </p:cNvCxnSpPr>
          <p:nvPr/>
        </p:nvCxnSpPr>
        <p:spPr>
          <a:xfrm>
            <a:off x="3330125" y="3616394"/>
            <a:ext cx="22296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Connecteur droit 50"/>
          <p:cNvCxnSpPr>
            <a:endCxn id="67" idx="1"/>
          </p:cNvCxnSpPr>
          <p:nvPr/>
        </p:nvCxnSpPr>
        <p:spPr>
          <a:xfrm>
            <a:off x="4329084" y="3616394"/>
            <a:ext cx="2229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Connecteur droit 51"/>
          <p:cNvCxnSpPr>
            <a:stCxn id="65" idx="3"/>
          </p:cNvCxnSpPr>
          <p:nvPr/>
        </p:nvCxnSpPr>
        <p:spPr>
          <a:xfrm flipH="1">
            <a:off x="3376379" y="3751098"/>
            <a:ext cx="290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Connecteur droit 52"/>
          <p:cNvCxnSpPr>
            <a:stCxn id="65" idx="5"/>
          </p:cNvCxnSpPr>
          <p:nvPr/>
        </p:nvCxnSpPr>
        <p:spPr>
          <a:xfrm>
            <a:off x="4215443" y="3751098"/>
            <a:ext cx="305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4" name="Connecteur droit 53"/>
          <p:cNvCxnSpPr>
            <a:endCxn id="48" idx="0"/>
          </p:cNvCxnSpPr>
          <p:nvPr/>
        </p:nvCxnSpPr>
        <p:spPr>
          <a:xfrm>
            <a:off x="3376379" y="4082860"/>
            <a:ext cx="1176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55" name="Connecteur droit 54"/>
          <p:cNvCxnSpPr>
            <a:endCxn id="49" idx="0"/>
          </p:cNvCxnSpPr>
          <p:nvPr/>
        </p:nvCxnSpPr>
        <p:spPr>
          <a:xfrm>
            <a:off x="4520799" y="4082860"/>
            <a:ext cx="0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Connecteur en angle 55"/>
          <p:cNvCxnSpPr>
            <a:endCxn id="66" idx="1"/>
          </p:cNvCxnSpPr>
          <p:nvPr/>
        </p:nvCxnSpPr>
        <p:spPr>
          <a:xfrm rot="16200000" flipH="1">
            <a:off x="1794113" y="2788406"/>
            <a:ext cx="1290508" cy="36546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7" name="Rectangle à coins arrondis 56"/>
          <p:cNvSpPr/>
          <p:nvPr/>
        </p:nvSpPr>
        <p:spPr>
          <a:xfrm>
            <a:off x="6496711" y="3098610"/>
            <a:ext cx="770534" cy="25425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STB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830564" y="2725695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coupler</a:t>
            </a:r>
          </a:p>
        </p:txBody>
      </p:sp>
      <p:cxnSp>
        <p:nvCxnSpPr>
          <p:cNvPr id="59" name="Connecteur droit 58"/>
          <p:cNvCxnSpPr>
            <a:stCxn id="38" idx="3"/>
            <a:endCxn id="57" idx="1"/>
          </p:cNvCxnSpPr>
          <p:nvPr/>
        </p:nvCxnSpPr>
        <p:spPr>
          <a:xfrm>
            <a:off x="6246949" y="3225739"/>
            <a:ext cx="249762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0" name="Connecteur en angle 59"/>
          <p:cNvCxnSpPr>
            <a:stCxn id="67" idx="3"/>
          </p:cNvCxnSpPr>
          <p:nvPr/>
        </p:nvCxnSpPr>
        <p:spPr>
          <a:xfrm flipV="1">
            <a:off x="5260078" y="3288788"/>
            <a:ext cx="806981" cy="327606"/>
          </a:xfrm>
          <a:prstGeom prst="bentConnector3">
            <a:avLst>
              <a:gd name="adj1" fmla="val 61803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1" name="ZoneTexte 60"/>
          <p:cNvSpPr txBox="1"/>
          <p:nvPr/>
        </p:nvSpPr>
        <p:spPr>
          <a:xfrm>
            <a:off x="1547664" y="2327314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antenna</a:t>
            </a:r>
          </a:p>
        </p:txBody>
      </p:sp>
      <p:cxnSp>
        <p:nvCxnSpPr>
          <p:cNvPr id="62" name="Connecteur en angle 61"/>
          <p:cNvCxnSpPr/>
          <p:nvPr/>
        </p:nvCxnSpPr>
        <p:spPr>
          <a:xfrm>
            <a:off x="2256633" y="2845615"/>
            <a:ext cx="3810426" cy="316884"/>
          </a:xfrm>
          <a:prstGeom prst="bentConnector3">
            <a:avLst>
              <a:gd name="adj1" fmla="val 91912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4206176" y="2691238"/>
            <a:ext cx="1539380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R1, R2, R3, R4, R5, R6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163039" y="363139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R9</a:t>
            </a:r>
          </a:p>
        </p:txBody>
      </p:sp>
      <p:sp>
        <p:nvSpPr>
          <p:cNvPr id="65" name="Ellipse 64"/>
          <p:cNvSpPr/>
          <p:nvPr/>
        </p:nvSpPr>
        <p:spPr>
          <a:xfrm>
            <a:off x="3553094" y="3425894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2622101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DVB-T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tuner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4552054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Dektec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DTA-110T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12820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</a:p>
          <a:p>
            <a:r>
              <a:rPr lang="en-US" dirty="0" smtClean="0"/>
              <a:t>TS utilities</a:t>
            </a:r>
          </a:p>
          <a:p>
            <a:r>
              <a:rPr lang="en-US" dirty="0" smtClean="0"/>
              <a:t>Transport stream processor</a:t>
            </a:r>
          </a:p>
          <a:p>
            <a:r>
              <a:rPr lang="en-US" dirty="0" smtClean="0"/>
              <a:t>Extending TSDuck</a:t>
            </a:r>
          </a:p>
          <a:p>
            <a:r>
              <a:rPr lang="en-US" dirty="0" smtClean="0"/>
              <a:t>Using TSDuck as an MPEG/DVB library for C++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Conditional Access System test bed (continued)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$UHF_INPUT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-t 9 -a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direct8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0x0901 -l 41 -n "Direct 8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bfmtv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0x0903 -l 42 -n "BFM TV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&gt;tele'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0x0904 -l 43 -n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virgin17 -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0x0905 -l 44 -n "Virgin 17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0x0906 -l 45 -n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france4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0x0907 -l 46 -n "France 4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0x02FF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0x09FF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scrambler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GulliTest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-e $ECMG -s $SUPER_CAS_ID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-p $PMT_CADESC_PRIVATE -a $AC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-b $ECM_BITRATE --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$ECM_PID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cat -c -a $CAS_ID/$EMM_PID/$CAT_CADESC_PRIVATE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datainject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-r -s $MUX_SERVER_PORT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-b $EMM_MAX_BITRATE -p $EMM_PID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$UHF_OUTPUT --convolution 2/3 --guard 1/32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null</a:t>
            </a:r>
            <a:r>
              <a:rPr lang="en-US" dirty="0" smtClean="0"/>
              <a:t> : null packet generator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dvb</a:t>
            </a:r>
            <a:r>
              <a:rPr lang="en-US" dirty="0" smtClean="0"/>
              <a:t> : DVB-S, DVB-T, DVB-C receiver devices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Output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drop</a:t>
            </a:r>
            <a:r>
              <a:rPr lang="en-US" dirty="0" smtClean="0"/>
              <a:t> : drop packets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or modulator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input &amp; output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TS transformations</a:t>
            </a:r>
          </a:p>
          <a:p>
            <a:pPr lvl="1"/>
            <a:r>
              <a:rPr lang="en-US" dirty="0" smtClean="0"/>
              <a:t>PID or packet filtering, PSI/SI transformation or injection, </a:t>
            </a:r>
            <a:br>
              <a:rPr lang="en-US" dirty="0" smtClean="0"/>
            </a:br>
            <a:r>
              <a:rPr lang="en-US" dirty="0" smtClean="0"/>
              <a:t>service extraction, time regulation, etc.</a:t>
            </a:r>
          </a:p>
          <a:p>
            <a:r>
              <a:rPr lang="en-US" dirty="0" smtClean="0"/>
              <a:t>TS analysis and monitoring</a:t>
            </a:r>
          </a:p>
          <a:p>
            <a:pPr lvl="1"/>
            <a:r>
              <a:rPr lang="en-US" dirty="0" smtClean="0"/>
              <a:t>TS analysis, PSI/SI extraction, PID, bitrate monitoring, </a:t>
            </a:r>
            <a:br>
              <a:rPr lang="en-US" dirty="0" smtClean="0"/>
            </a:br>
            <a:r>
              <a:rPr lang="en-US" dirty="0" smtClean="0"/>
              <a:t>ECM or EMM monitoring, etc.</a:t>
            </a:r>
          </a:p>
          <a:p>
            <a:r>
              <a:rPr lang="en-US" dirty="0" smtClean="0"/>
              <a:t>TS scrambling &amp; descrambling</a:t>
            </a:r>
          </a:p>
          <a:p>
            <a:pPr lvl="1"/>
            <a:r>
              <a:rPr lang="en-US" dirty="0" smtClean="0"/>
              <a:t>DVB SimulCrypt support for ECM / EMM injection</a:t>
            </a:r>
          </a:p>
          <a:p>
            <a:r>
              <a:rPr lang="en-US" dirty="0" smtClean="0"/>
              <a:t>Any other processing you wish to develop…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transport stream programming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is extensible</a:t>
            </a:r>
          </a:p>
          <a:p>
            <a:pPr lvl="1"/>
            <a:r>
              <a:rPr lang="en-US" dirty="0" smtClean="0"/>
              <a:t>Source code provided</a:t>
            </a:r>
          </a:p>
          <a:p>
            <a:pPr marL="896937" lvl="3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https://github.com/tsduck/tsduck.git</a:t>
            </a:r>
          </a:p>
          <a:p>
            <a:pPr lvl="1"/>
            <a:r>
              <a:rPr lang="en-US" dirty="0" smtClean="0"/>
              <a:t>Common API for Linux, Windows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2"/>
            <a:r>
              <a:rPr lang="en-US" dirty="0" smtClean="0"/>
              <a:t>DVB tuners and </a:t>
            </a:r>
            <a:r>
              <a:rPr lang="en-US" dirty="0" err="1" smtClean="0"/>
              <a:t>Dektec</a:t>
            </a:r>
            <a:r>
              <a:rPr lang="en-US" dirty="0" smtClean="0"/>
              <a:t> cards are not supported on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Programmer’s guide</a:t>
            </a:r>
          </a:p>
          <a:p>
            <a:pPr lvl="2"/>
            <a:r>
              <a:rPr lang="en-US" dirty="0" smtClean="0"/>
              <a:t>Doxygen-generated</a:t>
            </a:r>
          </a:p>
          <a:p>
            <a:pPr marL="896937" lvl="3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https://tsduck.github.io/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You can modify it yourself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Identify your needs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find a solution using existing TSDuck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eview utilities and plugins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extend an existing utility or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new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features, don’t modify existing behavior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emain upward compatible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Develop your own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t is quite simple, really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Send your code back to TSDuck maintainer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o that everyone can benefit from it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extending TSDuck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907756" y="3995582"/>
            <a:ext cx="1944216" cy="432048"/>
          </a:xfrm>
          <a:prstGeom prst="roundRect">
            <a:avLst/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Don’t write a plugin from scratch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an existing one as code base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hoose one which is technically similar</a:t>
            </a:r>
          </a:p>
          <a:p>
            <a:pPr lvl="2"/>
            <a:r>
              <a:rPr lang="en-US" dirty="0" smtClean="0"/>
              <a:t>input?  output?  PSI/SI transformation?  packet filtering?</a:t>
            </a:r>
          </a:p>
          <a:p>
            <a:r>
              <a:rPr lang="en-US" dirty="0" smtClean="0"/>
              <a:t>Implement simple &amp; elementary features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reserve TSDuck philosophy</a:t>
            </a:r>
          </a:p>
          <a:p>
            <a:pPr lvl="2"/>
            <a:r>
              <a:rPr lang="en-US" dirty="0" smtClean="0"/>
              <a:t>develop several elementary plugins if necessary</a:t>
            </a:r>
          </a:p>
          <a:p>
            <a:pPr lvl="2"/>
            <a:r>
              <a:rPr lang="en-US" dirty="0" smtClean="0"/>
              <a:t>not a single big plugin implementing several features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RTFM as usual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Linux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bits, Fedora and Ubuntu</a:t>
            </a:r>
          </a:p>
          <a:p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ested on </a:t>
            </a:r>
            <a:r>
              <a:rPr lang="en-US" dirty="0" err="1" smtClean="0"/>
              <a:t>macOS</a:t>
            </a:r>
            <a:r>
              <a:rPr lang="en-US" dirty="0" smtClean="0"/>
              <a:t> Sierra 10.12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bits, Windows 7 &amp; 10</a:t>
            </a:r>
          </a:p>
          <a:p>
            <a:pPr lvl="2"/>
            <a:r>
              <a:rPr lang="en-US" dirty="0"/>
              <a:t>on </a:t>
            </a:r>
            <a:r>
              <a:rPr lang="en-US" dirty="0" smtClean="0"/>
              <a:t>64-bit Windows, use </a:t>
            </a:r>
            <a:r>
              <a:rPr lang="en-US" dirty="0" smtClean="0"/>
              <a:t>32-bit TSDuck </a:t>
            </a:r>
            <a:r>
              <a:rPr lang="en-US" dirty="0" smtClean="0"/>
              <a:t>if your </a:t>
            </a:r>
            <a:r>
              <a:rPr lang="en-US" dirty="0" smtClean="0"/>
              <a:t>DVB tuner driver is 32-bit only</a:t>
            </a:r>
            <a:endParaRPr lang="en-US" dirty="0" smtClean="0"/>
          </a:p>
          <a:p>
            <a:pPr lvl="1"/>
            <a:r>
              <a:rPr lang="en-US" dirty="0" smtClean="0"/>
              <a:t>Microsoft Visual Studio 2017 Community Edition</a:t>
            </a:r>
          </a:p>
          <a:p>
            <a:pPr lvl="2"/>
            <a:r>
              <a:rPr lang="en-US" dirty="0" smtClean="0"/>
              <a:t>free download from microsoft.com, no license fee</a:t>
            </a:r>
          </a:p>
          <a:p>
            <a:pPr lvl="1"/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</a:t>
            </a:r>
          </a:p>
          <a:p>
            <a:pPr lvl="2"/>
            <a:r>
              <a:rPr lang="en-US" dirty="0" smtClean="0"/>
              <a:t>free software</a:t>
            </a:r>
          </a:p>
          <a:p>
            <a:pPr lvl="2"/>
            <a:r>
              <a:rPr lang="en-US" dirty="0" smtClean="0"/>
              <a:t>used to create TSDuck installer with precompiled binaries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develop third-party applications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TSDuck common code is in one large library</a:t>
            </a:r>
          </a:p>
          <a:p>
            <a:pPr lvl="1"/>
            <a:r>
              <a:rPr lang="en-US" dirty="0" smtClean="0"/>
              <a:t>tsduck.so / tsduck.dll</a:t>
            </a:r>
          </a:p>
          <a:p>
            <a:r>
              <a:rPr lang="en-US" dirty="0" smtClean="0"/>
              <a:t>Contains generic and reusable C++ code</a:t>
            </a:r>
          </a:p>
          <a:p>
            <a:pPr lvl="1"/>
            <a:r>
              <a:rPr lang="en-US" dirty="0" smtClean="0"/>
              <a:t>basic operating system independent features</a:t>
            </a:r>
          </a:p>
          <a:p>
            <a:pPr lvl="2"/>
            <a:r>
              <a:rPr lang="en-US" dirty="0" smtClean="0"/>
              <a:t>system, multi-treading, synchronization, networking, cryptography, etc.</a:t>
            </a:r>
          </a:p>
          <a:p>
            <a:pPr lvl="1"/>
            <a:r>
              <a:rPr lang="en-US" dirty="0" smtClean="0"/>
              <a:t>MPEG / DVB features</a:t>
            </a:r>
          </a:p>
          <a:p>
            <a:pPr lvl="2"/>
            <a:r>
              <a:rPr lang="en-US" dirty="0" smtClean="0"/>
              <a:t>TS packets, PSI/SI tables, sections and descriptors, </a:t>
            </a:r>
            <a:r>
              <a:rPr lang="en-US" dirty="0" err="1" smtClean="0"/>
              <a:t>demultiplexing</a:t>
            </a:r>
            <a:r>
              <a:rPr lang="en-US" dirty="0" smtClean="0"/>
              <a:t>, </a:t>
            </a:r>
            <a:r>
              <a:rPr lang="en-US" dirty="0" err="1" smtClean="0"/>
              <a:t>packetization</a:t>
            </a:r>
            <a:r>
              <a:rPr lang="en-US" dirty="0" smtClean="0"/>
              <a:t>, DVB tuners, etc.</a:t>
            </a:r>
          </a:p>
          <a:p>
            <a:r>
              <a:rPr lang="en-US" dirty="0" smtClean="0"/>
              <a:t>Can be used in your application</a:t>
            </a:r>
          </a:p>
          <a:p>
            <a:pPr lvl="1"/>
            <a:r>
              <a:rPr lang="en-US" dirty="0"/>
              <a:t>e</a:t>
            </a:r>
            <a:r>
              <a:rPr lang="en-US" smtClean="0"/>
              <a:t>ven </a:t>
            </a:r>
            <a:r>
              <a:rPr lang="en-US" dirty="0" smtClean="0"/>
              <a:t>if not part of TSDuck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TSDuck as a library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ISO/IEC 13818-1 transport streams</a:t>
            </a:r>
          </a:p>
          <a:p>
            <a:r>
              <a:rPr lang="en-US" dirty="0" smtClean="0"/>
              <a:t>Set of low-level utilities</a:t>
            </a:r>
          </a:p>
          <a:p>
            <a:pPr lvl="1"/>
            <a:r>
              <a:rPr lang="en-US" dirty="0" smtClean="0"/>
              <a:t>extensible through plugins</a:t>
            </a:r>
          </a:p>
          <a:p>
            <a:r>
              <a:rPr lang="en-US" dirty="0" smtClean="0"/>
              <a:t>« Batch &amp; Bash » oriented</a:t>
            </a:r>
          </a:p>
          <a:p>
            <a:pPr lvl="1"/>
            <a:r>
              <a:rPr lang="en-US" dirty="0" smtClean="0"/>
              <a:t>command-line only, no fancy GUI</a:t>
            </a:r>
          </a:p>
          <a:p>
            <a:pPr lvl="1"/>
            <a:r>
              <a:rPr lang="en-US" dirty="0" smtClean="0"/>
              <a:t>one utility or plugin = one elementary function</a:t>
            </a:r>
          </a:p>
          <a:p>
            <a:pPr lvl="1"/>
            <a:r>
              <a:rPr lang="en-US" dirty="0" smtClean="0"/>
              <a:t>can be combined in any order</a:t>
            </a:r>
          </a:p>
          <a:p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reusable and extensible code</a:t>
            </a:r>
          </a:p>
          <a:p>
            <a:r>
              <a:rPr lang="en-US" dirty="0" smtClean="0"/>
              <a:t>Available on Linux, Windows and 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in an application outside TSDuck</a:t>
            </a:r>
          </a:p>
          <a:p>
            <a:r>
              <a:rPr lang="en-US" dirty="0" smtClean="0"/>
              <a:t>Typical Makefile (Linux, 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 Include TSDuck makefile (adapt to your location)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$(HOME)/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Makefile.tsduck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myexec</a:t>
            </a:r>
            <a:endParaRPr lang="en-US" sz="16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myexec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 $(LIBTSDUCK)</a:t>
            </a:r>
          </a:p>
          <a:p>
            <a:pPr lvl="2">
              <a:buFont typeface="Wingdings" pitchFamily="2" charset="2"/>
              <a:buNone/>
            </a:pP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application-specific rules ...</a:t>
            </a:r>
          </a:p>
          <a:p>
            <a:r>
              <a:rPr lang="en-US" dirty="0" smtClean="0"/>
              <a:t>Typical application source 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tsduck.h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application code ...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TSDuck as a library 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TS acquisition (satellite, terrestrial, IP, etc.)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analysis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Transmodulation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Injection of PSI / SI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packets carousel generation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p</a:t>
            </a:r>
            <a:r>
              <a:rPr lang="en-US" dirty="0" err="1" smtClean="0"/>
              <a:t>acketization</a:t>
            </a:r>
            <a:r>
              <a:rPr lang="en-US" dirty="0" smtClean="0"/>
              <a:t> of SSU, etc.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 bed for CAS or STB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njection of test cases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 Scrambling and DVB SimulCrypt support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Any combination of the above and more…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code</a:t>
            </a:r>
          </a:p>
          <a:p>
            <a:pPr marL="6286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github.com/tsduck/tsduck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BSD license</a:t>
            </a:r>
          </a:p>
          <a:p>
            <a:pPr lvl="1"/>
            <a:r>
              <a:rPr lang="en-US" dirty="0" smtClean="0"/>
              <a:t>liberal, no GPL-like contamination</a:t>
            </a:r>
          </a:p>
          <a:p>
            <a:r>
              <a:rPr lang="en-US" dirty="0" smtClean="0"/>
              <a:t>Binary installers</a:t>
            </a:r>
          </a:p>
          <a:p>
            <a:pPr lvl="1"/>
            <a:r>
              <a:rPr lang="en-US" dirty="0" smtClean="0"/>
              <a:t>for Windows, Fedora, Ubuntu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User’s Guide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github.com/tsduck/tsduck/raw/master/doc/tsduck.pdf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u</a:t>
            </a:r>
            <a:r>
              <a:rPr lang="en-US" dirty="0" smtClean="0"/>
              <a:t>tilities reference</a:t>
            </a:r>
          </a:p>
          <a:p>
            <a:pPr lvl="1"/>
            <a:r>
              <a:rPr lang="en-US" dirty="0" smtClean="0"/>
              <a:t>tsp plugins reference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usages</a:t>
            </a:r>
          </a:p>
          <a:p>
            <a:r>
              <a:rPr lang="en-US" dirty="0" smtClean="0"/>
              <a:t>Programmer’s Reference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https://tsduck.github.io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generated by Doxygen from source code</a:t>
            </a:r>
          </a:p>
          <a:p>
            <a:pPr lvl="1"/>
            <a:r>
              <a:rPr lang="en-US" dirty="0" smtClean="0"/>
              <a:t>C++ common code reference</a:t>
            </a:r>
          </a:p>
          <a:p>
            <a:pPr lvl="1"/>
            <a:r>
              <a:rPr lang="en-US" dirty="0" smtClean="0"/>
              <a:t>writing tsp plugins guidelines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utilities 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 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Transport stream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188-byte TS packets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b="1" i="1" dirty="0" err="1" smtClean="0"/>
              <a:t>tsresync</a:t>
            </a:r>
            <a:r>
              <a:rPr lang="en-US" dirty="0" smtClean="0"/>
              <a:t> to convert 204-byte packets or corrupted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</a:t>
            </a:r>
            <a:r>
              <a:rPr lang="en-US" dirty="0" smtClean="0"/>
              <a:t>y default, use standard input &amp; output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use pipes from / to any DVB source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PSI / SI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sections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DVB-S, DVB-T, DVB-C tuners (cheap CE devices)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Dektec</a:t>
            </a:r>
            <a:r>
              <a:rPr lang="en-US" dirty="0" smtClean="0"/>
              <a:t> modulators and ASI input / output (PCI, USB)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martcards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n Linux and Windows but not 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: data &amp;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Transport stream processor</a:t>
            </a:r>
          </a:p>
          <a:p>
            <a:pPr lvl="1"/>
            <a:r>
              <a:rPr lang="en-US" b="1" i="1" dirty="0" smtClean="0"/>
              <a:t>tsp</a:t>
            </a:r>
            <a:r>
              <a:rPr lang="en-US" dirty="0" smtClean="0"/>
              <a:t> : processing framework using plugins</a:t>
            </a:r>
          </a:p>
          <a:p>
            <a:r>
              <a:rPr lang="en-US" dirty="0" smtClean="0"/>
              <a:t>TS analysis</a:t>
            </a:r>
          </a:p>
          <a:p>
            <a:pPr lvl="1"/>
            <a:r>
              <a:rPr lang="en-US" b="1" i="1" dirty="0" err="1" smtClean="0"/>
              <a:t>tsanalyze</a:t>
            </a:r>
            <a:r>
              <a:rPr lang="en-US" dirty="0" smtClean="0"/>
              <a:t> : synthetic report</a:t>
            </a:r>
          </a:p>
          <a:p>
            <a:pPr lvl="2"/>
            <a:r>
              <a:rPr lang="en-US" dirty="0" smtClean="0"/>
              <a:t>TS structure, services, PID’s</a:t>
            </a:r>
          </a:p>
          <a:p>
            <a:pPr lvl="2"/>
            <a:r>
              <a:rPr lang="en-US" dirty="0" smtClean="0"/>
              <a:t>can also produce a « normalized » output for automatic processing</a:t>
            </a:r>
          </a:p>
          <a:p>
            <a:pPr lvl="1"/>
            <a:r>
              <a:rPr lang="en-US" b="1" i="1" dirty="0" err="1" smtClean="0"/>
              <a:t>tspsi</a:t>
            </a:r>
            <a:r>
              <a:rPr lang="en-US" dirty="0" smtClean="0"/>
              <a:t> : detailed analysis of main PSI / SI tables in TS</a:t>
            </a:r>
          </a:p>
          <a:p>
            <a:pPr lvl="2"/>
            <a:r>
              <a:rPr lang="en-US" dirty="0" smtClean="0"/>
              <a:t>PAT, CAT, PMT, SDT, NIT, BAT</a:t>
            </a:r>
          </a:p>
          <a:p>
            <a:pPr lvl="1"/>
            <a:r>
              <a:rPr lang="en-US" b="1" i="1" dirty="0" err="1" smtClean="0"/>
              <a:t>tsbitrate</a:t>
            </a:r>
            <a:r>
              <a:rPr lang="en-US" dirty="0" smtClean="0"/>
              <a:t> : evaluate original bitrate from PCR’s</a:t>
            </a:r>
          </a:p>
          <a:p>
            <a:pPr lvl="1"/>
            <a:r>
              <a:rPr lang="en-US" b="1" i="1" dirty="0" err="1" smtClean="0"/>
              <a:t>tsdate</a:t>
            </a:r>
            <a:r>
              <a:rPr lang="en-US" dirty="0" smtClean="0"/>
              <a:t> : extract date &amp; time information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288</TotalTime>
  <Words>1446</Words>
  <Application>Microsoft Office PowerPoint</Application>
  <PresentationFormat>Affichage à l'écran (16:9)</PresentationFormat>
  <Paragraphs>319</Paragraphs>
  <Slides>31</Slides>
  <Notes>31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Blank</vt:lpstr>
      <vt:lpstr>TSDuck</vt:lpstr>
      <vt:lpstr>Agenda</vt:lpstr>
      <vt:lpstr>TSDuck overview</vt:lpstr>
      <vt:lpstr>TSDuck sample usages</vt:lpstr>
      <vt:lpstr>TSDuck availability</vt:lpstr>
      <vt:lpstr>TSDuck documentation</vt:lpstr>
      <vt:lpstr>the command line utilities summary</vt:lpstr>
      <vt:lpstr>TS utilities : data &amp; devices</vt:lpstr>
      <vt:lpstr>TS utilities summary (1/4)</vt:lpstr>
      <vt:lpstr>TS utilities summary (2/4)</vt:lpstr>
      <vt:lpstr>TS utilities summary (3/4)</vt:lpstr>
      <vt:lpstr>TS utilities summary (4/4)</vt:lpstr>
      <vt:lpstr>the transport stream processor</vt:lpstr>
      <vt:lpstr>TSP overview</vt:lpstr>
      <vt:lpstr>TSP processing overview</vt:lpstr>
      <vt:lpstr>TSP plugins</vt:lpstr>
      <vt:lpstr>TSP examples (1/4)</vt:lpstr>
      <vt:lpstr>TSP examples (2/4)</vt:lpstr>
      <vt:lpstr>TSP examples (3/4)</vt:lpstr>
      <vt:lpstr>TSP examples (4/4)</vt:lpstr>
      <vt:lpstr>TSP input &amp; output plugins</vt:lpstr>
      <vt:lpstr>TSP processing plugins</vt:lpstr>
      <vt:lpstr>C++ transport stream programming</vt:lpstr>
      <vt:lpstr>Extending TSDuck</vt:lpstr>
      <vt:lpstr>Why extending TSDuck ?</vt:lpstr>
      <vt:lpstr>Coding hints</vt:lpstr>
      <vt:lpstr>Supported environments</vt:lpstr>
      <vt:lpstr>to develop third-party applications</vt:lpstr>
      <vt:lpstr>Using TSDuck as a library (1/2)</vt:lpstr>
      <vt:lpstr>Using TSDuck as a library (2/2)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creator>Thierry Lelégard</dc:creator>
  <cp:lastModifiedBy>Thierry LELEGARD</cp:lastModifiedBy>
  <cp:revision>57</cp:revision>
  <dcterms:created xsi:type="dcterms:W3CDTF">2017-06-20T16:10:45Z</dcterms:created>
  <dcterms:modified xsi:type="dcterms:W3CDTF">2017-06-30T08:50:12Z</dcterms:modified>
</cp:coreProperties>
</file>