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9" r:id="rId4"/>
    <p:sldId id="260" r:id="rId5"/>
    <p:sldId id="262" r:id="rId6"/>
    <p:sldId id="261" r:id="rId7"/>
    <p:sldId id="264" r:id="rId8"/>
    <p:sldId id="263" r:id="rId9"/>
    <p:sldId id="265" r:id="rId10"/>
    <p:sldId id="266" r:id="rId11"/>
    <p:sldId id="267" r:id="rId12"/>
    <p:sldId id="268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58" r:id="rId3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E0B4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6" autoAdjust="0"/>
    <p:restoredTop sz="94062" autoAdjust="0"/>
  </p:normalViewPr>
  <p:slideViewPr>
    <p:cSldViewPr>
      <p:cViewPr varScale="1">
        <p:scale>
          <a:sx n="117" d="100"/>
          <a:sy n="117" d="100"/>
        </p:scale>
        <p:origin x="-60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B0BA7-B0E2-4C07-8528-84B7AE1BAF72}" type="datetimeFigureOut">
              <a:rPr lang="en-US" smtClean="0"/>
              <a:t>2017-06-21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4736AB-9531-4DE9-95AE-ED444B94096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629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6DD61-880C-4F33-96A2-51E92479021F}" type="datetimeFigureOut">
              <a:rPr lang="en-US" smtClean="0"/>
              <a:t>2017-06-21</a:t>
            </a:fld>
            <a:endParaRPr lang="en-US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10C38-A4D4-4515-9CA7-8160947F5FEA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945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051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732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954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7223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856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9190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2225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1075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6559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14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944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165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7362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8945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2011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4864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881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3926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5479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8324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4864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513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6758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983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941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963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208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021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112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24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845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50803" y="1441847"/>
            <a:ext cx="7772400" cy="1085850"/>
          </a:xfrm>
          <a:effectLst>
            <a:reflection endPos="0" dist="50800" dir="5400000" sy="-100000" algn="bl" rotWithShape="0"/>
          </a:effectLst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25400" stA="15000" endPos="29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628900"/>
            <a:ext cx="7772400" cy="1200150"/>
          </a:xfrm>
        </p:spPr>
        <p:txBody>
          <a:bodyPr>
            <a:normAutofit/>
          </a:bodyPr>
          <a:lstStyle>
            <a:lvl1pPr marL="0" indent="0" algn="ctr">
              <a:buNone/>
              <a:defRPr sz="2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251520" cy="51435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13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6071" y="1001779"/>
            <a:ext cx="8305800" cy="36230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 dirty="0" err="1" smtClean="0"/>
              <a:t>Level</a:t>
            </a:r>
            <a:r>
              <a:rPr lang="fr-FR" dirty="0" smtClean="0"/>
              <a:t> 1</a:t>
            </a:r>
          </a:p>
          <a:p>
            <a:pPr lvl="1"/>
            <a:r>
              <a:rPr lang="fr-FR" dirty="0" err="1" smtClean="0"/>
              <a:t>Level</a:t>
            </a:r>
            <a:r>
              <a:rPr lang="fr-FR" dirty="0" smtClean="0"/>
              <a:t> 2</a:t>
            </a:r>
          </a:p>
          <a:p>
            <a:pPr lvl="2"/>
            <a:r>
              <a:rPr lang="fr-FR" dirty="0" err="1" smtClean="0"/>
              <a:t>Level</a:t>
            </a:r>
            <a:r>
              <a:rPr lang="fr-FR" dirty="0" smtClean="0"/>
              <a:t> 3</a:t>
            </a:r>
          </a:p>
          <a:p>
            <a:pPr lvl="3"/>
            <a:r>
              <a:rPr lang="fr-FR" dirty="0" err="1" smtClean="0"/>
              <a:t>Level</a:t>
            </a:r>
            <a:r>
              <a:rPr lang="fr-FR" dirty="0" smtClean="0"/>
              <a:t> 4</a:t>
            </a:r>
          </a:p>
          <a:p>
            <a:pPr lvl="4"/>
            <a:r>
              <a:rPr lang="fr-FR" dirty="0" err="1" smtClean="0"/>
              <a:t>Level</a:t>
            </a:r>
            <a:r>
              <a:rPr lang="fr-FR" dirty="0" smtClean="0"/>
              <a:t> 5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556071" y="236206"/>
            <a:ext cx="7566992" cy="651272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err="1" smtClean="0"/>
              <a:t>Title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554666" y="843558"/>
            <a:ext cx="7473718" cy="72008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9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63628" y="1001779"/>
            <a:ext cx="4009566" cy="362307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Level</a:t>
            </a:r>
            <a:r>
              <a:rPr lang="fr-FR" dirty="0" smtClean="0"/>
              <a:t> 1</a:t>
            </a:r>
          </a:p>
          <a:p>
            <a:pPr lvl="1"/>
            <a:r>
              <a:rPr lang="fr-FR" dirty="0" err="1" smtClean="0"/>
              <a:t>Level</a:t>
            </a:r>
            <a:r>
              <a:rPr lang="fr-FR" dirty="0" smtClean="0"/>
              <a:t> 2</a:t>
            </a:r>
          </a:p>
          <a:p>
            <a:pPr lvl="2"/>
            <a:r>
              <a:rPr lang="fr-FR" dirty="0" err="1" smtClean="0"/>
              <a:t>Level</a:t>
            </a:r>
            <a:r>
              <a:rPr lang="fr-FR" dirty="0" smtClean="0"/>
              <a:t> 3</a:t>
            </a:r>
          </a:p>
          <a:p>
            <a:pPr lvl="3"/>
            <a:r>
              <a:rPr lang="fr-FR" dirty="0" err="1" smtClean="0"/>
              <a:t>Level</a:t>
            </a:r>
            <a:r>
              <a:rPr lang="fr-FR" dirty="0" smtClean="0"/>
              <a:t> 4</a:t>
            </a:r>
          </a:p>
          <a:p>
            <a:pPr lvl="4"/>
            <a:r>
              <a:rPr lang="fr-FR" dirty="0" err="1" smtClean="0"/>
              <a:t>Level</a:t>
            </a:r>
            <a:r>
              <a:rPr lang="fr-FR" dirty="0" smtClean="0"/>
              <a:t> 5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754628" y="1000703"/>
            <a:ext cx="4009566" cy="362307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Level</a:t>
            </a:r>
            <a:r>
              <a:rPr lang="fr-FR" dirty="0" smtClean="0"/>
              <a:t> 1</a:t>
            </a:r>
          </a:p>
          <a:p>
            <a:pPr lvl="1"/>
            <a:r>
              <a:rPr lang="fr-FR" dirty="0" err="1" smtClean="0"/>
              <a:t>Level</a:t>
            </a:r>
            <a:r>
              <a:rPr lang="fr-FR" dirty="0" smtClean="0"/>
              <a:t> 2</a:t>
            </a:r>
          </a:p>
          <a:p>
            <a:pPr lvl="2"/>
            <a:r>
              <a:rPr lang="fr-FR" dirty="0" err="1" smtClean="0"/>
              <a:t>Level</a:t>
            </a:r>
            <a:r>
              <a:rPr lang="fr-FR" dirty="0" smtClean="0"/>
              <a:t> 3</a:t>
            </a:r>
          </a:p>
          <a:p>
            <a:pPr lvl="3"/>
            <a:r>
              <a:rPr lang="fr-FR" dirty="0" err="1" smtClean="0"/>
              <a:t>Level</a:t>
            </a:r>
            <a:r>
              <a:rPr lang="fr-FR" dirty="0" smtClean="0"/>
              <a:t> 4</a:t>
            </a:r>
          </a:p>
          <a:p>
            <a:pPr lvl="4"/>
            <a:r>
              <a:rPr lang="fr-FR" dirty="0" err="1" smtClean="0"/>
              <a:t>Level</a:t>
            </a:r>
            <a:r>
              <a:rPr lang="fr-FR" dirty="0" smtClean="0"/>
              <a:t> 5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63628" y="236206"/>
            <a:ext cx="7566992" cy="651272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err="1" smtClean="0"/>
              <a:t>Title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554666" y="843558"/>
            <a:ext cx="7473718" cy="72008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2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11041"/>
            <a:ext cx="7772400" cy="1021556"/>
          </a:xfrm>
        </p:spPr>
        <p:txBody>
          <a:bodyPr anchor="t">
            <a:normAutofit/>
          </a:bodyPr>
          <a:lstStyle>
            <a:lvl1pPr algn="l">
              <a:defRPr sz="2400" b="0" cap="none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2000" y="1485901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32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Subpart title</a:t>
            </a:r>
          </a:p>
        </p:txBody>
      </p:sp>
    </p:spTree>
    <p:extLst>
      <p:ext uri="{BB962C8B-B14F-4D97-AF65-F5344CB8AC3E}">
        <p14:creationId xmlns:p14="http://schemas.microsoft.com/office/powerpoint/2010/main" val="168089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>
            <a:spLocks noGrp="1"/>
          </p:cNvSpPr>
          <p:nvPr>
            <p:ph type="ctrTitle" hasCustomPrompt="1"/>
          </p:nvPr>
        </p:nvSpPr>
        <p:spPr>
          <a:xfrm>
            <a:off x="650803" y="2277988"/>
            <a:ext cx="7772400" cy="1085850"/>
          </a:xfrm>
          <a:effectLst>
            <a:reflection endPos="0" dist="50800" dir="5400000" sy="-100000" algn="bl" rotWithShape="0"/>
          </a:effectLst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25400" stA="15000" endPos="29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251520" cy="51435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04118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729" y="232373"/>
            <a:ext cx="7478655" cy="651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729" y="997945"/>
            <a:ext cx="8153400" cy="3623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err="1" smtClean="0"/>
              <a:t>Level</a:t>
            </a:r>
            <a:r>
              <a:rPr lang="en-US" dirty="0" smtClean="0"/>
              <a:t> 1</a:t>
            </a:r>
          </a:p>
          <a:p>
            <a:pPr lvl="1"/>
            <a:r>
              <a:rPr lang="fr-FR" dirty="0" err="1" smtClean="0"/>
              <a:t>Level</a:t>
            </a:r>
            <a:r>
              <a:rPr lang="fr-FR" dirty="0" smtClean="0"/>
              <a:t> 2</a:t>
            </a:r>
            <a:endParaRPr lang="en-US" dirty="0" smtClean="0"/>
          </a:p>
          <a:p>
            <a:pPr lvl="2"/>
            <a:r>
              <a:rPr lang="fr-FR" dirty="0" err="1" smtClean="0"/>
              <a:t>Level</a:t>
            </a:r>
            <a:r>
              <a:rPr lang="fr-FR" dirty="0" smtClean="0"/>
              <a:t> 3</a:t>
            </a:r>
            <a:endParaRPr lang="en-US" dirty="0" smtClean="0"/>
          </a:p>
          <a:p>
            <a:pPr lvl="3"/>
            <a:r>
              <a:rPr lang="fr-FR" dirty="0" err="1" smtClean="0"/>
              <a:t>Level</a:t>
            </a:r>
            <a:r>
              <a:rPr lang="fr-FR" dirty="0" smtClean="0"/>
              <a:t> 4</a:t>
            </a:r>
            <a:endParaRPr lang="en-US" dirty="0" smtClean="0"/>
          </a:p>
          <a:p>
            <a:pPr lvl="4"/>
            <a:r>
              <a:rPr lang="fr-FR" dirty="0" err="1" smtClean="0"/>
              <a:t>Level</a:t>
            </a:r>
            <a:r>
              <a:rPr lang="fr-FR" dirty="0" smtClean="0"/>
              <a:t>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69529" y="475535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017E7D-AD11-436F-AC23-AEE677ED1018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5" name="Picture 3" descr="D:\Devel\tsduck\images\tsduck-256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123478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0"/>
            <a:ext cx="251520" cy="51435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167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27AE60"/>
        </a:buClr>
        <a:buSzPct val="100000"/>
        <a:buFont typeface="Calibri" panose="020F050202020403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1pPr>
      <a:lvl2pPr marL="630238" indent="-268288" algn="l" defTabSz="914400" rtl="0" eaLnBrk="1" latinLnBrk="0" hangingPunct="1">
        <a:spcBef>
          <a:spcPct val="20000"/>
        </a:spcBef>
        <a:buClr>
          <a:srgbClr val="2ECC71"/>
        </a:buClr>
        <a:buSzPct val="100000"/>
        <a:buFont typeface="Calibri" panose="020F0502020204030204" pitchFamily="34" charset="0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2pPr>
      <a:lvl3pPr marL="896938" indent="-266700" algn="l" defTabSz="914400" rtl="0" eaLnBrk="1" latinLnBrk="0" hangingPunct="1">
        <a:spcBef>
          <a:spcPct val="20000"/>
        </a:spcBef>
        <a:buClr>
          <a:srgbClr val="2ECC71"/>
        </a:buClr>
        <a:buSzPct val="10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3pPr>
      <a:lvl4pPr marL="1165225" indent="-268288" algn="l" defTabSz="914400" rtl="0" eaLnBrk="1" latinLnBrk="0" hangingPunct="1">
        <a:spcBef>
          <a:spcPct val="20000"/>
        </a:spcBef>
        <a:buClr>
          <a:srgbClr val="27AE60"/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4pPr>
      <a:lvl5pPr marL="1431925" indent="-266700" algn="l" defTabSz="914400" rtl="0" eaLnBrk="1" latinLnBrk="0" hangingPunct="1">
        <a:spcBef>
          <a:spcPct val="20000"/>
        </a:spcBef>
        <a:buClr>
          <a:srgbClr val="2ECC71"/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tsduck.github.io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sduck/tsduck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sduck/tsduck/raw/master/doc/tsduck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sduck.github.io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50803" y="804689"/>
            <a:ext cx="7772400" cy="1085850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TSDuck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7772400" cy="1815058"/>
          </a:xfrm>
        </p:spPr>
        <p:txBody>
          <a:bodyPr>
            <a:normAutofit/>
          </a:bodyPr>
          <a:lstStyle/>
          <a:p>
            <a:r>
              <a:rPr lang="en-US" b="1" dirty="0"/>
              <a:t>a</a:t>
            </a:r>
            <a:r>
              <a:rPr lang="en-US" b="1" dirty="0" smtClean="0"/>
              <a:t>n extensible toolkit for</a:t>
            </a:r>
          </a:p>
          <a:p>
            <a:r>
              <a:rPr lang="en-US" b="1" dirty="0" smtClean="0"/>
              <a:t>MPEG/DVB transport streams</a:t>
            </a:r>
          </a:p>
          <a:p>
            <a:endParaRPr lang="en-US" dirty="0" smtClean="0"/>
          </a:p>
          <a:p>
            <a:r>
              <a:rPr lang="en-US" sz="1700" dirty="0" smtClean="0"/>
              <a:t>TSDuck Version 3.0</a:t>
            </a:r>
            <a:endParaRPr lang="en-US" sz="1700" dirty="0"/>
          </a:p>
        </p:txBody>
      </p:sp>
      <p:pic>
        <p:nvPicPr>
          <p:cNvPr id="6" name="Picture 2" descr="D:\Devel\tsduck\images\tsduck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936" y="567358"/>
            <a:ext cx="1560512" cy="156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00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Transport packet analysis</a:t>
            </a:r>
          </a:p>
          <a:p>
            <a:pPr lvl="1"/>
            <a:r>
              <a:rPr lang="en-US" b="1" i="1" dirty="0" err="1" smtClean="0"/>
              <a:t>tsdump</a:t>
            </a:r>
            <a:r>
              <a:rPr lang="en-US" dirty="0" smtClean="0"/>
              <a:t> : dump and analyze transport packets</a:t>
            </a:r>
          </a:p>
          <a:p>
            <a:r>
              <a:rPr lang="en-US" dirty="0" smtClean="0"/>
              <a:t>TS files recovery</a:t>
            </a:r>
          </a:p>
          <a:p>
            <a:pPr lvl="1"/>
            <a:r>
              <a:rPr lang="en-US" b="1" i="1" dirty="0" err="1" smtClean="0"/>
              <a:t>tsresync</a:t>
            </a:r>
            <a:r>
              <a:rPr lang="en-US" dirty="0" smtClean="0"/>
              <a:t> : fix corrupted capture files</a:t>
            </a:r>
          </a:p>
          <a:p>
            <a:pPr lvl="1"/>
            <a:r>
              <a:rPr lang="en-US" b="1" i="1" dirty="0" err="1" smtClean="0"/>
              <a:t>tsftrunc</a:t>
            </a:r>
            <a:r>
              <a:rPr lang="en-US" dirty="0" smtClean="0"/>
              <a:t> : truncate TS files</a:t>
            </a:r>
          </a:p>
          <a:p>
            <a:pPr lvl="1"/>
            <a:r>
              <a:rPr lang="en-US" b="1" i="1" dirty="0" err="1" smtClean="0"/>
              <a:t>tsfixcc</a:t>
            </a:r>
            <a:r>
              <a:rPr lang="en-US" dirty="0" smtClean="0"/>
              <a:t> : fix continuity counters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 utilities summary (2/4)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75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PSI / SI tables</a:t>
            </a:r>
          </a:p>
          <a:p>
            <a:pPr lvl="1"/>
            <a:r>
              <a:rPr lang="en-US" b="1" i="1" dirty="0" err="1" smtClean="0"/>
              <a:t>tstables</a:t>
            </a:r>
            <a:r>
              <a:rPr lang="en-US" dirty="0" smtClean="0"/>
              <a:t> : extract sections &amp; tables from TS</a:t>
            </a:r>
          </a:p>
          <a:p>
            <a:pPr lvl="2"/>
            <a:r>
              <a:rPr lang="en-US" dirty="0" smtClean="0"/>
              <a:t>either binary or textual analysis</a:t>
            </a:r>
          </a:p>
          <a:p>
            <a:pPr lvl="1"/>
            <a:r>
              <a:rPr lang="en-US" b="1" i="1" dirty="0" err="1" smtClean="0"/>
              <a:t>tstabdump</a:t>
            </a:r>
            <a:r>
              <a:rPr lang="en-US" dirty="0" smtClean="0"/>
              <a:t> : textual analysis of binary table files</a:t>
            </a:r>
          </a:p>
          <a:p>
            <a:pPr lvl="1"/>
            <a:r>
              <a:rPr lang="en-US" b="1" i="1" dirty="0" err="1" smtClean="0"/>
              <a:t>tspacketize</a:t>
            </a:r>
            <a:r>
              <a:rPr lang="en-US" dirty="0" smtClean="0"/>
              <a:t> : generate TS packets from tables</a:t>
            </a:r>
          </a:p>
          <a:p>
            <a:pPr lvl="2"/>
            <a:r>
              <a:rPr lang="en-US" dirty="0" smtClean="0"/>
              <a:t>sample usage : delivery of packet carousel for tables</a:t>
            </a:r>
          </a:p>
          <a:p>
            <a:pPr lvl="1"/>
            <a:r>
              <a:rPr lang="en-US" b="1" i="1" dirty="0" err="1" smtClean="0"/>
              <a:t>tsgentab</a:t>
            </a:r>
            <a:r>
              <a:rPr lang="en-US" dirty="0" smtClean="0"/>
              <a:t> : generate specific tables using plugins</a:t>
            </a:r>
          </a:p>
          <a:p>
            <a:pPr lvl="2"/>
            <a:r>
              <a:rPr lang="en-US" dirty="0" smtClean="0"/>
              <a:t>each plugin typically generates one table</a:t>
            </a:r>
          </a:p>
          <a:p>
            <a:pPr lvl="2"/>
            <a:r>
              <a:rPr lang="en-US" dirty="0" smtClean="0"/>
              <a:t>add new plugins when new tables are needed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 utilities summary (3/4)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45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Various DVB hardware support</a:t>
            </a:r>
          </a:p>
          <a:p>
            <a:pPr lvl="1"/>
            <a:r>
              <a:rPr lang="en-US" b="1" i="1" dirty="0" err="1" smtClean="0"/>
              <a:t>tsdektec</a:t>
            </a:r>
            <a:r>
              <a:rPr lang="en-US" dirty="0" smtClean="0"/>
              <a:t> : control </a:t>
            </a:r>
            <a:r>
              <a:rPr lang="en-US" dirty="0" err="1" smtClean="0"/>
              <a:t>Dektec</a:t>
            </a:r>
            <a:r>
              <a:rPr lang="en-US" dirty="0" smtClean="0"/>
              <a:t> devices</a:t>
            </a:r>
          </a:p>
          <a:p>
            <a:pPr lvl="1"/>
            <a:r>
              <a:rPr lang="en-US" b="1" i="1" dirty="0" err="1" smtClean="0"/>
              <a:t>tslsdvb</a:t>
            </a:r>
            <a:r>
              <a:rPr lang="en-US" dirty="0" smtClean="0"/>
              <a:t> : list DVB receiver devices</a:t>
            </a:r>
          </a:p>
          <a:p>
            <a:pPr lvl="1"/>
            <a:r>
              <a:rPr lang="en-US" b="1" i="1" dirty="0" err="1" smtClean="0"/>
              <a:t>tsscan</a:t>
            </a:r>
            <a:r>
              <a:rPr lang="en-US" dirty="0" smtClean="0"/>
              <a:t> : scan frequencies in a DVB network</a:t>
            </a:r>
          </a:p>
          <a:p>
            <a:pPr lvl="1"/>
            <a:r>
              <a:rPr lang="en-US" b="1" i="1" dirty="0" err="1" smtClean="0"/>
              <a:t>tsterinfo</a:t>
            </a:r>
            <a:r>
              <a:rPr lang="en-US" dirty="0" smtClean="0"/>
              <a:t> : compute various DVB-T information</a:t>
            </a:r>
          </a:p>
          <a:p>
            <a:pPr lvl="1"/>
            <a:r>
              <a:rPr lang="en-US" b="1" i="1" dirty="0" err="1" smtClean="0"/>
              <a:t>tssmartcard</a:t>
            </a:r>
            <a:r>
              <a:rPr lang="en-US" dirty="0" smtClean="0"/>
              <a:t> : list or reset smartcard reader devices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 utilities summary (4/4)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51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transport stream processor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43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Transport stream processing framework</a:t>
            </a:r>
          </a:p>
          <a:p>
            <a:pPr lvl="1"/>
            <a:r>
              <a:rPr lang="en-US" dirty="0" smtClean="0"/>
              <a:t>Combination of elementary processing using plugins</a:t>
            </a:r>
          </a:p>
          <a:p>
            <a:pPr lvl="1"/>
            <a:r>
              <a:rPr lang="en-US" dirty="0" smtClean="0"/>
              <a:t>One input plugin</a:t>
            </a:r>
          </a:p>
          <a:p>
            <a:pPr lvl="2"/>
            <a:r>
              <a:rPr lang="en-US" dirty="0" smtClean="0"/>
              <a:t>receive a TS from various sources</a:t>
            </a:r>
          </a:p>
          <a:p>
            <a:pPr lvl="1"/>
            <a:r>
              <a:rPr lang="en-US" dirty="0" smtClean="0"/>
              <a:t>Any number of packet processing plugins</a:t>
            </a:r>
          </a:p>
          <a:p>
            <a:pPr lvl="2"/>
            <a:r>
              <a:rPr lang="en-US" dirty="0" smtClean="0"/>
              <a:t>perform transformations on TS packets</a:t>
            </a:r>
          </a:p>
          <a:p>
            <a:pPr lvl="2"/>
            <a:r>
              <a:rPr lang="en-US" dirty="0" smtClean="0"/>
              <a:t>may remove packets</a:t>
            </a:r>
          </a:p>
          <a:p>
            <a:pPr lvl="2"/>
            <a:r>
              <a:rPr lang="en-US" dirty="0" smtClean="0"/>
              <a:t>may NOT add packets</a:t>
            </a:r>
          </a:p>
          <a:p>
            <a:pPr lvl="1"/>
            <a:r>
              <a:rPr lang="en-US" dirty="0" smtClean="0"/>
              <a:t>One output plugin</a:t>
            </a:r>
          </a:p>
          <a:p>
            <a:pPr lvl="2"/>
            <a:r>
              <a:rPr lang="en-US" dirty="0" smtClean="0"/>
              <a:t>send the resulting TS to various destinations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59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processing overview</a:t>
            </a:r>
            <a:endParaRPr lang="en-US" dirty="0"/>
          </a:p>
        </p:txBody>
      </p:sp>
      <p:sp>
        <p:nvSpPr>
          <p:cNvPr id="23" name="Rectangle à coins arrondis 22"/>
          <p:cNvSpPr/>
          <p:nvPr/>
        </p:nvSpPr>
        <p:spPr>
          <a:xfrm>
            <a:off x="532224" y="1243155"/>
            <a:ext cx="8192393" cy="2426997"/>
          </a:xfrm>
          <a:prstGeom prst="roundRect">
            <a:avLst>
              <a:gd name="adj" fmla="val 3969"/>
            </a:avLst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tsp process</a:t>
            </a:r>
          </a:p>
        </p:txBody>
      </p:sp>
      <p:sp>
        <p:nvSpPr>
          <p:cNvPr id="24" name="Rectangle à coins arrondis 23"/>
          <p:cNvSpPr/>
          <p:nvPr/>
        </p:nvSpPr>
        <p:spPr>
          <a:xfrm>
            <a:off x="865040" y="1642534"/>
            <a:ext cx="7526761" cy="604189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tsp executable</a:t>
            </a:r>
          </a:p>
        </p:txBody>
      </p:sp>
      <p:sp>
        <p:nvSpPr>
          <p:cNvPr id="25" name="Rectangle à coins arrondis 24"/>
          <p:cNvSpPr/>
          <p:nvPr/>
        </p:nvSpPr>
        <p:spPr>
          <a:xfrm>
            <a:off x="4055916" y="2489934"/>
            <a:ext cx="1141813" cy="890923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packet processing plugin 2</a:t>
            </a:r>
          </a:p>
        </p:txBody>
      </p:sp>
      <p:sp>
        <p:nvSpPr>
          <p:cNvPr id="26" name="Rectangle à coins arrondis 25"/>
          <p:cNvSpPr/>
          <p:nvPr/>
        </p:nvSpPr>
        <p:spPr>
          <a:xfrm>
            <a:off x="2460478" y="2489934"/>
            <a:ext cx="1141813" cy="890923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packet processing plugin 1</a:t>
            </a:r>
          </a:p>
        </p:txBody>
      </p:sp>
      <p:sp>
        <p:nvSpPr>
          <p:cNvPr id="27" name="Rectangle à coins arrondis 26"/>
          <p:cNvSpPr/>
          <p:nvPr/>
        </p:nvSpPr>
        <p:spPr>
          <a:xfrm>
            <a:off x="5651354" y="2489934"/>
            <a:ext cx="1141813" cy="890923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packet processing plugin 3</a:t>
            </a:r>
          </a:p>
        </p:txBody>
      </p:sp>
      <p:sp>
        <p:nvSpPr>
          <p:cNvPr id="28" name="Rectangle à coins arrondis 27"/>
          <p:cNvSpPr/>
          <p:nvPr/>
        </p:nvSpPr>
        <p:spPr>
          <a:xfrm>
            <a:off x="865040" y="2489934"/>
            <a:ext cx="1141813" cy="890923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input plugin</a:t>
            </a:r>
          </a:p>
        </p:txBody>
      </p:sp>
      <p:sp>
        <p:nvSpPr>
          <p:cNvPr id="29" name="Rectangle à coins arrondis 28"/>
          <p:cNvSpPr/>
          <p:nvPr/>
        </p:nvSpPr>
        <p:spPr>
          <a:xfrm>
            <a:off x="7246790" y="2489934"/>
            <a:ext cx="1141813" cy="890923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output plugin</a:t>
            </a:r>
          </a:p>
        </p:txBody>
      </p:sp>
      <p:cxnSp>
        <p:nvCxnSpPr>
          <p:cNvPr id="30" name="Connecteur droit avec flèche 29"/>
          <p:cNvCxnSpPr>
            <a:endCxn id="28" idx="2"/>
          </p:cNvCxnSpPr>
          <p:nvPr/>
        </p:nvCxnSpPr>
        <p:spPr>
          <a:xfrm flipV="1">
            <a:off x="1435947" y="3380857"/>
            <a:ext cx="0" cy="80131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31" name="Connecteur droit avec flèche 30"/>
          <p:cNvCxnSpPr>
            <a:stCxn id="29" idx="2"/>
          </p:cNvCxnSpPr>
          <p:nvPr/>
        </p:nvCxnSpPr>
        <p:spPr>
          <a:xfrm>
            <a:off x="7817697" y="3380857"/>
            <a:ext cx="0" cy="80131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32" name="ZoneTexte 31"/>
          <p:cNvSpPr txBox="1"/>
          <p:nvPr/>
        </p:nvSpPr>
        <p:spPr>
          <a:xfrm>
            <a:off x="1559315" y="3999368"/>
            <a:ext cx="10445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input TS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6635721" y="3999368"/>
            <a:ext cx="10445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output TS</a:t>
            </a:r>
          </a:p>
        </p:txBody>
      </p:sp>
      <p:sp>
        <p:nvSpPr>
          <p:cNvPr id="34" name="Arc 33"/>
          <p:cNvSpPr/>
          <p:nvPr/>
        </p:nvSpPr>
        <p:spPr>
          <a:xfrm>
            <a:off x="1559313" y="2062394"/>
            <a:ext cx="1325663" cy="911402"/>
          </a:xfrm>
          <a:prstGeom prst="arc">
            <a:avLst>
              <a:gd name="adj1" fmla="val 10863990"/>
              <a:gd name="adj2" fmla="val 0"/>
            </a:avLst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Arial Rounded MT Bold" charset="0"/>
              <a:cs typeface="Arial Rounded MT Bold" charset="0"/>
            </a:endParaRPr>
          </a:p>
        </p:txBody>
      </p:sp>
      <p:sp>
        <p:nvSpPr>
          <p:cNvPr id="35" name="Arc 34"/>
          <p:cNvSpPr/>
          <p:nvPr/>
        </p:nvSpPr>
        <p:spPr>
          <a:xfrm>
            <a:off x="3146109" y="2047035"/>
            <a:ext cx="1325663" cy="911402"/>
          </a:xfrm>
          <a:prstGeom prst="arc">
            <a:avLst>
              <a:gd name="adj1" fmla="val 10863990"/>
              <a:gd name="adj2" fmla="val 0"/>
            </a:avLst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Arial Rounded MT Bold" charset="0"/>
              <a:cs typeface="Arial Rounded MT Bold" charset="0"/>
            </a:endParaRPr>
          </a:p>
        </p:txBody>
      </p:sp>
      <p:sp>
        <p:nvSpPr>
          <p:cNvPr id="36" name="Arc 35"/>
          <p:cNvSpPr/>
          <p:nvPr/>
        </p:nvSpPr>
        <p:spPr>
          <a:xfrm>
            <a:off x="4763626" y="2031676"/>
            <a:ext cx="1325663" cy="911402"/>
          </a:xfrm>
          <a:prstGeom prst="arc">
            <a:avLst>
              <a:gd name="adj1" fmla="val 10863990"/>
              <a:gd name="adj2" fmla="val 0"/>
            </a:avLst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Arial Rounded MT Bold" charset="0"/>
              <a:cs typeface="Arial Rounded MT Bold" charset="0"/>
            </a:endParaRPr>
          </a:p>
        </p:txBody>
      </p:sp>
      <p:sp>
        <p:nvSpPr>
          <p:cNvPr id="37" name="Arc 36"/>
          <p:cNvSpPr/>
          <p:nvPr/>
        </p:nvSpPr>
        <p:spPr>
          <a:xfrm>
            <a:off x="6360662" y="2016317"/>
            <a:ext cx="1325663" cy="911402"/>
          </a:xfrm>
          <a:prstGeom prst="arc">
            <a:avLst>
              <a:gd name="adj1" fmla="val 10863990"/>
              <a:gd name="adj2" fmla="val 0"/>
            </a:avLst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Arial Rounded MT Bold" charset="0"/>
              <a:cs typeface="Arial Rounded M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50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Each tsp plugin is a shareable library</a:t>
            </a:r>
          </a:p>
          <a:p>
            <a:pPr lvl="1"/>
            <a:r>
              <a:rPr lang="en-US" dirty="0" smtClean="0"/>
              <a:t>.so file on Linux and </a:t>
            </a:r>
            <a:r>
              <a:rPr lang="en-US" dirty="0" err="1" smtClean="0"/>
              <a:t>macOS</a:t>
            </a:r>
            <a:endParaRPr lang="en-US" dirty="0" smtClean="0"/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dll</a:t>
            </a:r>
            <a:r>
              <a:rPr lang="en-US" dirty="0" smtClean="0"/>
              <a:t> file on Windows</a:t>
            </a:r>
          </a:p>
          <a:p>
            <a:r>
              <a:rPr lang="en-US" dirty="0" smtClean="0"/>
              <a:t>File naming</a:t>
            </a:r>
          </a:p>
          <a:p>
            <a:pPr lvl="1"/>
            <a:r>
              <a:rPr lang="en-US" dirty="0" smtClean="0"/>
              <a:t>plugin named </a:t>
            </a:r>
            <a:r>
              <a:rPr lang="en-US" i="1" dirty="0" smtClean="0"/>
              <a:t>foo</a:t>
            </a:r>
            <a:r>
              <a:rPr lang="en-US" dirty="0" smtClean="0"/>
              <a:t> in file tsplugin_</a:t>
            </a:r>
            <a:r>
              <a:rPr lang="en-US" i="1" dirty="0" smtClean="0"/>
              <a:t>foo</a:t>
            </a:r>
            <a:r>
              <a:rPr lang="en-US" dirty="0" smtClean="0"/>
              <a:t>.so (or .</a:t>
            </a:r>
            <a:r>
              <a:rPr lang="en-US" dirty="0" err="1" smtClean="0"/>
              <a:t>dll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ame directory as tsp executable</a:t>
            </a:r>
          </a:p>
          <a:p>
            <a:r>
              <a:rPr lang="en-US" dirty="0" smtClean="0"/>
              <a:t>General command line syntax</a:t>
            </a:r>
          </a:p>
          <a:p>
            <a:pPr marL="358775" lvl="1" indent="3175">
              <a:buFont typeface="Wingdings" pitchFamily="2" charset="2"/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tsp [</a:t>
            </a:r>
            <a:r>
              <a:rPr lang="en-US" sz="18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tsp-options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[-I </a:t>
            </a:r>
            <a:r>
              <a:rPr lang="en-US" sz="18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input-name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input-options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]]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[-P </a:t>
            </a:r>
            <a:r>
              <a:rPr lang="en-US" sz="18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processor-name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processor-options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]] ...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[-O </a:t>
            </a:r>
            <a:r>
              <a:rPr lang="en-US" sz="18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output-name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output-options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]]</a:t>
            </a:r>
            <a:endParaRPr lang="en-US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plugins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49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TS acquisition</a:t>
            </a:r>
          </a:p>
          <a:p>
            <a:pPr marL="358775" lvl="1" indent="3175">
              <a:buFont typeface="Wingdings" pitchFamily="2" charset="2"/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tsp –I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dvb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–-uhf 21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until –-seconds 20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-O file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capture.ts</a:t>
            </a:r>
            <a:endParaRPr lang="en-US" sz="1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Display the PMT of a selected service</a:t>
            </a:r>
          </a:p>
          <a:p>
            <a:pPr marL="358775" lvl="1" indent="3175">
              <a:buFont typeface="Wingdings" pitchFamily="2" charset="2"/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tsp –I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dvb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–-uhf 35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zap france2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sifilter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–-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pmt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tables –-max 1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-O drop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examples (1/4)</a:t>
            </a:r>
            <a:endParaRPr lang="en-US" dirty="0"/>
          </a:p>
        </p:txBody>
      </p:sp>
      <p:sp>
        <p:nvSpPr>
          <p:cNvPr id="8" name="Légende encadrée 1 7"/>
          <p:cNvSpPr/>
          <p:nvPr/>
        </p:nvSpPr>
        <p:spPr>
          <a:xfrm>
            <a:off x="5136375" y="1131590"/>
            <a:ext cx="3784562" cy="288000"/>
          </a:xfrm>
          <a:prstGeom prst="borderCallout1">
            <a:avLst>
              <a:gd name="adj1" fmla="val 49930"/>
              <a:gd name="adj2" fmla="val -537"/>
              <a:gd name="adj3" fmla="val 134043"/>
              <a:gd name="adj4" fmla="val -43957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capture DVB-T stream from UHF channel 21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Légende encadrée 1 8"/>
          <p:cNvSpPr/>
          <p:nvPr/>
        </p:nvSpPr>
        <p:spPr>
          <a:xfrm>
            <a:off x="5276380" y="1542440"/>
            <a:ext cx="3654496" cy="288000"/>
          </a:xfrm>
          <a:prstGeom prst="borderCallout1">
            <a:avLst>
              <a:gd name="adj1" fmla="val 49930"/>
              <a:gd name="adj2" fmla="val -537"/>
              <a:gd name="adj3" fmla="val 77069"/>
              <a:gd name="adj4" fmla="val -28441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pass packets during 20 seconds, then stop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Légende encadrée 1 10"/>
          <p:cNvSpPr/>
          <p:nvPr/>
        </p:nvSpPr>
        <p:spPr>
          <a:xfrm>
            <a:off x="5449350" y="1985242"/>
            <a:ext cx="2277748" cy="288000"/>
          </a:xfrm>
          <a:prstGeom prst="borderCallout1">
            <a:avLst>
              <a:gd name="adj1" fmla="val 49930"/>
              <a:gd name="adj2" fmla="val -537"/>
              <a:gd name="adj3" fmla="val 30299"/>
              <a:gd name="adj4" fmla="val -68083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save TS to file </a:t>
            </a:r>
            <a:r>
              <a:rPr lang="en-US" sz="1600" dirty="0" err="1" smtClean="0">
                <a:solidFill>
                  <a:schemeClr val="tx1"/>
                </a:solidFill>
              </a:rPr>
              <a:t>capture.ts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Légende encadrée 1 11"/>
          <p:cNvSpPr/>
          <p:nvPr/>
        </p:nvSpPr>
        <p:spPr>
          <a:xfrm>
            <a:off x="5136375" y="3049998"/>
            <a:ext cx="3615460" cy="288000"/>
          </a:xfrm>
          <a:prstGeom prst="borderCallout1">
            <a:avLst>
              <a:gd name="adj1" fmla="val 49930"/>
              <a:gd name="adj2" fmla="val -537"/>
              <a:gd name="adj3" fmla="val 110469"/>
              <a:gd name="adj4" fmla="val -48268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extract service « France 2 », rebuild SPTS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Légende encadrée 1 12"/>
          <p:cNvSpPr/>
          <p:nvPr/>
        </p:nvSpPr>
        <p:spPr>
          <a:xfrm>
            <a:off x="5268520" y="3498184"/>
            <a:ext cx="2612173" cy="288000"/>
          </a:xfrm>
          <a:prstGeom prst="borderCallout1">
            <a:avLst>
              <a:gd name="adj1" fmla="val 49930"/>
              <a:gd name="adj2" fmla="val -537"/>
              <a:gd name="adj3" fmla="val 52969"/>
              <a:gd name="adj4" fmla="val -59274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extract PID containing PMT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Légende encadrée 1 13"/>
          <p:cNvSpPr/>
          <p:nvPr/>
        </p:nvSpPr>
        <p:spPr>
          <a:xfrm>
            <a:off x="4932040" y="3946370"/>
            <a:ext cx="2534682" cy="288000"/>
          </a:xfrm>
          <a:prstGeom prst="borderCallout1">
            <a:avLst>
              <a:gd name="adj1" fmla="val 49930"/>
              <a:gd name="adj2" fmla="val -537"/>
              <a:gd name="adj3" fmla="val -17902"/>
              <a:gd name="adj4" fmla="val -47674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display one table, then stop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Légende encadrée 1 14"/>
          <p:cNvSpPr/>
          <p:nvPr/>
        </p:nvSpPr>
        <p:spPr>
          <a:xfrm>
            <a:off x="4736178" y="4394556"/>
            <a:ext cx="2788150" cy="288000"/>
          </a:xfrm>
          <a:prstGeom prst="borderCallout1">
            <a:avLst>
              <a:gd name="adj1" fmla="val 49930"/>
              <a:gd name="adj2" fmla="val -537"/>
              <a:gd name="adj3" fmla="val -80268"/>
              <a:gd name="adj4" fmla="val -80792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drop output packet (don’t care)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62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Transmodulation</a:t>
            </a:r>
            <a:r>
              <a:rPr lang="en-US" dirty="0" smtClean="0"/>
              <a:t> of a service over IP multicast</a:t>
            </a:r>
          </a:p>
          <a:p>
            <a:pPr lvl="1">
              <a:buFont typeface="Wingdings" pitchFamily="2" charset="2"/>
              <a:buNone/>
            </a:pPr>
            <a:endParaRPr lang="en-US" sz="1800" dirty="0" smtClean="0">
              <a:latin typeface="Courier New" pitchFamily="49" charset="0"/>
            </a:endParaRPr>
          </a:p>
          <a:p>
            <a:pPr marL="358775" lvl="1" indent="3175">
              <a:buFont typeface="Wingdings" pitchFamily="2" charset="2"/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tsp –I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dvb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–-uhf 35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zap france2 –-audio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fra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-O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224.10.11.12:1000</a:t>
            </a:r>
          </a:p>
          <a:p>
            <a:endParaRPr lang="en-US" b="1" dirty="0" smtClean="0"/>
          </a:p>
          <a:p>
            <a:r>
              <a:rPr lang="en-US" dirty="0" smtClean="0"/>
              <a:t>On-the-fly replacement of a PSI / SI table</a:t>
            </a:r>
          </a:p>
          <a:p>
            <a:pPr lvl="1">
              <a:buFont typeface="Wingdings" pitchFamily="2" charset="2"/>
              <a:buNone/>
            </a:pPr>
            <a:endParaRPr lang="en-US" sz="1800" dirty="0" smtClean="0">
              <a:latin typeface="Courier New" pitchFamily="49" charset="0"/>
            </a:endParaRPr>
          </a:p>
          <a:p>
            <a:pPr marL="358775" lvl="1" indent="3175">
              <a:buFont typeface="Wingdings" pitchFamily="2" charset="2"/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tsp -I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dvb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--uhf 24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inject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nit.bin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--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16 --replace –-stuffing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-O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dektec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--uhf 24 --convolution 2/3 --guard 1/32</a:t>
            </a:r>
            <a:endParaRPr lang="en-US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examples (2/4)</a:t>
            </a:r>
            <a:endParaRPr lang="en-US" dirty="0"/>
          </a:p>
        </p:txBody>
      </p:sp>
      <p:sp>
        <p:nvSpPr>
          <p:cNvPr id="4" name="Légende encadrée 1 3"/>
          <p:cNvSpPr/>
          <p:nvPr/>
        </p:nvSpPr>
        <p:spPr>
          <a:xfrm>
            <a:off x="5868144" y="1446265"/>
            <a:ext cx="2987984" cy="522778"/>
          </a:xfrm>
          <a:prstGeom prst="borderCallout1">
            <a:avLst>
              <a:gd name="adj1" fmla="val 49930"/>
              <a:gd name="adj2" fmla="val -537"/>
              <a:gd name="adj3" fmla="val 111166"/>
              <a:gd name="adj4" fmla="val -34009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extract service « France 2 », keeping only one audio track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Légende encadrée 1 4"/>
          <p:cNvSpPr/>
          <p:nvPr/>
        </p:nvSpPr>
        <p:spPr>
          <a:xfrm>
            <a:off x="5868144" y="2112271"/>
            <a:ext cx="2987984" cy="522778"/>
          </a:xfrm>
          <a:prstGeom prst="borderCallout1">
            <a:avLst>
              <a:gd name="adj1" fmla="val 49930"/>
              <a:gd name="adj2" fmla="val -537"/>
              <a:gd name="adj3" fmla="val 50259"/>
              <a:gd name="adj4" fmla="val -45759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broadcast resulting SPTS to multicast IP </a:t>
            </a:r>
            <a:r>
              <a:rPr lang="en-US" sz="1600" dirty="0" err="1" smtClean="0">
                <a:solidFill>
                  <a:schemeClr val="tx1"/>
                </a:solidFill>
              </a:rPr>
              <a:t>address:port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Légende encadrée 1 5"/>
          <p:cNvSpPr/>
          <p:nvPr/>
        </p:nvSpPr>
        <p:spPr>
          <a:xfrm>
            <a:off x="5436096" y="3291830"/>
            <a:ext cx="2987984" cy="522778"/>
          </a:xfrm>
          <a:prstGeom prst="borderCallout1">
            <a:avLst>
              <a:gd name="adj1" fmla="val 49930"/>
              <a:gd name="adj2" fmla="val -537"/>
              <a:gd name="adj3" fmla="val 117413"/>
              <a:gd name="adj4" fmla="val -59693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replace content of PID 16 with table from binary file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Légende encadrée 1 6"/>
          <p:cNvSpPr/>
          <p:nvPr/>
        </p:nvSpPr>
        <p:spPr>
          <a:xfrm>
            <a:off x="3707904" y="4443958"/>
            <a:ext cx="3286782" cy="522778"/>
          </a:xfrm>
          <a:prstGeom prst="borderCallout1">
            <a:avLst>
              <a:gd name="adj1" fmla="val 49930"/>
              <a:gd name="adj2" fmla="val -537"/>
              <a:gd name="adj3" fmla="val -15332"/>
              <a:gd name="adj4" fmla="val -33587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send modified TS to a </a:t>
            </a:r>
            <a:r>
              <a:rPr lang="en-US" sz="1600" dirty="0" err="1" smtClean="0">
                <a:solidFill>
                  <a:schemeClr val="tx1"/>
                </a:solidFill>
              </a:rPr>
              <a:t>Dektec</a:t>
            </a:r>
            <a:r>
              <a:rPr lang="en-US" sz="1600" dirty="0" smtClean="0">
                <a:solidFill>
                  <a:schemeClr val="tx1"/>
                </a:solidFill>
              </a:rPr>
              <a:t> DVB-T modulator on same frequency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89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Conditional Access System test bed</a:t>
            </a:r>
          </a:p>
          <a:p>
            <a:pPr lvl="1"/>
            <a:r>
              <a:rPr lang="en-US" dirty="0" smtClean="0"/>
              <a:t>example using French DVB-T network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examples (3/4)</a:t>
            </a:r>
            <a:endParaRPr lang="en-US" dirty="0"/>
          </a:p>
        </p:txBody>
      </p:sp>
      <p:sp>
        <p:nvSpPr>
          <p:cNvPr id="38" name="Rectangle à coins arrondis 37"/>
          <p:cNvSpPr/>
          <p:nvPr/>
        </p:nvSpPr>
        <p:spPr>
          <a:xfrm>
            <a:off x="6070234" y="3015427"/>
            <a:ext cx="176715" cy="420623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Arial Rounded MT Bold" charset="0"/>
              <a:cs typeface="Arial Rounded MT Bold" charset="0"/>
            </a:endParaRPr>
          </a:p>
        </p:txBody>
      </p:sp>
      <p:cxnSp>
        <p:nvCxnSpPr>
          <p:cNvPr id="39" name="Connecteur droit 38"/>
          <p:cNvCxnSpPr/>
          <p:nvPr/>
        </p:nvCxnSpPr>
        <p:spPr>
          <a:xfrm>
            <a:off x="1999802" y="1995686"/>
            <a:ext cx="385719" cy="49530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0" name="Connecteur droit 39"/>
          <p:cNvCxnSpPr/>
          <p:nvPr/>
        </p:nvCxnSpPr>
        <p:spPr>
          <a:xfrm>
            <a:off x="1859158" y="1995686"/>
            <a:ext cx="281287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1" name="Connecteur droit 40"/>
          <p:cNvCxnSpPr/>
          <p:nvPr/>
        </p:nvCxnSpPr>
        <p:spPr>
          <a:xfrm>
            <a:off x="1920427" y="2078236"/>
            <a:ext cx="281287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2" name="Connecteur droit 41"/>
          <p:cNvCxnSpPr/>
          <p:nvPr/>
        </p:nvCxnSpPr>
        <p:spPr>
          <a:xfrm>
            <a:off x="1981696" y="2160786"/>
            <a:ext cx="281287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3" name="Connecteur droit 42"/>
          <p:cNvCxnSpPr/>
          <p:nvPr/>
        </p:nvCxnSpPr>
        <p:spPr>
          <a:xfrm>
            <a:off x="2042965" y="2243336"/>
            <a:ext cx="281287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4" name="Connecteur droit 43"/>
          <p:cNvCxnSpPr/>
          <p:nvPr/>
        </p:nvCxnSpPr>
        <p:spPr>
          <a:xfrm>
            <a:off x="2104234" y="2325886"/>
            <a:ext cx="281287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5" name="Connecteur droit 44"/>
          <p:cNvCxnSpPr/>
          <p:nvPr/>
        </p:nvCxnSpPr>
        <p:spPr>
          <a:xfrm>
            <a:off x="2165503" y="2408436"/>
            <a:ext cx="281287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6" name="Connecteur droit 45"/>
          <p:cNvCxnSpPr/>
          <p:nvPr/>
        </p:nvCxnSpPr>
        <p:spPr>
          <a:xfrm>
            <a:off x="2226772" y="2490986"/>
            <a:ext cx="281287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47" name="Rectangle à coins arrondis 46"/>
          <p:cNvSpPr/>
          <p:nvPr/>
        </p:nvSpPr>
        <p:spPr>
          <a:xfrm>
            <a:off x="2785466" y="3043436"/>
            <a:ext cx="2317058" cy="1041400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Linux or Windows computer</a:t>
            </a:r>
          </a:p>
        </p:txBody>
      </p:sp>
      <p:sp>
        <p:nvSpPr>
          <p:cNvPr id="48" name="Rectangle à coins arrondis 47"/>
          <p:cNvSpPr/>
          <p:nvPr/>
        </p:nvSpPr>
        <p:spPr>
          <a:xfrm>
            <a:off x="2992288" y="4440177"/>
            <a:ext cx="770534" cy="397134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ECMG</a:t>
            </a:r>
          </a:p>
        </p:txBody>
      </p:sp>
      <p:sp>
        <p:nvSpPr>
          <p:cNvPr id="49" name="Rectangle à coins arrondis 48"/>
          <p:cNvSpPr/>
          <p:nvPr/>
        </p:nvSpPr>
        <p:spPr>
          <a:xfrm>
            <a:off x="4135532" y="4440177"/>
            <a:ext cx="770534" cy="397134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EMMG</a:t>
            </a:r>
          </a:p>
        </p:txBody>
      </p:sp>
      <p:cxnSp>
        <p:nvCxnSpPr>
          <p:cNvPr id="50" name="Connecteur droit 49"/>
          <p:cNvCxnSpPr>
            <a:stCxn id="66" idx="3"/>
            <a:endCxn id="65" idx="2"/>
          </p:cNvCxnSpPr>
          <p:nvPr/>
        </p:nvCxnSpPr>
        <p:spPr>
          <a:xfrm>
            <a:off x="3330125" y="3616394"/>
            <a:ext cx="222969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1" name="Connecteur droit 50"/>
          <p:cNvCxnSpPr>
            <a:endCxn id="67" idx="1"/>
          </p:cNvCxnSpPr>
          <p:nvPr/>
        </p:nvCxnSpPr>
        <p:spPr>
          <a:xfrm>
            <a:off x="4329084" y="3616394"/>
            <a:ext cx="222970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2" name="Connecteur droit 51"/>
          <p:cNvCxnSpPr>
            <a:stCxn id="65" idx="3"/>
          </p:cNvCxnSpPr>
          <p:nvPr/>
        </p:nvCxnSpPr>
        <p:spPr>
          <a:xfrm flipH="1">
            <a:off x="3376379" y="3751098"/>
            <a:ext cx="290356" cy="331762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3" name="Connecteur droit 52"/>
          <p:cNvCxnSpPr>
            <a:stCxn id="65" idx="5"/>
          </p:cNvCxnSpPr>
          <p:nvPr/>
        </p:nvCxnSpPr>
        <p:spPr>
          <a:xfrm>
            <a:off x="4215443" y="3751098"/>
            <a:ext cx="305356" cy="331762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54" name="Connecteur droit 53"/>
          <p:cNvCxnSpPr>
            <a:endCxn id="48" idx="0"/>
          </p:cNvCxnSpPr>
          <p:nvPr/>
        </p:nvCxnSpPr>
        <p:spPr>
          <a:xfrm>
            <a:off x="3376379" y="4082860"/>
            <a:ext cx="1176" cy="357317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55" name="Connecteur droit 54"/>
          <p:cNvCxnSpPr>
            <a:endCxn id="49" idx="0"/>
          </p:cNvCxnSpPr>
          <p:nvPr/>
        </p:nvCxnSpPr>
        <p:spPr>
          <a:xfrm>
            <a:off x="4520799" y="4082860"/>
            <a:ext cx="0" cy="357317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6" name="Connecteur en angle 55"/>
          <p:cNvCxnSpPr>
            <a:endCxn id="66" idx="1"/>
          </p:cNvCxnSpPr>
          <p:nvPr/>
        </p:nvCxnSpPr>
        <p:spPr>
          <a:xfrm rot="16200000" flipH="1">
            <a:off x="1794113" y="2788406"/>
            <a:ext cx="1290508" cy="365468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57" name="Rectangle à coins arrondis 56"/>
          <p:cNvSpPr/>
          <p:nvPr/>
        </p:nvSpPr>
        <p:spPr>
          <a:xfrm>
            <a:off x="6496711" y="3098610"/>
            <a:ext cx="770534" cy="254259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STB</a:t>
            </a:r>
          </a:p>
        </p:txBody>
      </p:sp>
      <p:sp>
        <p:nvSpPr>
          <p:cNvPr id="58" name="ZoneTexte 57"/>
          <p:cNvSpPr txBox="1"/>
          <p:nvPr/>
        </p:nvSpPr>
        <p:spPr>
          <a:xfrm>
            <a:off x="5830564" y="2725695"/>
            <a:ext cx="6477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UHF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coupler</a:t>
            </a:r>
          </a:p>
        </p:txBody>
      </p:sp>
      <p:cxnSp>
        <p:nvCxnSpPr>
          <p:cNvPr id="59" name="Connecteur droit 58"/>
          <p:cNvCxnSpPr>
            <a:stCxn id="38" idx="3"/>
            <a:endCxn id="57" idx="1"/>
          </p:cNvCxnSpPr>
          <p:nvPr/>
        </p:nvCxnSpPr>
        <p:spPr>
          <a:xfrm>
            <a:off x="6246949" y="3225739"/>
            <a:ext cx="249762" cy="1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60" name="Connecteur en angle 59"/>
          <p:cNvCxnSpPr>
            <a:stCxn id="67" idx="3"/>
          </p:cNvCxnSpPr>
          <p:nvPr/>
        </p:nvCxnSpPr>
        <p:spPr>
          <a:xfrm flipV="1">
            <a:off x="5260078" y="3288788"/>
            <a:ext cx="806981" cy="327606"/>
          </a:xfrm>
          <a:prstGeom prst="bentConnector3">
            <a:avLst>
              <a:gd name="adj1" fmla="val 61803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61" name="ZoneTexte 60"/>
          <p:cNvSpPr txBox="1"/>
          <p:nvPr/>
        </p:nvSpPr>
        <p:spPr>
          <a:xfrm>
            <a:off x="1547664" y="2327314"/>
            <a:ext cx="6477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UHF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antenna</a:t>
            </a:r>
          </a:p>
        </p:txBody>
      </p:sp>
      <p:cxnSp>
        <p:nvCxnSpPr>
          <p:cNvPr id="62" name="Connecteur en angle 61"/>
          <p:cNvCxnSpPr/>
          <p:nvPr/>
        </p:nvCxnSpPr>
        <p:spPr>
          <a:xfrm>
            <a:off x="2256633" y="2845615"/>
            <a:ext cx="3810426" cy="316884"/>
          </a:xfrm>
          <a:prstGeom prst="bentConnector3">
            <a:avLst>
              <a:gd name="adj1" fmla="val 91912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63" name="ZoneTexte 62"/>
          <p:cNvSpPr txBox="1"/>
          <p:nvPr/>
        </p:nvSpPr>
        <p:spPr>
          <a:xfrm>
            <a:off x="4206176" y="2691238"/>
            <a:ext cx="1539380" cy="138499"/>
          </a:xfrm>
          <a:prstGeom prst="rect">
            <a:avLst/>
          </a:prstGeom>
          <a:noFill/>
        </p:spPr>
        <p:txBody>
          <a:bodyPr wrap="square" lIns="0" tIns="0" rIns="36000" bIns="0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MUX: R1, R2, R3, R4, R5, R6</a:t>
            </a:r>
          </a:p>
        </p:txBody>
      </p:sp>
      <p:sp>
        <p:nvSpPr>
          <p:cNvPr id="64" name="ZoneTexte 63"/>
          <p:cNvSpPr txBox="1"/>
          <p:nvPr/>
        </p:nvSpPr>
        <p:spPr>
          <a:xfrm>
            <a:off x="5163039" y="3631395"/>
            <a:ext cx="590623" cy="138499"/>
          </a:xfrm>
          <a:prstGeom prst="rect">
            <a:avLst/>
          </a:prstGeom>
          <a:noFill/>
        </p:spPr>
        <p:txBody>
          <a:bodyPr wrap="square" lIns="0" tIns="0" rIns="36000" bIns="0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MUX: R9</a:t>
            </a:r>
          </a:p>
        </p:txBody>
      </p:sp>
      <p:sp>
        <p:nvSpPr>
          <p:cNvPr id="65" name="Ellipse 64"/>
          <p:cNvSpPr/>
          <p:nvPr/>
        </p:nvSpPr>
        <p:spPr>
          <a:xfrm>
            <a:off x="3553094" y="3425894"/>
            <a:ext cx="775990" cy="381000"/>
          </a:xfrm>
          <a:prstGeom prst="ellipse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tsp</a:t>
            </a:r>
          </a:p>
        </p:txBody>
      </p:sp>
      <p:sp>
        <p:nvSpPr>
          <p:cNvPr id="66" name="Rectangle à coins arrondis 65"/>
          <p:cNvSpPr/>
          <p:nvPr/>
        </p:nvSpPr>
        <p:spPr>
          <a:xfrm>
            <a:off x="2622101" y="3340169"/>
            <a:ext cx="708024" cy="552450"/>
          </a:xfrm>
          <a:prstGeom prst="roundRect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DVB-T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tuner</a:t>
            </a:r>
          </a:p>
        </p:txBody>
      </p:sp>
      <p:sp>
        <p:nvSpPr>
          <p:cNvPr id="67" name="Rectangle à coins arrondis 66"/>
          <p:cNvSpPr/>
          <p:nvPr/>
        </p:nvSpPr>
        <p:spPr>
          <a:xfrm>
            <a:off x="4552054" y="3340169"/>
            <a:ext cx="708024" cy="552450"/>
          </a:xfrm>
          <a:prstGeom prst="roundRect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Dektec</a:t>
            </a: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Arial Rounded MT Bold" charset="0"/>
              <a:cs typeface="Arial Rounded MT Bold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DTA-110T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modulator</a:t>
            </a:r>
          </a:p>
        </p:txBody>
      </p:sp>
    </p:spTree>
    <p:extLst>
      <p:ext uri="{BB962C8B-B14F-4D97-AF65-F5344CB8AC3E}">
        <p14:creationId xmlns:p14="http://schemas.microsoft.com/office/powerpoint/2010/main" val="128203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TSDuck overview</a:t>
            </a:r>
          </a:p>
          <a:p>
            <a:r>
              <a:rPr lang="en-US" dirty="0" smtClean="0"/>
              <a:t>TS utilities</a:t>
            </a:r>
          </a:p>
          <a:p>
            <a:r>
              <a:rPr lang="en-US" dirty="0" smtClean="0"/>
              <a:t>Transport stream processor</a:t>
            </a:r>
          </a:p>
          <a:p>
            <a:r>
              <a:rPr lang="en-US" dirty="0" smtClean="0"/>
              <a:t>Extending TSDuck</a:t>
            </a:r>
          </a:p>
          <a:p>
            <a:r>
              <a:rPr lang="en-US" dirty="0" smtClean="0"/>
              <a:t>Using TSDuck as an MPEG/DVB library for C++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5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Conditional Access System test bed (continued)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1400" b="1" dirty="0" smtClean="0">
              <a:latin typeface="Courier New" pitchFamily="49" charset="0"/>
            </a:endParaRP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tsp -I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dvb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-u $UHF_INPUT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tsrename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-t 9 -a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svrename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direct8  -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0x0901 -l 41 -n "Direct 8 Test"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svrename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bfmtv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0x0903 -l 42 -n "BFM TV Test"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svrename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'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&gt;tele' -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0x0904 -l 43 -n "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&gt;TELE Test"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svrename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virgin17 -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0x0905 -l 44 -n "Virgin 17 Test"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svrename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gulli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0x0906 -l 45 -n "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Gulli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Test"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svrename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france4  -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0x0907 -l 46 -n "France 4 Test"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svrename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0x02FF   -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0x09FF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scrambler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GulliTest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-e $ECMG -s $SUPER_CAS_ID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-p $PMT_CADESC_PRIVATE -a $AC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-b $ECM_BITRATE --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$ECM_PID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cat -c -a $CAS_ID/$EMM_PID/$CAT_CADESC_PRIVATE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datainject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-r -s $MUX_SERVER_PORT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-b $EMM_MAX_BITRATE -p $EMM_PID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-O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dektec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-u $UHF_OUTPUT --convolution 2/3 --guard 1/32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examples (4/4)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86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Input plugins</a:t>
            </a:r>
          </a:p>
          <a:p>
            <a:pPr lvl="1">
              <a:lnSpc>
                <a:spcPct val="90000"/>
              </a:lnSpc>
            </a:pPr>
            <a:r>
              <a:rPr lang="en-US" b="1" i="1" dirty="0" smtClean="0"/>
              <a:t>null</a:t>
            </a:r>
            <a:r>
              <a:rPr lang="en-US" dirty="0" smtClean="0"/>
              <a:t> : null packet generator</a:t>
            </a:r>
          </a:p>
          <a:p>
            <a:pPr lvl="1">
              <a:lnSpc>
                <a:spcPct val="90000"/>
              </a:lnSpc>
            </a:pPr>
            <a:r>
              <a:rPr lang="en-US" b="1" i="1" dirty="0" smtClean="0"/>
              <a:t>file</a:t>
            </a:r>
            <a:r>
              <a:rPr lang="en-US" dirty="0" smtClean="0"/>
              <a:t> : binary TS file</a:t>
            </a:r>
          </a:p>
          <a:p>
            <a:pPr lvl="1">
              <a:lnSpc>
                <a:spcPct val="90000"/>
              </a:lnSpc>
            </a:pPr>
            <a:r>
              <a:rPr lang="en-US" b="1" i="1" dirty="0" err="1" smtClean="0"/>
              <a:t>dektec</a:t>
            </a:r>
            <a:r>
              <a:rPr lang="en-US" dirty="0" smtClean="0"/>
              <a:t> : </a:t>
            </a:r>
            <a:r>
              <a:rPr lang="en-US" dirty="0" err="1" smtClean="0"/>
              <a:t>Dektec</a:t>
            </a:r>
            <a:r>
              <a:rPr lang="en-US" dirty="0" smtClean="0"/>
              <a:t> ASI device</a:t>
            </a:r>
          </a:p>
          <a:p>
            <a:pPr lvl="1">
              <a:lnSpc>
                <a:spcPct val="90000"/>
              </a:lnSpc>
            </a:pPr>
            <a:r>
              <a:rPr lang="en-US" b="1" i="1" dirty="0" err="1" smtClean="0"/>
              <a:t>dvb</a:t>
            </a:r>
            <a:r>
              <a:rPr lang="en-US" dirty="0" smtClean="0"/>
              <a:t> : DVB-S, DVB-T, DVB-C receiver devices</a:t>
            </a:r>
          </a:p>
          <a:p>
            <a:pPr lvl="1">
              <a:lnSpc>
                <a:spcPct val="90000"/>
              </a:lnSpc>
            </a:pPr>
            <a:r>
              <a:rPr lang="en-US" b="1" i="1" dirty="0" err="1" smtClean="0"/>
              <a:t>ip</a:t>
            </a:r>
            <a:r>
              <a:rPr lang="en-US" dirty="0" smtClean="0"/>
              <a:t> : UDP/IP (unicast or multicast)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Output plugins</a:t>
            </a:r>
          </a:p>
          <a:p>
            <a:pPr lvl="1">
              <a:lnSpc>
                <a:spcPct val="90000"/>
              </a:lnSpc>
            </a:pPr>
            <a:r>
              <a:rPr lang="en-US" b="1" i="1" dirty="0" smtClean="0"/>
              <a:t>drop</a:t>
            </a:r>
            <a:r>
              <a:rPr lang="en-US" dirty="0" smtClean="0"/>
              <a:t> : drop packets</a:t>
            </a:r>
          </a:p>
          <a:p>
            <a:pPr lvl="1">
              <a:lnSpc>
                <a:spcPct val="90000"/>
              </a:lnSpc>
            </a:pPr>
            <a:r>
              <a:rPr lang="en-US" b="1" i="1" dirty="0" smtClean="0"/>
              <a:t>file</a:t>
            </a:r>
            <a:r>
              <a:rPr lang="en-US" dirty="0" smtClean="0"/>
              <a:t> : binary TS file</a:t>
            </a:r>
          </a:p>
          <a:p>
            <a:pPr lvl="1">
              <a:lnSpc>
                <a:spcPct val="90000"/>
              </a:lnSpc>
            </a:pPr>
            <a:r>
              <a:rPr lang="en-US" b="1" i="1" dirty="0" err="1" smtClean="0"/>
              <a:t>dektec</a:t>
            </a:r>
            <a:r>
              <a:rPr lang="en-US" dirty="0" smtClean="0"/>
              <a:t> : </a:t>
            </a:r>
            <a:r>
              <a:rPr lang="en-US" dirty="0" err="1" smtClean="0"/>
              <a:t>Dektec</a:t>
            </a:r>
            <a:r>
              <a:rPr lang="en-US" dirty="0" smtClean="0"/>
              <a:t> ASI or modulator device</a:t>
            </a:r>
          </a:p>
          <a:p>
            <a:pPr lvl="1">
              <a:lnSpc>
                <a:spcPct val="90000"/>
              </a:lnSpc>
            </a:pPr>
            <a:r>
              <a:rPr lang="en-US" b="1" i="1" dirty="0" err="1" smtClean="0"/>
              <a:t>ip</a:t>
            </a:r>
            <a:r>
              <a:rPr lang="en-US" dirty="0" smtClean="0"/>
              <a:t> : UDP/IP (unicast or multicast)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input &amp; output plugins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91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TS transformations</a:t>
            </a:r>
          </a:p>
          <a:p>
            <a:pPr lvl="1"/>
            <a:r>
              <a:rPr lang="en-US" dirty="0" smtClean="0"/>
              <a:t>PID or packet filtering, PSI/SI transformation or injection, </a:t>
            </a:r>
            <a:br>
              <a:rPr lang="en-US" dirty="0" smtClean="0"/>
            </a:br>
            <a:r>
              <a:rPr lang="en-US" dirty="0" smtClean="0"/>
              <a:t>service extraction, time regulation, etc.</a:t>
            </a:r>
          </a:p>
          <a:p>
            <a:r>
              <a:rPr lang="en-US" dirty="0" smtClean="0"/>
              <a:t>TS analysis and monitoring</a:t>
            </a:r>
          </a:p>
          <a:p>
            <a:pPr lvl="1"/>
            <a:r>
              <a:rPr lang="en-US" dirty="0" smtClean="0"/>
              <a:t>TS analysis, PSI/SI extraction, PID, bitrate monitoring, </a:t>
            </a:r>
            <a:br>
              <a:rPr lang="en-US" dirty="0" smtClean="0"/>
            </a:br>
            <a:r>
              <a:rPr lang="en-US" dirty="0" smtClean="0"/>
              <a:t>ECM or EMM monitoring, etc.</a:t>
            </a:r>
          </a:p>
          <a:p>
            <a:r>
              <a:rPr lang="en-US" dirty="0" smtClean="0"/>
              <a:t>TS scrambling &amp; descrambling</a:t>
            </a:r>
          </a:p>
          <a:p>
            <a:pPr lvl="1"/>
            <a:r>
              <a:rPr lang="en-US" dirty="0" smtClean="0"/>
              <a:t>DVB SimulCrypt support for ECM / EMM injection</a:t>
            </a:r>
          </a:p>
          <a:p>
            <a:r>
              <a:rPr lang="en-US" dirty="0" smtClean="0"/>
              <a:t>Any other processing you wish to develop…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processing plugins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82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transport stream programming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Extending TSDuck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50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TSDuck is extensible</a:t>
            </a:r>
          </a:p>
          <a:p>
            <a:pPr lvl="1"/>
            <a:r>
              <a:rPr lang="en-US" dirty="0" smtClean="0"/>
              <a:t>Source code provided</a:t>
            </a:r>
          </a:p>
          <a:p>
            <a:pPr marL="896937" lvl="3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git clone https://github.com/tsduck/tsduck</a:t>
            </a:r>
          </a:p>
          <a:p>
            <a:pPr lvl="1"/>
            <a:r>
              <a:rPr lang="en-US" dirty="0" smtClean="0"/>
              <a:t>Common API for Linux, Windows and </a:t>
            </a:r>
            <a:r>
              <a:rPr lang="en-US" dirty="0" err="1" smtClean="0"/>
              <a:t>macOS</a:t>
            </a:r>
            <a:endParaRPr lang="en-US" dirty="0" smtClean="0"/>
          </a:p>
          <a:p>
            <a:pPr lvl="2"/>
            <a:r>
              <a:rPr lang="en-US" dirty="0" smtClean="0"/>
              <a:t>DVB tuners and </a:t>
            </a:r>
            <a:r>
              <a:rPr lang="en-US" dirty="0" err="1" smtClean="0"/>
              <a:t>Dektec</a:t>
            </a:r>
            <a:r>
              <a:rPr lang="en-US" dirty="0" smtClean="0"/>
              <a:t> cards are not supported on </a:t>
            </a:r>
            <a:r>
              <a:rPr lang="en-US" dirty="0" err="1" smtClean="0"/>
              <a:t>macOS</a:t>
            </a:r>
            <a:endParaRPr lang="en-US" dirty="0" smtClean="0"/>
          </a:p>
          <a:p>
            <a:pPr lvl="1"/>
            <a:r>
              <a:rPr lang="en-US" dirty="0" smtClean="0"/>
              <a:t>Programmer’s guide</a:t>
            </a:r>
          </a:p>
          <a:p>
            <a:pPr lvl="2"/>
            <a:r>
              <a:rPr lang="en-US" dirty="0" smtClean="0"/>
              <a:t>Doxygen-generated</a:t>
            </a:r>
          </a:p>
          <a:p>
            <a:pPr marL="896937" lvl="3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https://tsduck.github.io/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 smtClean="0"/>
              <a:t>You can modify it yourself !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TSDuck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96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Identify your needs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Try to find a solution using existing TSDuck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</a:t>
            </a:r>
            <a:r>
              <a:rPr lang="en-US" dirty="0" smtClean="0"/>
              <a:t>eview utilities and plugins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Try to extend an existing utility or plugin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</a:t>
            </a:r>
            <a:r>
              <a:rPr lang="en-US" dirty="0" smtClean="0"/>
              <a:t>dd new options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</a:t>
            </a:r>
            <a:r>
              <a:rPr lang="en-US" dirty="0" smtClean="0"/>
              <a:t>dd features, don’t modify existing behavior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</a:t>
            </a:r>
            <a:r>
              <a:rPr lang="en-US" dirty="0" smtClean="0"/>
              <a:t>emain upward compatible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Develop your own plugin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</a:t>
            </a:r>
            <a:r>
              <a:rPr lang="en-US" dirty="0" smtClean="0"/>
              <a:t>t is quite simple, really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Send your code back to TSDuck maintainer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</a:t>
            </a:r>
            <a:r>
              <a:rPr lang="en-US" dirty="0" smtClean="0"/>
              <a:t>o that everyone can benefit from it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extending TSDuck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39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907756" y="3995582"/>
            <a:ext cx="1944216" cy="432048"/>
          </a:xfrm>
          <a:prstGeom prst="roundRect">
            <a:avLst/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Don’t write a plugin from scratch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 an existing one as code base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hoose one which is technically similar</a:t>
            </a:r>
          </a:p>
          <a:p>
            <a:pPr lvl="2"/>
            <a:r>
              <a:rPr lang="en-US" dirty="0" smtClean="0"/>
              <a:t>input?  output?  PSI/SI transformation?  packet filtering?</a:t>
            </a:r>
          </a:p>
          <a:p>
            <a:r>
              <a:rPr lang="en-US" dirty="0" smtClean="0"/>
              <a:t>Implement simple &amp; elementary features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reserve TSDuck philosophy</a:t>
            </a:r>
          </a:p>
          <a:p>
            <a:pPr lvl="2"/>
            <a:r>
              <a:rPr lang="en-US" dirty="0" smtClean="0"/>
              <a:t>develop several elementary plugins if necessary</a:t>
            </a:r>
          </a:p>
          <a:p>
            <a:pPr lvl="2"/>
            <a:r>
              <a:rPr lang="en-US" dirty="0" smtClean="0"/>
              <a:t>not a single big plugin implementing several features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RTFM as usual !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hints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5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Linux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ested on Intel 32 &amp; 64 bits, Fedora and Ubuntu</a:t>
            </a:r>
          </a:p>
          <a:p>
            <a:r>
              <a:rPr lang="en-US" dirty="0" err="1" smtClean="0"/>
              <a:t>macOS</a:t>
            </a:r>
            <a:endParaRPr lang="en-US" dirty="0" smtClean="0"/>
          </a:p>
          <a:p>
            <a:pPr lvl="1"/>
            <a:r>
              <a:rPr lang="en-US" dirty="0"/>
              <a:t>t</a:t>
            </a:r>
            <a:r>
              <a:rPr lang="en-US" dirty="0" smtClean="0"/>
              <a:t>ested on </a:t>
            </a:r>
            <a:r>
              <a:rPr lang="en-US" dirty="0" err="1" smtClean="0"/>
              <a:t>macOS</a:t>
            </a:r>
            <a:r>
              <a:rPr lang="en-US" dirty="0" smtClean="0"/>
              <a:t> Sierra 10.12</a:t>
            </a:r>
          </a:p>
          <a:p>
            <a:r>
              <a:rPr lang="en-US" dirty="0" smtClean="0"/>
              <a:t>Windows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ested on Intel 32 &amp; 64 bits, Windows 7 &amp; 10</a:t>
            </a:r>
          </a:p>
          <a:p>
            <a:pPr lvl="2"/>
            <a:r>
              <a:rPr lang="en-US" dirty="0" smtClean="0"/>
              <a:t>Known issue with DVB tuners &amp; DirectShow on 64 bits</a:t>
            </a:r>
          </a:p>
          <a:p>
            <a:pPr lvl="1"/>
            <a:r>
              <a:rPr lang="en-US" dirty="0" smtClean="0"/>
              <a:t>Microsoft Visual Studio 2017 Community Edition</a:t>
            </a:r>
          </a:p>
          <a:p>
            <a:pPr lvl="2"/>
            <a:r>
              <a:rPr lang="en-US" dirty="0" smtClean="0"/>
              <a:t>free download from microsoft.com, no license fee</a:t>
            </a:r>
          </a:p>
          <a:p>
            <a:pPr lvl="1"/>
            <a:r>
              <a:rPr lang="en-US" dirty="0" smtClean="0"/>
              <a:t>NSIS (</a:t>
            </a:r>
            <a:r>
              <a:rPr lang="en-US" dirty="0" err="1" smtClean="0"/>
              <a:t>Nullsoft</a:t>
            </a:r>
            <a:r>
              <a:rPr lang="en-US" dirty="0" smtClean="0"/>
              <a:t> Scriptable Install System)</a:t>
            </a:r>
          </a:p>
          <a:p>
            <a:pPr lvl="2"/>
            <a:r>
              <a:rPr lang="en-US" dirty="0" smtClean="0"/>
              <a:t>free software</a:t>
            </a:r>
          </a:p>
          <a:p>
            <a:pPr lvl="2"/>
            <a:r>
              <a:rPr lang="en-US" dirty="0" smtClean="0"/>
              <a:t>used to create TSDuck installer with precompiled binaries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environments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71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develop third-party applications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TSDuck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06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 TSDuck common code is in one large library</a:t>
            </a:r>
          </a:p>
          <a:p>
            <a:pPr lvl="1"/>
            <a:r>
              <a:rPr lang="en-US" dirty="0" smtClean="0"/>
              <a:t>tsduck.so / tsduck.dll</a:t>
            </a:r>
          </a:p>
          <a:p>
            <a:r>
              <a:rPr lang="en-US" dirty="0" smtClean="0"/>
              <a:t>Contains generic and reusable C++ code</a:t>
            </a:r>
          </a:p>
          <a:p>
            <a:pPr lvl="1"/>
            <a:r>
              <a:rPr lang="en-US" dirty="0" smtClean="0"/>
              <a:t>basic operating system independent features</a:t>
            </a:r>
          </a:p>
          <a:p>
            <a:pPr lvl="2"/>
            <a:r>
              <a:rPr lang="en-US" dirty="0" smtClean="0"/>
              <a:t>system, multi-treading, synchronization, networking, cryptography, etc.</a:t>
            </a:r>
          </a:p>
          <a:p>
            <a:pPr lvl="1"/>
            <a:r>
              <a:rPr lang="en-US" dirty="0" smtClean="0"/>
              <a:t>MPEG / DVB features</a:t>
            </a:r>
          </a:p>
          <a:p>
            <a:pPr lvl="2"/>
            <a:r>
              <a:rPr lang="en-US" dirty="0" smtClean="0"/>
              <a:t>TS packets, PSI/SI tables, sections and descriptors, </a:t>
            </a:r>
            <a:r>
              <a:rPr lang="en-US" dirty="0" err="1" smtClean="0"/>
              <a:t>demultiplexing</a:t>
            </a:r>
            <a:r>
              <a:rPr lang="en-US" dirty="0" smtClean="0"/>
              <a:t>, </a:t>
            </a:r>
            <a:r>
              <a:rPr lang="en-US" dirty="0" err="1" smtClean="0"/>
              <a:t>packetization</a:t>
            </a:r>
            <a:r>
              <a:rPr lang="en-US" dirty="0" smtClean="0"/>
              <a:t>, DVB tuners, etc.</a:t>
            </a:r>
          </a:p>
          <a:p>
            <a:r>
              <a:rPr lang="en-US" dirty="0" smtClean="0"/>
              <a:t>Can be used in your application</a:t>
            </a:r>
          </a:p>
          <a:p>
            <a:pPr lvl="1"/>
            <a:r>
              <a:rPr lang="en-US" dirty="0"/>
              <a:t>e</a:t>
            </a:r>
            <a:r>
              <a:rPr lang="en-US" smtClean="0"/>
              <a:t>ven </a:t>
            </a:r>
            <a:r>
              <a:rPr lang="en-US" dirty="0" smtClean="0"/>
              <a:t>if not part of TSDuck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TSDuck as a library (1/2)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59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Process ISO/IEC 13818-1 transport streams</a:t>
            </a:r>
          </a:p>
          <a:p>
            <a:r>
              <a:rPr lang="en-US" dirty="0" smtClean="0"/>
              <a:t>Set of low-level utilities</a:t>
            </a:r>
          </a:p>
          <a:p>
            <a:pPr lvl="1"/>
            <a:r>
              <a:rPr lang="en-US" dirty="0" smtClean="0"/>
              <a:t>extensible through plugins</a:t>
            </a:r>
          </a:p>
          <a:p>
            <a:r>
              <a:rPr lang="en-US" dirty="0" smtClean="0"/>
              <a:t>« Batch &amp; Bash » oriented</a:t>
            </a:r>
          </a:p>
          <a:p>
            <a:pPr lvl="1"/>
            <a:r>
              <a:rPr lang="en-US" dirty="0" smtClean="0"/>
              <a:t>command-line only, no fancy GUI</a:t>
            </a:r>
          </a:p>
          <a:p>
            <a:pPr lvl="1"/>
            <a:r>
              <a:rPr lang="en-US" dirty="0" smtClean="0"/>
              <a:t>one utility or plugin = one elementary function</a:t>
            </a:r>
          </a:p>
          <a:p>
            <a:pPr lvl="1"/>
            <a:r>
              <a:rPr lang="en-US" dirty="0" smtClean="0"/>
              <a:t>can be combined in any order</a:t>
            </a:r>
          </a:p>
          <a:p>
            <a:r>
              <a:rPr lang="en-US" dirty="0" smtClean="0"/>
              <a:t>Written in C++</a:t>
            </a:r>
          </a:p>
          <a:p>
            <a:pPr lvl="1"/>
            <a:r>
              <a:rPr lang="en-US" dirty="0" smtClean="0"/>
              <a:t>reusable and extensible code</a:t>
            </a:r>
          </a:p>
          <a:p>
            <a:r>
              <a:rPr lang="en-US" dirty="0" smtClean="0"/>
              <a:t>Available on Linux, Windows and </a:t>
            </a:r>
            <a:r>
              <a:rPr lang="en-US" dirty="0" err="1" smtClean="0"/>
              <a:t>macOS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TSDuck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53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in an application outside TSDuck</a:t>
            </a:r>
          </a:p>
          <a:p>
            <a:r>
              <a:rPr lang="en-US" dirty="0" smtClean="0"/>
              <a:t>Typical Makefile (Linux, </a:t>
            </a:r>
            <a:r>
              <a:rPr lang="en-US" dirty="0" err="1" smtClean="0"/>
              <a:t>macOS</a:t>
            </a:r>
            <a:r>
              <a:rPr lang="en-US" dirty="0" smtClean="0"/>
              <a:t>)</a:t>
            </a:r>
          </a:p>
          <a:p>
            <a:pPr lvl="2">
              <a:buFont typeface="Wingdings" pitchFamily="2" charset="2"/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# Include TSDuck makefile (adapt to your location)</a:t>
            </a:r>
          </a:p>
          <a:p>
            <a:pPr lvl="2">
              <a:buFont typeface="Wingdings" pitchFamily="2" charset="2"/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include $(HOME)/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tsduck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Makefile.tsduck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buFont typeface="Wingdings" pitchFamily="2" charset="2"/>
              <a:buNone/>
            </a:pP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myexec</a:t>
            </a:r>
            <a:endParaRPr lang="en-US" sz="1600" b="1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buFont typeface="Wingdings" pitchFamily="2" charset="2"/>
              <a:buNone/>
            </a:pPr>
            <a:r>
              <a:rPr lang="en-US" sz="16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myexec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: $(LIBTSDUCK)</a:t>
            </a:r>
          </a:p>
          <a:p>
            <a:pPr lvl="2">
              <a:buFont typeface="Wingdings" pitchFamily="2" charset="2"/>
              <a:buNone/>
            </a:pPr>
            <a:r>
              <a:rPr lang="en-US" sz="16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 </a:t>
            </a:r>
            <a:r>
              <a:rPr lang="en-US" sz="16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application-specific rules ...</a:t>
            </a:r>
          </a:p>
          <a:p>
            <a:r>
              <a:rPr lang="en-US" dirty="0" smtClean="0"/>
              <a:t>Typical application source file</a:t>
            </a:r>
          </a:p>
          <a:p>
            <a:pPr lvl="2">
              <a:buFont typeface="Wingdings" pitchFamily="2" charset="2"/>
              <a:buNone/>
            </a:pP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tsduck.h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lvl="2">
              <a:buFont typeface="Wingdings" pitchFamily="2" charset="2"/>
              <a:buNone/>
            </a:pP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 application code ...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TSDuck as a library (2/2)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6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50803" y="1872977"/>
            <a:ext cx="6009429" cy="1085850"/>
          </a:xfrm>
        </p:spPr>
        <p:txBody>
          <a:bodyPr anchor="ctr"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3" name="Picture 2" descr="D:\Devel\tsduck\images\tsduck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635646"/>
            <a:ext cx="1560512" cy="156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228206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TS acquisition (satellite, terrestrial, IP, etc.)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TS analysis</a:t>
            </a:r>
          </a:p>
          <a:p>
            <a:pPr>
              <a:lnSpc>
                <a:spcPct val="90000"/>
              </a:lnSpc>
            </a:pPr>
            <a:r>
              <a:rPr lang="en-US" dirty="0" err="1" smtClean="0"/>
              <a:t>Transmodulation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Injection of PSI / SI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TS packets carousel generation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p</a:t>
            </a:r>
            <a:r>
              <a:rPr lang="en-US" dirty="0" err="1" smtClean="0"/>
              <a:t>acketization</a:t>
            </a:r>
            <a:r>
              <a:rPr lang="en-US" dirty="0" smtClean="0"/>
              <a:t> of SSU, etc.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Test bed for CAS or STB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</a:t>
            </a:r>
            <a:r>
              <a:rPr lang="en-US" dirty="0" smtClean="0"/>
              <a:t>njection of test cases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DVB Scrambling and DVB SimulCrypt support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Any combination of the above and more…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TSDuck sample usages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92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code</a:t>
            </a:r>
          </a:p>
          <a:p>
            <a:pPr marL="628650" lvl="2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https://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github.com/tsduck/tsduck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 smtClean="0"/>
              <a:t>BSD license</a:t>
            </a:r>
          </a:p>
          <a:p>
            <a:pPr lvl="1"/>
            <a:r>
              <a:rPr lang="en-US" dirty="0" smtClean="0"/>
              <a:t>liberal, no GPL-like contamination</a:t>
            </a:r>
          </a:p>
          <a:p>
            <a:r>
              <a:rPr lang="en-US" dirty="0" smtClean="0"/>
              <a:t>Binary installers</a:t>
            </a:r>
          </a:p>
          <a:p>
            <a:pPr lvl="1"/>
            <a:r>
              <a:rPr lang="en-US" dirty="0" smtClean="0"/>
              <a:t>for Windows, Fedora, Ubuntu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TSDuck availability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33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User’s </a:t>
            </a:r>
            <a:r>
              <a:rPr lang="en-US" dirty="0" smtClean="0"/>
              <a:t>Guide</a:t>
            </a:r>
          </a:p>
          <a:p>
            <a:pPr marL="628650" lvl="2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https://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github.com/tsduck/tsduck/raw/master/doc/tsduck.pdf</a:t>
            </a:r>
            <a:endParaRPr lang="en-US" sz="1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u</a:t>
            </a:r>
            <a:r>
              <a:rPr lang="en-US" dirty="0" smtClean="0"/>
              <a:t>tilities reference</a:t>
            </a:r>
          </a:p>
          <a:p>
            <a:pPr lvl="1"/>
            <a:r>
              <a:rPr lang="en-US" dirty="0" smtClean="0"/>
              <a:t>tsp plugins reference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ample usages</a:t>
            </a:r>
          </a:p>
          <a:p>
            <a:r>
              <a:rPr lang="en-US" dirty="0" smtClean="0"/>
              <a:t>Programmer’s Reference</a:t>
            </a:r>
          </a:p>
          <a:p>
            <a:pPr marL="628650" lvl="2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https://tsduck.github.io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/</a:t>
            </a:r>
            <a:endParaRPr lang="en-US" sz="1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generated </a:t>
            </a:r>
            <a:r>
              <a:rPr lang="en-US" dirty="0" smtClean="0"/>
              <a:t>by Doxygen from source </a:t>
            </a:r>
            <a:r>
              <a:rPr lang="en-US" dirty="0" smtClean="0"/>
              <a:t>code</a:t>
            </a:r>
            <a:endParaRPr lang="en-US" dirty="0" smtClean="0"/>
          </a:p>
          <a:p>
            <a:pPr lvl="1"/>
            <a:r>
              <a:rPr lang="en-US" dirty="0" smtClean="0"/>
              <a:t>C++ common code reference</a:t>
            </a:r>
          </a:p>
          <a:p>
            <a:pPr lvl="1"/>
            <a:r>
              <a:rPr lang="en-US" dirty="0" smtClean="0"/>
              <a:t>writing tsp plugins guidelines</a:t>
            </a:r>
          </a:p>
          <a:p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TSDuck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55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command line utilities summary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TS Utilities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83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Transport stream file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</a:t>
            </a:r>
            <a:r>
              <a:rPr lang="en-US" dirty="0" smtClean="0"/>
              <a:t>aw binary file, sequence of 188-byte TS packets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use </a:t>
            </a:r>
            <a:r>
              <a:rPr lang="en-US" b="1" i="1" dirty="0" err="1" smtClean="0"/>
              <a:t>tsresync</a:t>
            </a:r>
            <a:r>
              <a:rPr lang="en-US" dirty="0" smtClean="0"/>
              <a:t> to convert 204-byte packets or corrupted files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</a:t>
            </a:r>
            <a:r>
              <a:rPr lang="en-US" dirty="0" smtClean="0"/>
              <a:t>y default, use standard input &amp; output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can use pipes from / to any DVB source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PSI / SI file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</a:t>
            </a:r>
            <a:r>
              <a:rPr lang="en-US" dirty="0" smtClean="0"/>
              <a:t>aw binary file, sequence of sections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Specialized hardware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DVB-S, DVB-T, DVB-C tuners (cheap CE devices)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Dektec</a:t>
            </a:r>
            <a:r>
              <a:rPr lang="en-US" dirty="0" smtClean="0"/>
              <a:t> modulators and ASI input / output (PCI, USB)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</a:t>
            </a:r>
            <a:r>
              <a:rPr lang="en-US" dirty="0" smtClean="0"/>
              <a:t>martcards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</a:t>
            </a:r>
            <a:r>
              <a:rPr lang="en-US" dirty="0" smtClean="0"/>
              <a:t>n Linux and Windows but not </a:t>
            </a:r>
            <a:r>
              <a:rPr lang="en-US" dirty="0" err="1" smtClean="0"/>
              <a:t>macOS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 utilities : data &amp;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26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Transport stream processor</a:t>
            </a:r>
          </a:p>
          <a:p>
            <a:pPr lvl="1"/>
            <a:r>
              <a:rPr lang="en-US" b="1" i="1" dirty="0" smtClean="0"/>
              <a:t>tsp</a:t>
            </a:r>
            <a:r>
              <a:rPr lang="en-US" dirty="0" smtClean="0"/>
              <a:t> : processing framework using plugins</a:t>
            </a:r>
          </a:p>
          <a:p>
            <a:r>
              <a:rPr lang="en-US" dirty="0" smtClean="0"/>
              <a:t>TS analysis</a:t>
            </a:r>
          </a:p>
          <a:p>
            <a:pPr lvl="1"/>
            <a:r>
              <a:rPr lang="en-US" b="1" i="1" dirty="0" err="1" smtClean="0"/>
              <a:t>tsanalyze</a:t>
            </a:r>
            <a:r>
              <a:rPr lang="en-US" dirty="0" smtClean="0"/>
              <a:t> : synthetic report</a:t>
            </a:r>
          </a:p>
          <a:p>
            <a:pPr lvl="2"/>
            <a:r>
              <a:rPr lang="en-US" dirty="0" smtClean="0"/>
              <a:t>TS structure, services, PID’s</a:t>
            </a:r>
          </a:p>
          <a:p>
            <a:pPr lvl="2"/>
            <a:r>
              <a:rPr lang="en-US" dirty="0" smtClean="0"/>
              <a:t>can also produce a « normalized » output for automatic processing</a:t>
            </a:r>
          </a:p>
          <a:p>
            <a:pPr lvl="1"/>
            <a:r>
              <a:rPr lang="en-US" b="1" i="1" dirty="0" err="1" smtClean="0"/>
              <a:t>tspsi</a:t>
            </a:r>
            <a:r>
              <a:rPr lang="en-US" dirty="0" smtClean="0"/>
              <a:t> : detailed analysis of main PSI / SI tables in TS</a:t>
            </a:r>
          </a:p>
          <a:p>
            <a:pPr lvl="2"/>
            <a:r>
              <a:rPr lang="en-US" dirty="0" smtClean="0"/>
              <a:t>PAT, CAT, PMT, SDT, NIT, BAT</a:t>
            </a:r>
          </a:p>
          <a:p>
            <a:pPr lvl="1"/>
            <a:r>
              <a:rPr lang="en-US" b="1" i="1" dirty="0" err="1" smtClean="0"/>
              <a:t>tsbitrate</a:t>
            </a:r>
            <a:r>
              <a:rPr lang="en-US" dirty="0" smtClean="0"/>
              <a:t> : evaluate original bitrate from PCR’s</a:t>
            </a:r>
          </a:p>
          <a:p>
            <a:pPr lvl="1"/>
            <a:r>
              <a:rPr lang="en-US" b="1" i="1" dirty="0" err="1" smtClean="0"/>
              <a:t>tsdate</a:t>
            </a:r>
            <a:r>
              <a:rPr lang="en-US" dirty="0" smtClean="0"/>
              <a:t> : extract date &amp; time information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 utilities summary (1/4)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62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279</TotalTime>
  <Words>1441</Words>
  <Application>Microsoft Office PowerPoint</Application>
  <PresentationFormat>Affichage à l'écran (16:9)</PresentationFormat>
  <Paragraphs>319</Paragraphs>
  <Slides>31</Slides>
  <Notes>31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2" baseType="lpstr">
      <vt:lpstr>Blank</vt:lpstr>
      <vt:lpstr>TSDuck</vt:lpstr>
      <vt:lpstr>Agenda</vt:lpstr>
      <vt:lpstr>TSDuck overview</vt:lpstr>
      <vt:lpstr>TSDuck sample usages</vt:lpstr>
      <vt:lpstr>TSDuck availability</vt:lpstr>
      <vt:lpstr>TSDuck documentation</vt:lpstr>
      <vt:lpstr>the command line utilities summary</vt:lpstr>
      <vt:lpstr>TS utilities : data &amp; devices</vt:lpstr>
      <vt:lpstr>TS utilities summary (1/4)</vt:lpstr>
      <vt:lpstr>TS utilities summary (2/4)</vt:lpstr>
      <vt:lpstr>TS utilities summary (3/4)</vt:lpstr>
      <vt:lpstr>TS utilities summary (4/4)</vt:lpstr>
      <vt:lpstr>the transport stream processor</vt:lpstr>
      <vt:lpstr>TSP overview</vt:lpstr>
      <vt:lpstr>TSP processing overview</vt:lpstr>
      <vt:lpstr>TSP plugins</vt:lpstr>
      <vt:lpstr>TSP examples (1/4)</vt:lpstr>
      <vt:lpstr>TSP examples (2/4)</vt:lpstr>
      <vt:lpstr>TSP examples (3/4)</vt:lpstr>
      <vt:lpstr>TSP examples (4/4)</vt:lpstr>
      <vt:lpstr>TSP input &amp; output plugins</vt:lpstr>
      <vt:lpstr>TSP processing plugins</vt:lpstr>
      <vt:lpstr>C++ transport stream programming</vt:lpstr>
      <vt:lpstr>Extending TSDuck</vt:lpstr>
      <vt:lpstr>Why extending TSDuck ?</vt:lpstr>
      <vt:lpstr>Coding hints</vt:lpstr>
      <vt:lpstr>Supported environments</vt:lpstr>
      <vt:lpstr>to develop third-party applications</vt:lpstr>
      <vt:lpstr>Using TSDuck as a library (1/2)</vt:lpstr>
      <vt:lpstr>Using TSDuck as a library (2/2)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TSDuck</dc:title>
  <dc:creator>Thierry Lelégard</dc:creator>
  <cp:lastModifiedBy>Thierry LELEGARD</cp:lastModifiedBy>
  <cp:revision>53</cp:revision>
  <dcterms:created xsi:type="dcterms:W3CDTF">2017-06-20T16:10:45Z</dcterms:created>
  <dcterms:modified xsi:type="dcterms:W3CDTF">2017-06-21T11:59:03Z</dcterms:modified>
</cp:coreProperties>
</file>