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70" r:id="rId7"/>
    <p:sldId id="260" r:id="rId8"/>
    <p:sldId id="271" r:id="rId9"/>
    <p:sldId id="261" r:id="rId10"/>
    <p:sldId id="272" r:id="rId11"/>
    <p:sldId id="262" r:id="rId12"/>
    <p:sldId id="273" r:id="rId13"/>
    <p:sldId id="263" r:id="rId14"/>
    <p:sldId id="269" r:id="rId15"/>
    <p:sldId id="264" r:id="rId16"/>
    <p:sldId id="265" r:id="rId17"/>
    <p:sldId id="267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5932" autoAdjust="0"/>
  </p:normalViewPr>
  <p:slideViewPr>
    <p:cSldViewPr snapToGrid="0">
      <p:cViewPr varScale="1">
        <p:scale>
          <a:sx n="98" d="100"/>
          <a:sy n="98" d="100"/>
        </p:scale>
        <p:origin x="96" y="78"/>
      </p:cViewPr>
      <p:guideLst/>
    </p:cSldViewPr>
  </p:slideViewPr>
  <p:outlineViewPr>
    <p:cViewPr>
      <p:scale>
        <a:sx n="33" d="100"/>
        <a:sy n="33" d="100"/>
      </p:scale>
      <p:origin x="0" y="-180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5966" y="1071563"/>
            <a:ext cx="6952034" cy="2438400"/>
          </a:xfrm>
        </p:spPr>
        <p:txBody>
          <a:bodyPr anchor="b"/>
          <a:lstStyle>
            <a:lvl1pPr algn="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5966" y="3602038"/>
            <a:ext cx="6952034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27" y="107156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9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03892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0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316048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3160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3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556" y="1558556"/>
            <a:ext cx="5181600" cy="490061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556" y="1558556"/>
            <a:ext cx="5181600" cy="490061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5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5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556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4968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968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2556" y="238662"/>
            <a:ext cx="10358338" cy="8021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36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9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1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5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2556" y="238662"/>
            <a:ext cx="10358338" cy="802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56" y="1488332"/>
            <a:ext cx="10358338" cy="468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TSDuck</a:t>
            </a:r>
            <a:endParaRPr lang="en-US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Anatomy of a single-person open-source project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39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Maintenance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59149"/>
            <a:ext cx="10358338" cy="5107021"/>
          </a:xfrm>
        </p:spPr>
        <p:txBody>
          <a:bodyPr>
            <a:normAutofit/>
          </a:bodyPr>
          <a:lstStyle/>
          <a:p>
            <a:r>
              <a:rPr lang="en-US" dirty="0" smtClean="0"/>
              <a:t>Maintain stability</a:t>
            </a:r>
          </a:p>
          <a:p>
            <a:pPr lvl="1"/>
            <a:r>
              <a:rPr lang="en-US" dirty="0" smtClean="0"/>
              <a:t>automated full non-regression tests after each commit</a:t>
            </a:r>
          </a:p>
          <a:p>
            <a:pPr lvl="1"/>
            <a:r>
              <a:rPr lang="en-US" dirty="0" smtClean="0"/>
              <a:t>each build is as stable as a release</a:t>
            </a:r>
          </a:p>
          <a:p>
            <a:r>
              <a:rPr lang="en-US" dirty="0" smtClean="0"/>
              <a:t>Releases</a:t>
            </a:r>
          </a:p>
          <a:p>
            <a:pPr lvl="1"/>
            <a:r>
              <a:rPr lang="en-US" dirty="0" smtClean="0"/>
              <a:t>the concept of « official release » is purely editorial</a:t>
            </a:r>
          </a:p>
          <a:p>
            <a:pPr lvl="2"/>
            <a:r>
              <a:rPr lang="en-US" dirty="0" smtClean="0"/>
              <a:t>same automated QA as any build</a:t>
            </a:r>
          </a:p>
          <a:p>
            <a:pPr lvl="1"/>
            <a:r>
              <a:rPr lang="en-US" dirty="0" smtClean="0"/>
              <a:t>build</a:t>
            </a:r>
            <a:r>
              <a:rPr lang="en-US" dirty="0" smtClean="0"/>
              <a:t> is fully automated from a macOS host</a:t>
            </a:r>
          </a:p>
          <a:p>
            <a:pPr lvl="2"/>
            <a:r>
              <a:rPr lang="en-US" dirty="0" smtClean="0"/>
              <a:t>boot, build and shutdown Linux and Windows virtual machines</a:t>
            </a:r>
          </a:p>
          <a:p>
            <a:pPr lvl="2"/>
            <a:r>
              <a:rPr lang="en-US" dirty="0" smtClean="0"/>
              <a:t>remote build on Raspberry PI</a:t>
            </a:r>
          </a:p>
          <a:p>
            <a:pPr lvl="1"/>
            <a:r>
              <a:rPr lang="en-US" dirty="0" smtClean="0"/>
              <a:t>tagged in git, published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Tests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24320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</a:t>
            </a:r>
            <a:r>
              <a:rPr lang="en-US" dirty="0" smtClean="0"/>
              <a:t>ime resource constraints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 time to debug or come back on earlier developments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=&gt; avoid regressions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test-driven development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Low-level unitary tests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JUnit-like</a:t>
            </a:r>
            <a:r>
              <a:rPr lang="en-US" dirty="0" smtClean="0"/>
              <a:t> dedicated framework (« </a:t>
            </a:r>
            <a:r>
              <a:rPr lang="en-US" dirty="0" err="1" smtClean="0"/>
              <a:t>TSUnit</a:t>
            </a:r>
            <a:r>
              <a:rPr lang="en-US" dirty="0" smtClean="0"/>
              <a:t> »)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when developing low-level feature, use it as test &amp; debug environment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560+ tests, 28000+ assertions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High-level test suite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commands and plugins scenarios </a:t>
            </a:r>
            <a:r>
              <a:rPr lang="en-US" dirty="0" smtClean="0"/>
              <a:t>in a dedicated git repository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90+ test suites, 1300+ tests</a:t>
            </a:r>
          </a:p>
        </p:txBody>
      </p:sp>
    </p:spTree>
    <p:extLst>
      <p:ext uri="{BB962C8B-B14F-4D97-AF65-F5344CB8AC3E}">
        <p14:creationId xmlns:p14="http://schemas.microsoft.com/office/powerpoint/2010/main" val="28204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Tests automation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243208"/>
          </a:xfrm>
        </p:spPr>
        <p:txBody>
          <a:bodyPr>
            <a:normAutofit/>
          </a:bodyPr>
          <a:lstStyle/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using « GitHub Actions » continuous integration</a:t>
            </a:r>
          </a:p>
          <a:p>
            <a:pPr lvl="1"/>
            <a:r>
              <a:rPr lang="en-US" dirty="0" smtClean="0"/>
              <a:t>all tests are run on all push and pull requests</a:t>
            </a:r>
          </a:p>
          <a:p>
            <a:pPr lvl="1"/>
            <a:r>
              <a:rPr lang="en-US" dirty="0" smtClean="0"/>
              <a:t>on Linux, Windows and macOS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limited to fully automatable tests</a:t>
            </a:r>
          </a:p>
          <a:p>
            <a:pPr lvl="1"/>
            <a:r>
              <a:rPr lang="en-US" dirty="0" smtClean="0"/>
              <a:t>no QA team =&gt; no manual tests</a:t>
            </a:r>
          </a:p>
          <a:p>
            <a:pPr marL="914400" lvl="2" indent="0">
              <a:buNone/>
            </a:pPr>
            <a:r>
              <a:rPr lang="en-US" dirty="0" smtClean="0"/>
              <a:t>especially on hardware features (tuners, </a:t>
            </a:r>
            <a:r>
              <a:rPr lang="en-US" dirty="0" err="1" smtClean="0"/>
              <a:t>Dektec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HiDes</a:t>
            </a:r>
            <a:r>
              <a:rPr lang="en-US" dirty="0" smtClean="0"/>
              <a:t> devices)</a:t>
            </a:r>
          </a:p>
          <a:p>
            <a:pPr lvl="1"/>
            <a:r>
              <a:rPr lang="en-US" dirty="0" smtClean="0"/>
              <a:t>best testing effort within the resource limits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6679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Documentation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Continuous documentation</a:t>
            </a:r>
          </a:p>
          <a:p>
            <a:pPr lvl="1"/>
            <a:r>
              <a:rPr lang="en-US" noProof="0" dirty="0" smtClean="0"/>
              <a:t>code-test-document in each iteration</a:t>
            </a:r>
          </a:p>
          <a:p>
            <a:pPr lvl="1"/>
            <a:r>
              <a:rPr lang="en-US" dirty="0" smtClean="0"/>
              <a:t>require self-discipline</a:t>
            </a:r>
            <a:endParaRPr lang="en-US" noProof="0" dirty="0" smtClean="0"/>
          </a:p>
          <a:p>
            <a:r>
              <a:rPr lang="en-US" noProof="0" dirty="0" smtClean="0"/>
              <a:t>User’s guide</a:t>
            </a:r>
          </a:p>
          <a:p>
            <a:pPr lvl="1"/>
            <a:r>
              <a:rPr lang="en-US" noProof="0" dirty="0" smtClean="0"/>
              <a:t>Microsoft Word</a:t>
            </a:r>
          </a:p>
          <a:p>
            <a:pPr lvl="1"/>
            <a:r>
              <a:rPr lang="en-US" noProof="0" dirty="0" smtClean="0"/>
              <a:t>PDF and details are automatically updated using a PowerShell script</a:t>
            </a:r>
          </a:p>
          <a:p>
            <a:r>
              <a:rPr lang="en-US" noProof="0" dirty="0" smtClean="0"/>
              <a:t>Programmer’s guide</a:t>
            </a:r>
          </a:p>
          <a:p>
            <a:pPr lvl="1"/>
            <a:r>
              <a:rPr lang="en-US" noProof="0" dirty="0" smtClean="0"/>
              <a:t>doxygen from code</a:t>
            </a:r>
          </a:p>
          <a:p>
            <a:pPr lvl="1"/>
            <a:r>
              <a:rPr lang="en-US" noProof="0" dirty="0" smtClean="0"/>
              <a:t>automatically generated and published every night on tsduck.io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59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Binary deliveries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noProof="0" dirty="0" smtClean="0"/>
              <a:t>An open-source product is still a product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binary packaging is essential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System-specific delivery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Windows: executable installer (NSIS)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Linux: rpm and deb packages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User’s contribution: AUR on Arch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macOS: Homebrew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User-friendly build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many wonderful open-source tools are a pain to build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one-liner (« make ») or one-click (« build-installer.ps1 »)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Full automation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scripts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continuous integration using GitHub Actions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automated production and publication of nightly builds on tsduck.io</a:t>
            </a:r>
          </a:p>
        </p:txBody>
      </p:sp>
    </p:spTree>
    <p:extLst>
      <p:ext uri="{BB962C8B-B14F-4D97-AF65-F5344CB8AC3E}">
        <p14:creationId xmlns:p14="http://schemas.microsoft.com/office/powerpoint/2010/main" val="620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Support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noProof="0" dirty="0" smtClean="0"/>
              <a:t>Building a community means providing support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GitHub issue tracker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mostly used as a discussion forum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Spend time for users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… but not too much time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explain, explain, explain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noProof="0" dirty="0" smtClean="0"/>
              <a:t>give investigation clues </a:t>
            </a:r>
            <a:r>
              <a:rPr lang="en-US" noProof="0" dirty="0" smtClean="0"/>
              <a:t>or suggestions, </a:t>
            </a:r>
            <a:r>
              <a:rPr lang="en-US" noProof="0" dirty="0" smtClean="0"/>
              <a:t>don’t give solutions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noProof="0" dirty="0" smtClean="0"/>
              <a:t>the default answer always remains « RTFM ! »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Fix bugs quickly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bugs are annoying for everyone, they ruin the reputation of a project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Implement suggested new features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transform user’s requests in generic new features for everyone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protect the architecture and principles of the project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26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8599253" y="1604231"/>
            <a:ext cx="2889114" cy="2838281"/>
          </a:xfrm>
          <a:prstGeom prst="roundRect">
            <a:avLst>
              <a:gd name="adj" fmla="val 6454"/>
            </a:avLst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GitHub Actions (CI/CD)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Infrastructure</a:t>
            </a:r>
            <a:endParaRPr lang="en-US" noProof="0" dirty="0"/>
          </a:p>
        </p:txBody>
      </p:sp>
      <p:sp>
        <p:nvSpPr>
          <p:cNvPr id="5" name="Rounded Rectangle 4"/>
          <p:cNvSpPr/>
          <p:nvPr/>
        </p:nvSpPr>
        <p:spPr>
          <a:xfrm>
            <a:off x="682557" y="1605064"/>
            <a:ext cx="3946440" cy="4922197"/>
          </a:xfrm>
          <a:prstGeom prst="roundRect">
            <a:avLst>
              <a:gd name="adj" fmla="val 6454"/>
            </a:avLst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Home (development)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7628" y="2198451"/>
            <a:ext cx="2149813" cy="32684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macOS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95449" y="3695272"/>
            <a:ext cx="956552" cy="1055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NAS</a:t>
            </a:r>
            <a:endParaRPr lang="en-US" dirty="0" smtClean="0"/>
          </a:p>
        </p:txBody>
      </p:sp>
      <p:sp>
        <p:nvSpPr>
          <p:cNvPr id="7" name="Flowchart: Magnetic Disk 6"/>
          <p:cNvSpPr/>
          <p:nvPr/>
        </p:nvSpPr>
        <p:spPr>
          <a:xfrm>
            <a:off x="1060781" y="4157927"/>
            <a:ext cx="632298" cy="426087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5208" y="2978806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Ubuntu</a:t>
            </a:r>
            <a:endParaRPr lang="en-US" sz="1050" dirty="0" smtClean="0"/>
          </a:p>
        </p:txBody>
      </p:sp>
      <p:sp>
        <p:nvSpPr>
          <p:cNvPr id="10" name="Flowchart: Magnetic Disk 9"/>
          <p:cNvSpPr/>
          <p:nvPr/>
        </p:nvSpPr>
        <p:spPr>
          <a:xfrm>
            <a:off x="3724271" y="2643461"/>
            <a:ext cx="304524" cy="214669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7427" y="2612296"/>
            <a:ext cx="65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native: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35208" y="3587138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Fedora</a:t>
            </a:r>
            <a:endParaRPr lang="en-US" sz="105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2735208" y="4188223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Alpine</a:t>
            </a:r>
            <a:endParaRPr lang="en-US" sz="105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2735208" y="4796555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Windows</a:t>
            </a:r>
            <a:endParaRPr lang="en-US" sz="105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220583" y="3988835"/>
            <a:ext cx="65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VM: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2926251" y="3226726"/>
            <a:ext cx="304524" cy="1951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2926251" y="3804716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Flowchart: Magnetic Disk 21"/>
          <p:cNvSpPr/>
          <p:nvPr/>
        </p:nvSpPr>
        <p:spPr>
          <a:xfrm>
            <a:off x="2926251" y="4401189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2926251" y="4997662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27628" y="5550938"/>
            <a:ext cx="2149813" cy="7776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Raspberry Pi</a:t>
            </a:r>
            <a:endParaRPr lang="en-US" dirty="0" smtClean="0"/>
          </a:p>
        </p:txBody>
      </p:sp>
      <p:sp>
        <p:nvSpPr>
          <p:cNvPr id="30" name="Flowchart: Magnetic Disk 29"/>
          <p:cNvSpPr/>
          <p:nvPr/>
        </p:nvSpPr>
        <p:spPr>
          <a:xfrm>
            <a:off x="3748341" y="5996217"/>
            <a:ext cx="304524" cy="214669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61497" y="5965052"/>
            <a:ext cx="65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native: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64813" y="1604232"/>
            <a:ext cx="2056226" cy="2838280"/>
          </a:xfrm>
          <a:prstGeom prst="roundRect">
            <a:avLst>
              <a:gd name="adj" fmla="val 6454"/>
            </a:avLst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GitHub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764813" y="4796555"/>
            <a:ext cx="3145257" cy="1730706"/>
          </a:xfrm>
          <a:prstGeom prst="roundRect">
            <a:avLst>
              <a:gd name="adj" fmla="val 6454"/>
            </a:avLst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tsduck</a:t>
            </a:r>
            <a:r>
              <a:rPr lang="en-US" dirty="0" smtClean="0">
                <a:solidFill>
                  <a:schemeClr val="tx1"/>
                </a:solidFill>
              </a:rPr>
              <a:t>.io</a:t>
            </a:r>
            <a:r>
              <a:rPr lang="en-US" dirty="0" smtClean="0">
                <a:solidFill>
                  <a:schemeClr val="tx1"/>
                </a:solidFill>
              </a:rPr>
              <a:t> (web hosting)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29769" y="5298173"/>
            <a:ext cx="2587558" cy="10304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/>
          </a:p>
        </p:txBody>
      </p:sp>
      <p:sp>
        <p:nvSpPr>
          <p:cNvPr id="35" name="Flowchart: Magnetic Disk 34"/>
          <p:cNvSpPr/>
          <p:nvPr/>
        </p:nvSpPr>
        <p:spPr>
          <a:xfrm>
            <a:off x="6196164" y="5439881"/>
            <a:ext cx="957299" cy="32024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PHP / HTML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6196164" y="5920506"/>
            <a:ext cx="957299" cy="32024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streams repo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Flowchart: Magnetic Disk 36"/>
          <p:cNvSpPr/>
          <p:nvPr/>
        </p:nvSpPr>
        <p:spPr>
          <a:xfrm>
            <a:off x="7467073" y="5443995"/>
            <a:ext cx="957299" cy="32024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nightly bins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Flowchart: Magnetic Disk 37"/>
          <p:cNvSpPr/>
          <p:nvPr/>
        </p:nvSpPr>
        <p:spPr>
          <a:xfrm>
            <a:off x="7467072" y="5916365"/>
            <a:ext cx="957299" cy="32024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98229" y="2179903"/>
            <a:ext cx="1607395" cy="19988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/>
          </a:p>
        </p:txBody>
      </p:sp>
      <p:sp>
        <p:nvSpPr>
          <p:cNvPr id="40" name="Flowchart: Magnetic Disk 39"/>
          <p:cNvSpPr/>
          <p:nvPr/>
        </p:nvSpPr>
        <p:spPr>
          <a:xfrm>
            <a:off x="6202078" y="2298047"/>
            <a:ext cx="1199697" cy="51556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lowchart: Magnetic Disk 40"/>
          <p:cNvSpPr/>
          <p:nvPr/>
        </p:nvSpPr>
        <p:spPr>
          <a:xfrm>
            <a:off x="6202078" y="2924243"/>
            <a:ext cx="1199697" cy="51556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releases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822762" y="2094655"/>
            <a:ext cx="2461322" cy="1058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t"/>
          <a:lstStyle/>
          <a:p>
            <a:r>
              <a:rPr lang="en-US" dirty="0" smtClean="0"/>
              <a:t>continuous integration</a:t>
            </a:r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8910070" y="2553407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Ubuntu</a:t>
            </a:r>
            <a:endParaRPr lang="en-US" sz="105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9699292" y="2547508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macOS</a:t>
            </a:r>
            <a:endParaRPr lang="en-US" sz="1050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10488514" y="2541609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Windows</a:t>
            </a:r>
            <a:endParaRPr lang="en-US" sz="1050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8822762" y="3239433"/>
            <a:ext cx="2461322" cy="1058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nightly builds</a:t>
            </a:r>
            <a:endParaRPr lang="en-US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8910070" y="3698185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Ubuntu</a:t>
            </a:r>
            <a:endParaRPr lang="en-US" sz="1050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9699292" y="3692286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Windows</a:t>
            </a:r>
            <a:endParaRPr lang="en-US" sz="1050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10488514" y="3686387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Doc</a:t>
            </a:r>
            <a:endParaRPr lang="en-US" sz="1050" dirty="0" smtClean="0"/>
          </a:p>
        </p:txBody>
      </p:sp>
      <p:sp>
        <p:nvSpPr>
          <p:cNvPr id="54" name="Flowchart: Magnetic Disk 53"/>
          <p:cNvSpPr/>
          <p:nvPr/>
        </p:nvSpPr>
        <p:spPr>
          <a:xfrm>
            <a:off x="6202078" y="3523086"/>
            <a:ext cx="1199697" cy="51556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880013" y="2444205"/>
            <a:ext cx="79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 push</a:t>
            </a:r>
            <a:endParaRPr lang="en-US" sz="1200" dirty="0"/>
          </a:p>
        </p:txBody>
      </p:sp>
      <p:sp>
        <p:nvSpPr>
          <p:cNvPr id="77" name="Arc 76"/>
          <p:cNvSpPr/>
          <p:nvPr/>
        </p:nvSpPr>
        <p:spPr>
          <a:xfrm>
            <a:off x="6058577" y="2231557"/>
            <a:ext cx="4749765" cy="3851206"/>
          </a:xfrm>
          <a:prstGeom prst="arc">
            <a:avLst>
              <a:gd name="adj1" fmla="val 58781"/>
              <a:gd name="adj2" fmla="val 5419151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c 77"/>
          <p:cNvSpPr/>
          <p:nvPr/>
        </p:nvSpPr>
        <p:spPr>
          <a:xfrm>
            <a:off x="6798418" y="2643112"/>
            <a:ext cx="3244153" cy="3041065"/>
          </a:xfrm>
          <a:prstGeom prst="arc">
            <a:avLst>
              <a:gd name="adj1" fmla="val 58781"/>
              <a:gd name="adj2" fmla="val 5419151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rc 78"/>
          <p:cNvSpPr/>
          <p:nvPr/>
        </p:nvSpPr>
        <p:spPr>
          <a:xfrm>
            <a:off x="7591988" y="2750093"/>
            <a:ext cx="1664764" cy="2824587"/>
          </a:xfrm>
          <a:prstGeom prst="arc">
            <a:avLst>
              <a:gd name="adj1" fmla="val 58781"/>
              <a:gd name="adj2" fmla="val 5419151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10" idx="4"/>
            <a:endCxn id="40" idx="2"/>
          </p:cNvCxnSpPr>
          <p:nvPr/>
        </p:nvCxnSpPr>
        <p:spPr>
          <a:xfrm flipV="1">
            <a:off x="4028795" y="2555830"/>
            <a:ext cx="2173283" cy="194966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4"/>
            <a:endCxn id="40" idx="2"/>
          </p:cNvCxnSpPr>
          <p:nvPr/>
        </p:nvCxnSpPr>
        <p:spPr>
          <a:xfrm flipV="1">
            <a:off x="4052865" y="2555830"/>
            <a:ext cx="2149213" cy="3547722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998197" y="2335297"/>
            <a:ext cx="79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push</a:t>
            </a:r>
            <a:endParaRPr lang="en-US" sz="1200" dirty="0"/>
          </a:p>
        </p:txBody>
      </p:sp>
      <p:cxnSp>
        <p:nvCxnSpPr>
          <p:cNvPr id="99" name="Straight Arrow Connector 98"/>
          <p:cNvCxnSpPr>
            <a:stCxn id="23" idx="4"/>
            <a:endCxn id="40" idx="2"/>
          </p:cNvCxnSpPr>
          <p:nvPr/>
        </p:nvCxnSpPr>
        <p:spPr>
          <a:xfrm flipV="1">
            <a:off x="3230775" y="2555830"/>
            <a:ext cx="2971303" cy="2557009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22" idx="4"/>
            <a:endCxn id="40" idx="2"/>
          </p:cNvCxnSpPr>
          <p:nvPr/>
        </p:nvCxnSpPr>
        <p:spPr>
          <a:xfrm flipV="1">
            <a:off x="3230775" y="2555830"/>
            <a:ext cx="2971303" cy="1960536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1" idx="4"/>
            <a:endCxn id="40" idx="2"/>
          </p:cNvCxnSpPr>
          <p:nvPr/>
        </p:nvCxnSpPr>
        <p:spPr>
          <a:xfrm flipV="1">
            <a:off x="3230775" y="2555830"/>
            <a:ext cx="2971303" cy="1364063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0" idx="4"/>
            <a:endCxn id="40" idx="2"/>
          </p:cNvCxnSpPr>
          <p:nvPr/>
        </p:nvCxnSpPr>
        <p:spPr>
          <a:xfrm flipV="1">
            <a:off x="3230775" y="2555830"/>
            <a:ext cx="2971303" cy="768473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33068" y="2978806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err="1" smtClean="0"/>
              <a:t>Debian</a:t>
            </a:r>
            <a:endParaRPr lang="en-US" sz="105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533068" y="3587138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CentOS</a:t>
            </a:r>
            <a:endParaRPr lang="en-US" sz="105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533068" y="4188223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Arch</a:t>
            </a:r>
            <a:endParaRPr lang="en-US" sz="105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3533068" y="4796555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smtClean="0"/>
              <a:t>Gentoo</a:t>
            </a:r>
            <a:endParaRPr lang="en-US" sz="1050" dirty="0" smtClean="0"/>
          </a:p>
        </p:txBody>
      </p:sp>
      <p:sp>
        <p:nvSpPr>
          <p:cNvPr id="24" name="Flowchart: Magnetic Disk 23"/>
          <p:cNvSpPr/>
          <p:nvPr/>
        </p:nvSpPr>
        <p:spPr>
          <a:xfrm>
            <a:off x="3724111" y="3222713"/>
            <a:ext cx="304524" cy="1951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Flowchart: Magnetic Disk 24"/>
          <p:cNvSpPr/>
          <p:nvPr/>
        </p:nvSpPr>
        <p:spPr>
          <a:xfrm>
            <a:off x="3724111" y="3800703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3724111" y="4397176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Flowchart: Magnetic Disk 26"/>
          <p:cNvSpPr/>
          <p:nvPr/>
        </p:nvSpPr>
        <p:spPr>
          <a:xfrm>
            <a:off x="3724111" y="4993649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24" idx="4"/>
            <a:endCxn id="40" idx="2"/>
          </p:cNvCxnSpPr>
          <p:nvPr/>
        </p:nvCxnSpPr>
        <p:spPr>
          <a:xfrm flipV="1">
            <a:off x="4028635" y="2555830"/>
            <a:ext cx="2173443" cy="764460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7" idx="4"/>
            <a:endCxn id="40" idx="2"/>
          </p:cNvCxnSpPr>
          <p:nvPr/>
        </p:nvCxnSpPr>
        <p:spPr>
          <a:xfrm flipV="1">
            <a:off x="4028635" y="2555830"/>
            <a:ext cx="2173443" cy="2552996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5" idx="4"/>
            <a:endCxn id="40" idx="2"/>
          </p:cNvCxnSpPr>
          <p:nvPr/>
        </p:nvCxnSpPr>
        <p:spPr>
          <a:xfrm flipV="1">
            <a:off x="4028635" y="2555830"/>
            <a:ext cx="2173443" cy="1360050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6" idx="4"/>
            <a:endCxn id="40" idx="2"/>
          </p:cNvCxnSpPr>
          <p:nvPr/>
        </p:nvCxnSpPr>
        <p:spPr>
          <a:xfrm flipV="1">
            <a:off x="4028635" y="2555830"/>
            <a:ext cx="2173443" cy="1956523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823196" y="4754460"/>
            <a:ext cx="850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uploaded every night</a:t>
            </a:r>
            <a:endParaRPr lang="en-US" sz="1200" dirty="0"/>
          </a:p>
        </p:txBody>
      </p:sp>
      <p:sp>
        <p:nvSpPr>
          <p:cNvPr id="112" name="Arc 111"/>
          <p:cNvSpPr/>
          <p:nvPr/>
        </p:nvSpPr>
        <p:spPr>
          <a:xfrm flipV="1">
            <a:off x="7377658" y="2087899"/>
            <a:ext cx="4331999" cy="887764"/>
          </a:xfrm>
          <a:prstGeom prst="arc">
            <a:avLst>
              <a:gd name="adj1" fmla="val 10920045"/>
              <a:gd name="adj2" fmla="val 20240284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c 113"/>
          <p:cNvSpPr/>
          <p:nvPr/>
        </p:nvSpPr>
        <p:spPr>
          <a:xfrm flipV="1">
            <a:off x="7386161" y="2050606"/>
            <a:ext cx="4533040" cy="863266"/>
          </a:xfrm>
          <a:prstGeom prst="arc">
            <a:avLst>
              <a:gd name="adj1" fmla="val 10875170"/>
              <a:gd name="adj2" fmla="val 16584212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Arc 114"/>
          <p:cNvSpPr/>
          <p:nvPr/>
        </p:nvSpPr>
        <p:spPr>
          <a:xfrm flipV="1">
            <a:off x="7394665" y="2007269"/>
            <a:ext cx="2984890" cy="806344"/>
          </a:xfrm>
          <a:prstGeom prst="arc">
            <a:avLst>
              <a:gd name="adj1" fmla="val 10929737"/>
              <a:gd name="adj2" fmla="val 16503769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7906024" y="2927449"/>
            <a:ext cx="79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 pull request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00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Limited investment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88332"/>
            <a:ext cx="10757172" cy="50389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noProof="0" dirty="0" smtClean="0"/>
              <a:t>Limited personal development environment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basically an iMac and a Synology NAS on the shelf above it</a:t>
            </a:r>
          </a:p>
          <a:p>
            <a:pPr>
              <a:lnSpc>
                <a:spcPct val="110000"/>
              </a:lnSpc>
            </a:pPr>
            <a:r>
              <a:rPr lang="en-US" noProof="0" dirty="0" smtClean="0"/>
              <a:t>Full usage of GitHub features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git repositories</a:t>
            </a:r>
          </a:p>
          <a:p>
            <a:pPr lvl="2">
              <a:lnSpc>
                <a:spcPct val="110000"/>
              </a:lnSpc>
            </a:pPr>
            <a:r>
              <a:rPr lang="en-US" noProof="0" dirty="0" smtClean="0"/>
              <a:t>tsduck, tsduck-test, </a:t>
            </a:r>
            <a:r>
              <a:rPr lang="en-US" noProof="0" dirty="0" err="1" smtClean="0"/>
              <a:t>dektec-dkms</a:t>
            </a:r>
            <a:r>
              <a:rPr lang="en-US" noProof="0" dirty="0" smtClean="0"/>
              <a:t>, hides-drives, </a:t>
            </a:r>
            <a:r>
              <a:rPr lang="en-US" noProof="0" dirty="0" err="1" smtClean="0"/>
              <a:t>srt</a:t>
            </a:r>
            <a:r>
              <a:rPr lang="en-US" noProof="0" dirty="0" smtClean="0"/>
              <a:t>-win-installers, homebrew-tsduck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releases management and publishing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issue tracker</a:t>
            </a:r>
          </a:p>
          <a:p>
            <a:pPr lvl="2">
              <a:lnSpc>
                <a:spcPct val="110000"/>
              </a:lnSpc>
            </a:pPr>
            <a:r>
              <a:rPr lang="en-US" noProof="0" dirty="0" smtClean="0"/>
              <a:t>used as a discussion forum in practice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GitHub Actions CI/CD environment</a:t>
            </a:r>
          </a:p>
          <a:p>
            <a:pPr>
              <a:lnSpc>
                <a:spcPct val="110000"/>
              </a:lnSpc>
            </a:pPr>
            <a:r>
              <a:rPr lang="en-US" noProof="0" dirty="0" smtClean="0"/>
              <a:t>Web hosting @OVH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basic presentation of the project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transport streams repository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5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Any question?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77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Topics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/>
              </a:buClr>
            </a:pPr>
            <a:r>
              <a:rPr lang="en-US" noProof="0" dirty="0" smtClean="0"/>
              <a:t>Genesis of an open-source project</a:t>
            </a:r>
          </a:p>
          <a:p>
            <a:pPr>
              <a:buClr>
                <a:schemeClr val="bg2"/>
              </a:buClr>
            </a:pPr>
            <a:r>
              <a:rPr lang="en-US" noProof="0" dirty="0" smtClean="0"/>
              <a:t>Resource constraints</a:t>
            </a:r>
          </a:p>
          <a:p>
            <a:pPr>
              <a:buClr>
                <a:schemeClr val="bg2"/>
              </a:buClr>
            </a:pPr>
            <a:r>
              <a:rPr lang="en-US" noProof="0" dirty="0" smtClean="0"/>
              <a:t>Coding</a:t>
            </a:r>
          </a:p>
          <a:p>
            <a:pPr>
              <a:buClr>
                <a:schemeClr val="bg2"/>
              </a:buClr>
            </a:pPr>
            <a:r>
              <a:rPr lang="en-US" noProof="0" dirty="0" smtClean="0"/>
              <a:t>Maintenance</a:t>
            </a:r>
          </a:p>
          <a:p>
            <a:pPr>
              <a:buClr>
                <a:schemeClr val="bg2"/>
              </a:buClr>
            </a:pPr>
            <a:r>
              <a:rPr lang="en-US" noProof="0" dirty="0" smtClean="0"/>
              <a:t>Tests</a:t>
            </a:r>
          </a:p>
          <a:p>
            <a:pPr>
              <a:buClr>
                <a:schemeClr val="bg2"/>
              </a:buClr>
            </a:pPr>
            <a:r>
              <a:rPr lang="en-US" noProof="0" dirty="0" smtClean="0"/>
              <a:t>Documentation</a:t>
            </a:r>
          </a:p>
          <a:p>
            <a:pPr>
              <a:buClr>
                <a:schemeClr val="bg2"/>
              </a:buClr>
            </a:pPr>
            <a:r>
              <a:rPr lang="en-US" dirty="0" smtClean="0"/>
              <a:t>Delivery</a:t>
            </a:r>
            <a:endParaRPr lang="en-US" noProof="0" dirty="0" smtClean="0"/>
          </a:p>
          <a:p>
            <a:pPr>
              <a:buClr>
                <a:schemeClr val="bg2"/>
              </a:buClr>
            </a:pPr>
            <a:r>
              <a:rPr lang="en-US" noProof="0" dirty="0" smtClean="0"/>
              <a:t>Support</a:t>
            </a:r>
          </a:p>
          <a:p>
            <a:pPr>
              <a:buClr>
                <a:schemeClr val="bg2"/>
              </a:buClr>
            </a:pPr>
            <a:r>
              <a:rPr lang="en-US" noProof="0" dirty="0" smtClean="0"/>
              <a:t>Infrastructure</a:t>
            </a:r>
          </a:p>
          <a:p>
            <a:pPr>
              <a:buClr>
                <a:schemeClr val="bg2"/>
              </a:buClr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27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Genesis of an open-source project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noProof="0" dirty="0" smtClean="0"/>
              <a:t>It all started from a personal need</a:t>
            </a:r>
            <a:endParaRPr lang="en-US" noProof="0" dirty="0" smtClean="0"/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advanced research project on transport stream security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increase knowledge in TS structure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in-depth TS analysis</a:t>
            </a:r>
            <a:endParaRPr lang="en-US" noProof="0" dirty="0" smtClean="0"/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real-time transformation of TS using </a:t>
            </a:r>
            <a:r>
              <a:rPr lang="en-US" noProof="0" dirty="0" err="1" smtClean="0"/>
              <a:t>Dektec</a:t>
            </a:r>
            <a:r>
              <a:rPr lang="en-US" noProof="0" dirty="0" smtClean="0"/>
              <a:t> ASI devices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=&gt; needed flexible manipulations of TS for experimentations</a:t>
            </a:r>
          </a:p>
          <a:p>
            <a:pPr>
              <a:lnSpc>
                <a:spcPct val="110000"/>
              </a:lnSpc>
            </a:pPr>
            <a:r>
              <a:rPr lang="en-US" noProof="0" dirty="0" smtClean="0"/>
              <a:t>Then some colleagues used it</a:t>
            </a:r>
            <a:r>
              <a:rPr lang="en-US" noProof="0" dirty="0" smtClean="0"/>
              <a:t> for different purposes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unexpected usages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proved the usefulness of the toolbox</a:t>
            </a:r>
          </a:p>
          <a:p>
            <a:pPr>
              <a:lnSpc>
                <a:spcPct val="110000"/>
              </a:lnSpc>
            </a:pPr>
            <a:r>
              <a:rPr lang="en-US" noProof="0" dirty="0" smtClean="0"/>
              <a:t>And finally could be useful to any DTV engineer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we all receive a lot from open-source tools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sometimes, it‘s time to give back in return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=&gt; open-source your work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092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TSDuck timeline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noProof="0" dirty="0" smtClean="0"/>
              <a:t>2005-2006 : V1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w</a:t>
            </a:r>
            <a:r>
              <a:rPr lang="en-US" noProof="0" dirty="0" smtClean="0"/>
              <a:t>ritten in C (a mistake!)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Linux only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2007-2011 : V2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scrapped and re-written in C++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multi-platform architecture, including Windows native support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2012-2015 : hibernation…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2016-2021 : V3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moved to open-source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renamed as TSDuck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many improvements and new features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started a community of users</a:t>
            </a:r>
          </a:p>
        </p:txBody>
      </p:sp>
    </p:spTree>
    <p:extLst>
      <p:ext uri="{BB962C8B-B14F-4D97-AF65-F5344CB8AC3E}">
        <p14:creationId xmlns:p14="http://schemas.microsoft.com/office/powerpoint/2010/main" val="20306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Resource constraints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Personal project</a:t>
            </a:r>
          </a:p>
          <a:p>
            <a:pPr lvl="1"/>
            <a:r>
              <a:rPr lang="en-US" noProof="0" dirty="0" smtClean="0"/>
              <a:t>less linked to my professional activities over time</a:t>
            </a:r>
          </a:p>
          <a:p>
            <a:pPr lvl="1"/>
            <a:r>
              <a:rPr lang="en-US" noProof="0" dirty="0" smtClean="0"/>
              <a:t>on spare time only</a:t>
            </a:r>
          </a:p>
          <a:p>
            <a:pPr lvl="1"/>
            <a:r>
              <a:rPr lang="en-US" noProof="0" dirty="0" smtClean="0"/>
              <a:t>on personal expenses (hardwar</a:t>
            </a:r>
            <a:r>
              <a:rPr lang="en-US" noProof="0" dirty="0" smtClean="0"/>
              <a:t>e, web hosting)</a:t>
            </a:r>
          </a:p>
          <a:p>
            <a:r>
              <a:rPr lang="en-US" noProof="0" dirty="0" smtClean="0"/>
              <a:t>Limited resources</a:t>
            </a:r>
          </a:p>
          <a:p>
            <a:pPr lvl="1"/>
            <a:r>
              <a:rPr lang="en-US" noProof="0" dirty="0" smtClean="0"/>
              <a:t>no fully equipped lab</a:t>
            </a:r>
          </a:p>
          <a:p>
            <a:pPr lvl="1"/>
            <a:r>
              <a:rPr lang="en-US" noProof="0" dirty="0" smtClean="0"/>
              <a:t>reduced time availability, no continuity</a:t>
            </a:r>
          </a:p>
          <a:p>
            <a:r>
              <a:rPr lang="en-US" noProof="0" dirty="0" smtClean="0"/>
              <a:t>Resource-driven project</a:t>
            </a:r>
          </a:p>
          <a:p>
            <a:pPr lvl="1"/>
            <a:r>
              <a:rPr lang="en-US" noProof="0" dirty="0" smtClean="0"/>
              <a:t>scarce resources is the main driver for the project organization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93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An open-source product is still a product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but many wonderful open-source tools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 smtClean="0"/>
              <a:t>have zero doc (ffmpeg, openssl)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 smtClean="0"/>
              <a:t>are a pain to build (dependency issues, poor Windows integration)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Essential qualities of a product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reliability (no bug, no crash…)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stability (no memory leak…)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documentation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packaging and installation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support (assistance, bug fix)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communication (web)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All of this with limited time and resource…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self-discipline and automation are essential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Coding principles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Efficiency-driven coding</a:t>
            </a:r>
          </a:p>
          <a:p>
            <a:pPr lvl="1"/>
            <a:r>
              <a:rPr lang="en-US" dirty="0" smtClean="0"/>
              <a:t>write code rapidly</a:t>
            </a:r>
          </a:p>
          <a:p>
            <a:pPr lvl="1"/>
            <a:r>
              <a:rPr lang="en-US" dirty="0" smtClean="0"/>
              <a:t>invest time in coding, don’t lose time in debugging</a:t>
            </a:r>
          </a:p>
          <a:p>
            <a:pPr lvl="1"/>
            <a:r>
              <a:rPr lang="en-US" dirty="0" smtClean="0"/>
              <a:t>anticipate instead of debug</a:t>
            </a:r>
          </a:p>
          <a:p>
            <a:pPr lvl="2"/>
            <a:r>
              <a:rPr lang="en-US" dirty="0" smtClean="0"/>
              <a:t>full compile-time code checking</a:t>
            </a:r>
          </a:p>
          <a:p>
            <a:pPr lvl="2"/>
            <a:r>
              <a:rPr lang="en-US" dirty="0" smtClean="0"/>
              <a:t>use all language features to enforce defensive coding techniques</a:t>
            </a:r>
          </a:p>
          <a:p>
            <a:r>
              <a:rPr lang="en-US" dirty="0" smtClean="0"/>
              <a:t>Integrated « quality by design »</a:t>
            </a:r>
          </a:p>
          <a:p>
            <a:pPr lvl="1"/>
            <a:r>
              <a:rPr lang="en-US" dirty="0" smtClean="0"/>
              <a:t>explained in a </a:t>
            </a:r>
            <a:r>
              <a:rPr lang="en-US" i="1" dirty="0" smtClean="0"/>
              <a:t>TSDuck coding guidelines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a generic programming manifesto, not limited to TSDuck</a:t>
            </a:r>
          </a:p>
          <a:p>
            <a:r>
              <a:rPr lang="en-US" dirty="0" smtClean="0"/>
              <a:t>Based on past experience</a:t>
            </a:r>
          </a:p>
          <a:p>
            <a:pPr lvl="1"/>
            <a:r>
              <a:rPr lang="en-US" dirty="0" smtClean="0"/>
              <a:t>large projects in Ada, Java and C++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proven object design patterns</a:t>
            </a:r>
          </a:p>
          <a:p>
            <a:r>
              <a:rPr lang="en-US" dirty="0" smtClean="0"/>
              <a:t>Avoiding resource leaks is easy</a:t>
            </a:r>
          </a:p>
          <a:p>
            <a:pPr lvl="1"/>
            <a:r>
              <a:rPr lang="en-US" dirty="0" smtClean="0"/>
              <a:t>don’t spend time on new/delete or lock/unlock</a:t>
            </a:r>
          </a:p>
          <a:p>
            <a:pPr lvl="1"/>
            <a:r>
              <a:rPr lang="en-US" dirty="0" smtClean="0"/>
              <a:t>implement « safe pointer » and « guard » classes</a:t>
            </a:r>
          </a:p>
          <a:p>
            <a:pPr lvl="1"/>
            <a:r>
              <a:rPr lang="en-US" dirty="0" smtClean="0"/>
              <a:t>the C++ concept of « destructor » is invaluable !</a:t>
            </a:r>
          </a:p>
          <a:p>
            <a:pPr marL="914400" lvl="2" indent="0">
              <a:buNone/>
            </a:pPr>
            <a:r>
              <a:rPr lang="en-US" dirty="0" smtClean="0"/>
              <a:t>you can’t even count on it in Java or Python (not to mention C of course)</a:t>
            </a:r>
          </a:p>
          <a:p>
            <a:pPr marL="914400" lvl="2" indent="0">
              <a:buNone/>
            </a:pPr>
            <a:r>
              <a:rPr lang="en-US" dirty="0" smtClean="0"/>
              <a:t>properly using it saves hours of debug</a:t>
            </a:r>
          </a:p>
          <a:p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never let the quality of the code degrade, refactor properly</a:t>
            </a:r>
          </a:p>
          <a:p>
            <a:pPr lvl="1"/>
            <a:r>
              <a:rPr lang="en-US" dirty="0" smtClean="0"/>
              <a:t>too many projects accumulate quick &amp; dirty fixes or copy/paste</a:t>
            </a:r>
          </a:p>
          <a:p>
            <a:pPr marL="914400" lvl="2" indent="0">
              <a:buNone/>
            </a:pPr>
            <a:r>
              <a:rPr lang="en-US" dirty="0" smtClean="0"/>
              <a:t>and finally collapse over time because of an inconsistent code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Coding cadence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59149"/>
            <a:ext cx="10358338" cy="5107021"/>
          </a:xfrm>
        </p:spPr>
        <p:txBody>
          <a:bodyPr>
            <a:normAutofit/>
          </a:bodyPr>
          <a:lstStyle/>
          <a:p>
            <a:r>
              <a:rPr lang="en-US" dirty="0" smtClean="0"/>
              <a:t>Extreme Agility</a:t>
            </a:r>
          </a:p>
          <a:p>
            <a:pPr lvl="1"/>
            <a:r>
              <a:rPr lang="en-US" dirty="0" smtClean="0"/>
              <a:t>small iterations</a:t>
            </a:r>
          </a:p>
          <a:p>
            <a:pPr lvl="2"/>
            <a:r>
              <a:rPr lang="en-US" dirty="0" smtClean="0"/>
              <a:t>consistent and clean, commit on master branch</a:t>
            </a:r>
          </a:p>
          <a:p>
            <a:pPr lvl="2"/>
            <a:r>
              <a:rPr lang="en-US" dirty="0" smtClean="0"/>
              <a:t>successfully compile and pass tests</a:t>
            </a:r>
          </a:p>
          <a:p>
            <a:pPr lvl="1"/>
            <a:r>
              <a:rPr lang="en-US" dirty="0" smtClean="0"/>
              <a:t>avoid divergent branches</a:t>
            </a:r>
          </a:p>
          <a:p>
            <a:pPr lvl="2"/>
            <a:r>
              <a:rPr lang="en-US" dirty="0" smtClean="0"/>
              <a:t>merge &amp; rebase takes time, I haven’t any</a:t>
            </a:r>
          </a:p>
          <a:p>
            <a:r>
              <a:rPr lang="en-US" dirty="0" smtClean="0"/>
              <a:t>Make short term a long term investment</a:t>
            </a:r>
          </a:p>
          <a:p>
            <a:pPr lvl="1"/>
            <a:r>
              <a:rPr lang="en-US" dirty="0" smtClean="0"/>
              <a:t>plan evolutions on the long term</a:t>
            </a:r>
          </a:p>
          <a:p>
            <a:pPr lvl="1"/>
            <a:r>
              <a:rPr lang="en-US" dirty="0" smtClean="0"/>
              <a:t>code step by step on the short term</a:t>
            </a:r>
          </a:p>
          <a:p>
            <a:pPr lvl="2"/>
            <a:r>
              <a:rPr lang="en-US" dirty="0" smtClean="0"/>
              <a:t>dormant code for future features</a:t>
            </a:r>
          </a:p>
        </p:txBody>
      </p:sp>
    </p:spTree>
    <p:extLst>
      <p:ext uri="{BB962C8B-B14F-4D97-AF65-F5344CB8AC3E}">
        <p14:creationId xmlns:p14="http://schemas.microsoft.com/office/powerpoint/2010/main" val="30440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009688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71B78F"/>
      </a:accent6>
      <a:hlink>
        <a:srgbClr val="0563C1"/>
      </a:hlink>
      <a:folHlink>
        <a:srgbClr val="954F72"/>
      </a:folHlink>
    </a:clrScheme>
    <a:fontScheme name="TSDuc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1073</Words>
  <Application>Microsoft Office PowerPoint</Application>
  <PresentationFormat>Widescreen</PresentationFormat>
  <Paragraphs>234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Segoe UI</vt:lpstr>
      <vt:lpstr>Office Theme</vt:lpstr>
      <vt:lpstr>TSDuck</vt:lpstr>
      <vt:lpstr>Topics</vt:lpstr>
      <vt:lpstr>Genesis of an open-source project</vt:lpstr>
      <vt:lpstr>TSDuck timeline</vt:lpstr>
      <vt:lpstr>Resource constraints</vt:lpstr>
      <vt:lpstr>Productization</vt:lpstr>
      <vt:lpstr>Coding principles</vt:lpstr>
      <vt:lpstr>Coding techniques</vt:lpstr>
      <vt:lpstr>Coding cadence</vt:lpstr>
      <vt:lpstr>Maintenance</vt:lpstr>
      <vt:lpstr>Tests</vt:lpstr>
      <vt:lpstr>Tests automation</vt:lpstr>
      <vt:lpstr>Documentation</vt:lpstr>
      <vt:lpstr>Binary deliveries</vt:lpstr>
      <vt:lpstr>Support</vt:lpstr>
      <vt:lpstr>Infrastructure</vt:lpstr>
      <vt:lpstr>Limited investment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TSDuck</dc:title>
  <dc:subject>Project overview</dc:subject>
  <dc:creator>Thierry Lelégard</dc:creator>
  <cp:lastModifiedBy>LELEGARD Thierry</cp:lastModifiedBy>
  <cp:revision>65</cp:revision>
  <dcterms:created xsi:type="dcterms:W3CDTF">2021-04-01T14:51:44Z</dcterms:created>
  <dcterms:modified xsi:type="dcterms:W3CDTF">2021-04-02T11:12:22Z</dcterms:modified>
</cp:coreProperties>
</file>