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93" r:id="rId5"/>
    <p:sldId id="260" r:id="rId6"/>
    <p:sldId id="269" r:id="rId7"/>
    <p:sldId id="271" r:id="rId8"/>
    <p:sldId id="294" r:id="rId9"/>
    <p:sldId id="295" r:id="rId10"/>
    <p:sldId id="275" r:id="rId11"/>
    <p:sldId id="274" r:id="rId12"/>
    <p:sldId id="266" r:id="rId13"/>
    <p:sldId id="280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2018-08-09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2018-08-09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https://tsduck.io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DVB SimulCrypt interface to standard CAS </a:t>
            </a:r>
            <a:r>
              <a:rPr lang="en-US" dirty="0" smtClean="0"/>
              <a:t>equipment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</a:t>
            </a:r>
            <a:r>
              <a:rPr lang="en-US" dirty="0"/>
              <a:t>setup using French DVB-T network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System test bed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87435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2067694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206769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15024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23279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31534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9789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8044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562994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115444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51218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51218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88402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88402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823106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823106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154868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154868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860414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170618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97703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97747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360796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99322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917623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763246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703403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97902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41217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41217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TSP examples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</a:t>
            </a:r>
            <a:r>
              <a:rPr lang="en-US" sz="1600" dirty="0" smtClean="0">
                <a:solidFill>
                  <a:schemeClr val="tx1"/>
                </a:solidFill>
              </a:rPr>
              <a:t>XML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TSP – transport stream processor</a:t>
            </a:r>
          </a:p>
          <a:p>
            <a:r>
              <a:rPr lang="en-US" dirty="0" smtClean="0"/>
              <a:t>PSI/SI </a:t>
            </a:r>
            <a:r>
              <a:rPr lang="en-US" dirty="0" smtClean="0">
                <a:sym typeface="Wingdings" panose="05000000000000000000" pitchFamily="2" charset="2"/>
              </a:rPr>
              <a:t> XML compiler / decompiler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PSI/SI manipulation, extraction, injection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Analysis tools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 files manipulation and recovery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Hardware devices configuration (tuners, modulators …)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github.com/tsduck/tsduck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Design based </a:t>
            </a:r>
            <a:r>
              <a:rPr lang="en-US" dirty="0" smtClean="0"/>
              <a:t>on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large TSDuck library</a:t>
            </a:r>
          </a:p>
          <a:p>
            <a:pPr lvl="1"/>
            <a:r>
              <a:rPr lang="en-US" dirty="0" smtClean="0"/>
              <a:t>generic MPEG/DVB C++ </a:t>
            </a:r>
            <a:r>
              <a:rPr lang="en-US" dirty="0" smtClean="0"/>
              <a:t>library (400+ classes)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ommon API for Linux, Windows and macOS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rogrammer’s guide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You may use this library to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 new plugins</a:t>
            </a:r>
          </a:p>
          <a:p>
            <a:pPr lvl="1"/>
            <a:r>
              <a:rPr lang="en-US" dirty="0" smtClean="0"/>
              <a:t>use in your own applications outside TSDuck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TSDuck is </a:t>
            </a: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https://tsduck.io/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general-purpose </a:t>
            </a:r>
            <a:r>
              <a:rPr lang="en-US" dirty="0" smtClean="0"/>
              <a:t>toolbox for digital TV engineers</a:t>
            </a:r>
          </a:p>
          <a:p>
            <a:r>
              <a:rPr lang="en-US" dirty="0" smtClean="0"/>
              <a:t>Working on MPEG transport streams</a:t>
            </a:r>
          </a:p>
          <a:p>
            <a:pPr lvl="1"/>
            <a:r>
              <a:rPr lang="en-US" dirty="0" smtClean="0"/>
              <a:t>Broadcast and IP-TV (but not OTT)</a:t>
            </a:r>
          </a:p>
          <a:p>
            <a:r>
              <a:rPr lang="en-US" dirty="0" smtClean="0"/>
              <a:t>Flexible and extensible</a:t>
            </a:r>
          </a:p>
          <a:p>
            <a:r>
              <a:rPr lang="en-US" dirty="0" smtClean="0"/>
              <a:t>Lots of small tools and plugins to be combined</a:t>
            </a:r>
          </a:p>
          <a:p>
            <a:r>
              <a:rPr lang="en-US" dirty="0" smtClean="0"/>
              <a:t>Command line only, no GUI</a:t>
            </a:r>
          </a:p>
          <a:p>
            <a:r>
              <a:rPr lang="en-US" dirty="0" smtClean="0"/>
              <a:t>Made for scripting</a:t>
            </a:r>
          </a:p>
          <a:p>
            <a:r>
              <a:rPr lang="en-US" dirty="0"/>
              <a:t>Available on Linux, Windows and </a:t>
            </a:r>
            <a:r>
              <a:rPr lang="en-US" dirty="0" smtClean="0"/>
              <a:t>macOS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TSDuck ?</a:t>
            </a:r>
            <a:endParaRPr lang="en-US" dirty="0"/>
          </a:p>
        </p:txBody>
      </p:sp>
      <p:pic>
        <p:nvPicPr>
          <p:cNvPr id="2050" name="Picture 2" descr="C:\Users\lelegard.TITAN\Pictures\toolbo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40319"/>
            <a:ext cx="1937392" cy="1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television systems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 smtClean="0"/>
              <a:t>network monitoring</a:t>
            </a:r>
          </a:p>
          <a:p>
            <a:pPr lvl="1"/>
            <a:r>
              <a:rPr lang="en-US" dirty="0" smtClean="0"/>
              <a:t>system integration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 smtClean="0"/>
              <a:t>lab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use cases</a:t>
            </a:r>
            <a:endParaRPr lang="en-US" dirty="0"/>
          </a:p>
        </p:txBody>
      </p:sp>
      <p:pic>
        <p:nvPicPr>
          <p:cNvPr id="1029" name="Picture 5" descr="Image result for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92" y="1131590"/>
            <a:ext cx="3476396" cy="36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Acquisition or </a:t>
            </a:r>
            <a:r>
              <a:rPr lang="en-US" dirty="0" err="1" smtClean="0"/>
              <a:t>transmodulation</a:t>
            </a:r>
            <a:r>
              <a:rPr lang="en-US" dirty="0" smtClean="0"/>
              <a:t> : satellite, terrestrial, IP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 : TS, PSI/SI, bitrates, </a:t>
            </a:r>
            <a:r>
              <a:rPr lang="en-US" dirty="0" smtClean="0"/>
              <a:t>timestamps </a:t>
            </a:r>
            <a:r>
              <a:rPr lang="en-US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Monitoring : bitrates, A/V properties, </a:t>
            </a:r>
            <a:r>
              <a:rPr lang="en-US" dirty="0" smtClean="0"/>
              <a:t>signalization, </a:t>
            </a:r>
            <a:r>
              <a:rPr lang="en-US" dirty="0"/>
              <a:t>crypto </a:t>
            </a:r>
            <a:r>
              <a:rPr lang="en-US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On-the-fly transformation or injection : content, PSI/SI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Using and editing PSI/SI in XML or binary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Modify, remove, rename, extract services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Inject </a:t>
            </a:r>
            <a:r>
              <a:rPr lang="en-US" dirty="0"/>
              <a:t>or extract MPE, SCTE 35 splicing info</a:t>
            </a:r>
          </a:p>
          <a:p>
            <a:pPr>
              <a:lnSpc>
                <a:spcPct val="90000"/>
              </a:lnSpc>
            </a:pPr>
            <a:r>
              <a:rPr lang="en-US" dirty="0"/>
              <a:t>Extract T2-MI, Teletext subtitles</a:t>
            </a:r>
          </a:p>
          <a:p>
            <a:pPr>
              <a:lnSpc>
                <a:spcPct val="90000"/>
              </a:lnSpc>
            </a:pPr>
            <a:r>
              <a:rPr lang="en-US" dirty="0"/>
              <a:t>Test bed for CAS or </a:t>
            </a:r>
            <a:r>
              <a:rPr lang="en-US" dirty="0" smtClean="0"/>
              <a:t>STB, scrambling </a:t>
            </a:r>
            <a:r>
              <a:rPr lang="en-US" dirty="0"/>
              <a:t>and DVB </a:t>
            </a:r>
            <a:r>
              <a:rPr lang="en-US" dirty="0" smtClean="0"/>
              <a:t>SimulCrypt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Live transport stream or offline files </a:t>
            </a:r>
            <a:r>
              <a:rPr lang="en-US" dirty="0" smtClean="0"/>
              <a:t>equally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UDP/IP, HTTP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/>
              <a:t>DVB tuners (USB, </a:t>
            </a:r>
            <a:r>
              <a:rPr lang="en-US" dirty="0" smtClean="0"/>
              <a:t>PCI)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professional </a:t>
            </a:r>
            <a:r>
              <a:rPr lang="en-US" dirty="0"/>
              <a:t>Dektec </a:t>
            </a:r>
            <a:r>
              <a:rPr lang="en-US" dirty="0" smtClean="0"/>
              <a:t>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 err="1"/>
              <a:t>HiDes</a:t>
            </a:r>
            <a:r>
              <a:rPr lang="en-US" dirty="0"/>
              <a:t> </a:t>
            </a:r>
            <a:r>
              <a:rPr lang="en-US" dirty="0" smtClean="0"/>
              <a:t>modulators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Re-route </a:t>
            </a:r>
            <a:r>
              <a:rPr lang="en-US" dirty="0"/>
              <a:t>transport streams </a:t>
            </a:r>
            <a:r>
              <a:rPr lang="en-US" dirty="0" smtClean="0"/>
              <a:t>to / from </a:t>
            </a:r>
            <a:r>
              <a:rPr lang="en-US" dirty="0"/>
              <a:t>other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input /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92" y="1699300"/>
            <a:ext cx="1883068" cy="14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8488" y="2423557"/>
            <a:ext cx="1011259" cy="82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07" y="1779662"/>
            <a:ext cx="1193261" cy="8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of elementary processing using </a:t>
            </a:r>
            <a:r>
              <a:rPr lang="en-US" dirty="0" smtClean="0"/>
              <a:t>plugins</a:t>
            </a:r>
          </a:p>
          <a:p>
            <a:pPr lvl="2"/>
            <a:r>
              <a:rPr lang="en-US" dirty="0" smtClean="0"/>
              <a:t>60+ standard plugins available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output plugin</a:t>
            </a:r>
          </a:p>
          <a:p>
            <a:pPr lvl="2"/>
            <a:r>
              <a:rPr lang="en-US" dirty="0" smtClean="0"/>
              <a:t>send the resulting TS to various </a:t>
            </a:r>
            <a:r>
              <a:rPr lang="en-US" dirty="0" smtClean="0"/>
              <a:t>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– the transport stream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MPE : Multi-Protocol Encapsulation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3623072"/>
          </a:xfrm>
        </p:spPr>
        <p:txBody>
          <a:bodyPr/>
          <a:lstStyle/>
          <a:p>
            <a:r>
              <a:rPr lang="en-US" dirty="0" smtClean="0"/>
              <a:t>Merge with a TS coming from another application</a:t>
            </a:r>
          </a:p>
          <a:p>
            <a:pPr lvl="1"/>
            <a:r>
              <a:rPr lang="en-US" dirty="0" smtClean="0"/>
              <a:t>merge service references (PAT, CAT, SDT …)</a:t>
            </a:r>
          </a:p>
          <a:p>
            <a:r>
              <a:rPr lang="en-US" dirty="0" smtClean="0"/>
              <a:t>Duplicate the TS to another application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using merge and fork plugins</a:t>
            </a:r>
            <a:endParaRPr lang="en-U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1969649" y="3282534"/>
            <a:ext cx="4689796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10392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72" name="Connecteur droit avec flèche 71"/>
          <p:cNvCxnSpPr>
            <a:endCxn id="71" idx="1"/>
          </p:cNvCxnSpPr>
          <p:nvPr/>
        </p:nvCxnSpPr>
        <p:spPr>
          <a:xfrm>
            <a:off x="1515740" y="3608546"/>
            <a:ext cx="594652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435161" y="3419706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09580" y="3419862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68457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3258759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32943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40712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4981310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5555494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127598" y="3474495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84" name="Connecteur droit avec flèche 83"/>
          <p:cNvCxnSpPr>
            <a:stCxn id="71" idx="3"/>
            <a:endCxn id="77" idx="1"/>
          </p:cNvCxnSpPr>
          <p:nvPr/>
        </p:nvCxnSpPr>
        <p:spPr>
          <a:xfrm>
            <a:off x="2526148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>
            <a:stCxn id="77" idx="3"/>
            <a:endCxn id="78" idx="1"/>
          </p:cNvCxnSpPr>
          <p:nvPr/>
        </p:nvCxnSpPr>
        <p:spPr>
          <a:xfrm>
            <a:off x="310033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>
            <a:stCxn id="78" idx="3"/>
            <a:endCxn id="79" idx="1"/>
          </p:cNvCxnSpPr>
          <p:nvPr/>
        </p:nvCxnSpPr>
        <p:spPr>
          <a:xfrm>
            <a:off x="3674515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>
            <a:stCxn id="79" idx="3"/>
            <a:endCxn id="80" idx="1"/>
          </p:cNvCxnSpPr>
          <p:nvPr/>
        </p:nvCxnSpPr>
        <p:spPr>
          <a:xfrm>
            <a:off x="4248699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8" name="Connecteur droit avec flèche 87"/>
          <p:cNvCxnSpPr>
            <a:stCxn id="80" idx="3"/>
            <a:endCxn id="81" idx="1"/>
          </p:cNvCxnSpPr>
          <p:nvPr/>
        </p:nvCxnSpPr>
        <p:spPr>
          <a:xfrm>
            <a:off x="482288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9" name="Connecteur droit avec flèche 88"/>
          <p:cNvCxnSpPr>
            <a:stCxn id="81" idx="3"/>
            <a:endCxn id="82" idx="1"/>
          </p:cNvCxnSpPr>
          <p:nvPr/>
        </p:nvCxnSpPr>
        <p:spPr>
          <a:xfrm>
            <a:off x="5397066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>
            <a:stCxn id="82" idx="3"/>
            <a:endCxn id="83" idx="1"/>
          </p:cNvCxnSpPr>
          <p:nvPr/>
        </p:nvCxnSpPr>
        <p:spPr>
          <a:xfrm>
            <a:off x="5971250" y="3608546"/>
            <a:ext cx="15634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>
            <a:stCxn id="83" idx="3"/>
          </p:cNvCxnSpPr>
          <p:nvPr/>
        </p:nvCxnSpPr>
        <p:spPr>
          <a:xfrm>
            <a:off x="6547512" y="3608546"/>
            <a:ext cx="56960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2" name="Rectangle à coins arrondis 91"/>
          <p:cNvSpPr/>
          <p:nvPr/>
        </p:nvSpPr>
        <p:spPr>
          <a:xfrm>
            <a:off x="831196" y="262338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97769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55144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212519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9894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7" name="Connecteur droit avec flèche 96"/>
          <p:cNvCxnSpPr>
            <a:stCxn id="93" idx="3"/>
            <a:endCxn id="94" idx="1"/>
          </p:cNvCxnSpPr>
          <p:nvPr/>
        </p:nvCxnSpPr>
        <p:spPr>
          <a:xfrm>
            <a:off x="1393454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endCxn id="95" idx="1"/>
          </p:cNvCxnSpPr>
          <p:nvPr/>
        </p:nvCxnSpPr>
        <p:spPr>
          <a:xfrm flipV="1">
            <a:off x="1979889" y="2953974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95" idx="3"/>
            <a:endCxn id="96" idx="1"/>
          </p:cNvCxnSpPr>
          <p:nvPr/>
        </p:nvCxnSpPr>
        <p:spPr>
          <a:xfrm>
            <a:off x="2540953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0" name="Connecteur droit avec flèche 137"/>
          <p:cNvCxnSpPr>
            <a:stCxn id="96" idx="3"/>
            <a:endCxn id="78" idx="0"/>
          </p:cNvCxnSpPr>
          <p:nvPr/>
        </p:nvCxnSpPr>
        <p:spPr>
          <a:xfrm>
            <a:off x="3114703" y="2953974"/>
            <a:ext cx="351935" cy="5205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1391860" y="3967248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3836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11211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268586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325961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6" name="Connecteur droit avec flèche 105"/>
          <p:cNvCxnSpPr>
            <a:stCxn id="102" idx="3"/>
            <a:endCxn id="103" idx="1"/>
          </p:cNvCxnSpPr>
          <p:nvPr/>
        </p:nvCxnSpPr>
        <p:spPr>
          <a:xfrm>
            <a:off x="1954118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>
            <a:endCxn id="104" idx="1"/>
          </p:cNvCxnSpPr>
          <p:nvPr/>
        </p:nvCxnSpPr>
        <p:spPr>
          <a:xfrm flipV="1">
            <a:off x="2540553" y="4297836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04" idx="3"/>
            <a:endCxn id="105" idx="1"/>
          </p:cNvCxnSpPr>
          <p:nvPr/>
        </p:nvCxnSpPr>
        <p:spPr>
          <a:xfrm>
            <a:off x="3101617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9" name="Connecteur droit avec flèche 137"/>
          <p:cNvCxnSpPr>
            <a:stCxn id="105" idx="3"/>
            <a:endCxn id="79" idx="2"/>
          </p:cNvCxnSpPr>
          <p:nvPr/>
        </p:nvCxnSpPr>
        <p:spPr>
          <a:xfrm flipV="1">
            <a:off x="3675366" y="3742597"/>
            <a:ext cx="365455" cy="55523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0" name="Connecteur droit avec flèche 109"/>
          <p:cNvCxnSpPr>
            <a:endCxn id="93" idx="1"/>
          </p:cNvCxnSpPr>
          <p:nvPr/>
        </p:nvCxnSpPr>
        <p:spPr>
          <a:xfrm flipV="1">
            <a:off x="382074" y="2953974"/>
            <a:ext cx="595624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ZoneTexte 110"/>
          <p:cNvSpPr txBox="1"/>
          <p:nvPr/>
        </p:nvSpPr>
        <p:spPr>
          <a:xfrm>
            <a:off x="295490" y="2769710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2" name="Connecteur droit avec flèche 111"/>
          <p:cNvCxnSpPr>
            <a:endCxn id="102" idx="1"/>
          </p:cNvCxnSpPr>
          <p:nvPr/>
        </p:nvCxnSpPr>
        <p:spPr>
          <a:xfrm flipV="1">
            <a:off x="957594" y="4297836"/>
            <a:ext cx="580768" cy="53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3" name="ZoneTexte 112"/>
          <p:cNvSpPr txBox="1"/>
          <p:nvPr/>
        </p:nvSpPr>
        <p:spPr>
          <a:xfrm>
            <a:off x="858999" y="4114321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5398720" y="2619372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554522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11897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6692721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7264392" y="2815909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19" name="Connecteur droit avec flèche 118"/>
          <p:cNvCxnSpPr>
            <a:stCxn id="115" idx="3"/>
            <a:endCxn id="116" idx="1"/>
          </p:cNvCxnSpPr>
          <p:nvPr/>
        </p:nvCxnSpPr>
        <p:spPr>
          <a:xfrm>
            <a:off x="5960978" y="2949960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0" name="Connecteur droit avec flèche 119"/>
          <p:cNvCxnSpPr>
            <a:endCxn id="117" idx="1"/>
          </p:cNvCxnSpPr>
          <p:nvPr/>
        </p:nvCxnSpPr>
        <p:spPr>
          <a:xfrm flipV="1">
            <a:off x="6547413" y="2949960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1" name="Connecteur droit avec flèche 120"/>
          <p:cNvCxnSpPr>
            <a:stCxn id="117" idx="3"/>
            <a:endCxn id="118" idx="1"/>
          </p:cNvCxnSpPr>
          <p:nvPr/>
        </p:nvCxnSpPr>
        <p:spPr>
          <a:xfrm>
            <a:off x="7108477" y="2949960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2" name="Connecteur droit avec flèche 137"/>
          <p:cNvCxnSpPr>
            <a:stCxn id="81" idx="0"/>
            <a:endCxn id="115" idx="1"/>
          </p:cNvCxnSpPr>
          <p:nvPr/>
        </p:nvCxnSpPr>
        <p:spPr>
          <a:xfrm rot="5400000" flipH="1" flipV="1">
            <a:off x="5104938" y="3034211"/>
            <a:ext cx="524535" cy="3560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3" name="Rectangle à coins arrondis 122"/>
          <p:cNvSpPr/>
          <p:nvPr/>
        </p:nvSpPr>
        <p:spPr>
          <a:xfrm>
            <a:off x="6013976" y="396724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6160479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6734228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7307977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7879648" y="4163784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28" name="Connecteur droit avec flèche 127"/>
          <p:cNvCxnSpPr>
            <a:stCxn id="124" idx="3"/>
            <a:endCxn id="125" idx="1"/>
          </p:cNvCxnSpPr>
          <p:nvPr/>
        </p:nvCxnSpPr>
        <p:spPr>
          <a:xfrm>
            <a:off x="6576234" y="4297835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9" name="Connecteur droit avec flèche 128"/>
          <p:cNvCxnSpPr>
            <a:endCxn id="126" idx="1"/>
          </p:cNvCxnSpPr>
          <p:nvPr/>
        </p:nvCxnSpPr>
        <p:spPr>
          <a:xfrm flipV="1">
            <a:off x="7162670" y="4297835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0" name="Connecteur droit avec flèche 129"/>
          <p:cNvCxnSpPr>
            <a:stCxn id="126" idx="3"/>
            <a:endCxn id="127" idx="1"/>
          </p:cNvCxnSpPr>
          <p:nvPr/>
        </p:nvCxnSpPr>
        <p:spPr>
          <a:xfrm>
            <a:off x="7723733" y="4297835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1" name="Connecteur droit avec flèche 137"/>
          <p:cNvCxnSpPr>
            <a:stCxn id="82" idx="2"/>
            <a:endCxn id="124" idx="1"/>
          </p:cNvCxnSpPr>
          <p:nvPr/>
        </p:nvCxnSpPr>
        <p:spPr>
          <a:xfrm rot="16200000" flipH="1">
            <a:off x="5684306" y="3821662"/>
            <a:ext cx="555238" cy="39710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7846373" y="2756020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3" name="Connecteur droit avec flèche 132"/>
          <p:cNvCxnSpPr>
            <a:stCxn id="118" idx="3"/>
          </p:cNvCxnSpPr>
          <p:nvPr/>
        </p:nvCxnSpPr>
        <p:spPr>
          <a:xfrm flipV="1">
            <a:off x="7684306" y="2944706"/>
            <a:ext cx="569607" cy="52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4" name="ZoneTexte 133"/>
          <p:cNvSpPr txBox="1"/>
          <p:nvPr/>
        </p:nvSpPr>
        <p:spPr>
          <a:xfrm>
            <a:off x="8479645" y="4117231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5" name="Connecteur droit avec flèche 134"/>
          <p:cNvCxnSpPr>
            <a:stCxn id="127" idx="3"/>
          </p:cNvCxnSpPr>
          <p:nvPr/>
        </p:nvCxnSpPr>
        <p:spPr>
          <a:xfrm>
            <a:off x="8299562" y="4297835"/>
            <a:ext cx="5696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6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547</TotalTime>
  <Words>624</Words>
  <Application>Microsoft Office PowerPoint</Application>
  <PresentationFormat>Affichage à l'écran (16:9)</PresentationFormat>
  <Paragraphs>191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Blank</vt:lpstr>
      <vt:lpstr>TSDuck</vt:lpstr>
      <vt:lpstr>What is TSDuck ?</vt:lpstr>
      <vt:lpstr>TSDuck use cases</vt:lpstr>
      <vt:lpstr>TSDuck sample usages</vt:lpstr>
      <vt:lpstr>TSDuck input / output</vt:lpstr>
      <vt:lpstr>TSP – the transport stream processor</vt:lpstr>
      <vt:lpstr>TSP processing overview</vt:lpstr>
      <vt:lpstr>Sample MPE injection and extraction</vt:lpstr>
      <vt:lpstr>Multiple TSP using merge and fork plugins</vt:lpstr>
      <vt:lpstr>Conditional Access System test bed</vt:lpstr>
      <vt:lpstr>Simple TSP examples</vt:lpstr>
      <vt:lpstr>TSDuck utilities</vt:lpstr>
      <vt:lpstr>TSDuck is extensible</vt:lpstr>
      <vt:lpstr>https://tsduck.io/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108</cp:revision>
  <dcterms:created xsi:type="dcterms:W3CDTF">2017-06-20T16:10:45Z</dcterms:created>
  <dcterms:modified xsi:type="dcterms:W3CDTF">2018-08-09T15:05:20Z</dcterms:modified>
</cp:coreProperties>
</file>