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93" r:id="rId5"/>
    <p:sldId id="260" r:id="rId6"/>
    <p:sldId id="269" r:id="rId7"/>
    <p:sldId id="271" r:id="rId8"/>
    <p:sldId id="294" r:id="rId9"/>
    <p:sldId id="295" r:id="rId10"/>
    <p:sldId id="275" r:id="rId11"/>
    <p:sldId id="274" r:id="rId12"/>
    <p:sldId id="280" r:id="rId13"/>
    <p:sldId id="258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4062" autoAdjust="0"/>
  </p:normalViewPr>
  <p:slideViewPr>
    <p:cSldViewPr>
      <p:cViewPr varScale="1">
        <p:scale>
          <a:sx n="143" d="100"/>
          <a:sy n="143" d="100"/>
        </p:scale>
        <p:origin x="-93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B0BA7-B0E2-4C07-8528-84B7AE1BAF72}" type="datetimeFigureOut">
              <a:rPr lang="en-US" smtClean="0"/>
              <a:t>2018-08-10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736AB-9531-4DE9-95AE-ED444B9409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6DD61-880C-4F33-96A2-51E92479021F}" type="datetimeFigureOut">
              <a:rPr lang="en-US" smtClean="0"/>
              <a:t>2018-08-10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10C38-A4D4-4515-9CA7-8160947F5FE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4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5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88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4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16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7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6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63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19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22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44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4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1441847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628900"/>
            <a:ext cx="7772400" cy="120015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6071" y="1001779"/>
            <a:ext cx="8305800" cy="36230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6071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54666" y="843558"/>
            <a:ext cx="7473718" cy="7200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63628" y="1001779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54628" y="1000703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63628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54666" y="843558"/>
            <a:ext cx="7473718" cy="7200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11041"/>
            <a:ext cx="7772400" cy="1021556"/>
          </a:xfrm>
        </p:spPr>
        <p:txBody>
          <a:bodyPr anchor="t">
            <a:normAutofit/>
          </a:bodyPr>
          <a:lstStyle>
            <a:lvl1pPr algn="l">
              <a:defRPr sz="24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2000" y="1485901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32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Subpart title</a:t>
            </a:r>
          </a:p>
        </p:txBody>
      </p:sp>
    </p:spTree>
    <p:extLst>
      <p:ext uri="{BB962C8B-B14F-4D97-AF65-F5344CB8AC3E}">
        <p14:creationId xmlns:p14="http://schemas.microsoft.com/office/powerpoint/2010/main" val="168089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2277988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411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29" y="232373"/>
            <a:ext cx="7478655" cy="651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729" y="997945"/>
            <a:ext cx="8153400" cy="362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err="1" smtClean="0"/>
              <a:t>Level</a:t>
            </a:r>
            <a:r>
              <a:rPr lang="en-US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  <a:endParaRPr lang="en-US" dirty="0" smtClean="0"/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  <a:endParaRPr lang="en-US" dirty="0" smtClean="0"/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  <a:endParaRPr lang="en-US" dirty="0" smtClean="0"/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pic>
        <p:nvPicPr>
          <p:cNvPr id="5" name="Picture 3" descr="D:\Devel\tsduck\images\tsduck-256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2347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7836242" y="4868166"/>
            <a:ext cx="13041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b="1" i="0" dirty="0" smtClean="0">
                <a:solidFill>
                  <a:srgbClr val="27AE60"/>
                </a:solidFill>
              </a:rPr>
              <a:t>tsduck.io</a:t>
            </a:r>
            <a:endParaRPr lang="en-US" sz="1000" b="1" i="0" dirty="0">
              <a:solidFill>
                <a:srgbClr val="27A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6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7AE60"/>
        </a:buClr>
        <a:buSzPct val="100000"/>
        <a:buFont typeface="Calibri" panose="020F050202020403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1pPr>
      <a:lvl2pPr marL="630238" indent="-268288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Calibri" panose="020F0502020204030204" pitchFamily="34" charset="0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2pPr>
      <a:lvl3pPr marL="896938" indent="-266700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3pPr>
      <a:lvl4pPr marL="1165225" indent="-268288" algn="l" defTabSz="914400" rtl="0" eaLnBrk="1" latinLnBrk="0" hangingPunct="1">
        <a:spcBef>
          <a:spcPct val="20000"/>
        </a:spcBef>
        <a:buClr>
          <a:srgbClr val="27AE60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4pPr>
      <a:lvl5pPr marL="1431925" indent="-266700" algn="l" defTabSz="914400" rtl="0" eaLnBrk="1" latinLnBrk="0" hangingPunct="1">
        <a:spcBef>
          <a:spcPct val="20000"/>
        </a:spcBef>
        <a:buClr>
          <a:srgbClr val="2ECC7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67355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5043" y="804689"/>
            <a:ext cx="7772400" cy="108585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TSDuck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60040" y="2628900"/>
            <a:ext cx="7772400" cy="1815058"/>
          </a:xfrm>
        </p:spPr>
        <p:txBody>
          <a:bodyPr>
            <a:normAutofit/>
          </a:bodyPr>
          <a:lstStyle/>
          <a:p>
            <a:r>
              <a:rPr lang="en-US" b="1" dirty="0" smtClean="0"/>
              <a:t>A toolbox for MPEG/DVB transport streams</a:t>
            </a:r>
          </a:p>
          <a:p>
            <a:endParaRPr lang="en-US" dirty="0" smtClean="0"/>
          </a:p>
          <a:p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Thierry Lelégard</a:t>
            </a:r>
            <a:br>
              <a:rPr lang="en-US" sz="1700" dirty="0" smtClean="0"/>
            </a:br>
            <a:r>
              <a:rPr lang="en-US" sz="1700" dirty="0" smtClean="0"/>
              <a:t>IBC 2018, EBU Open Source Meetup</a:t>
            </a:r>
            <a:endParaRPr lang="en-US" sz="1700" dirty="0"/>
          </a:p>
        </p:txBody>
      </p:sp>
      <p:pic>
        <p:nvPicPr>
          <p:cNvPr id="7" name="Picture 2" descr="C:\Users\lelegard.TITAN\Pictures\ibc201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560" y="567356"/>
            <a:ext cx="1273888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00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DVB SimulCrypt </a:t>
            </a:r>
            <a:r>
              <a:rPr lang="en-US" dirty="0" smtClean="0"/>
              <a:t>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emulate CAS, test actual MUX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emulate </a:t>
            </a:r>
            <a:r>
              <a:rPr lang="en-US" dirty="0" smtClean="0"/>
              <a:t>MUX, test actual </a:t>
            </a:r>
            <a:r>
              <a:rPr lang="en-US" dirty="0" smtClean="0"/>
              <a:t>CAS</a:t>
            </a:r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Access System test bed</a:t>
            </a:r>
          </a:p>
        </p:txBody>
      </p:sp>
      <p:sp>
        <p:nvSpPr>
          <p:cNvPr id="47" name="Rectangle à coins arrondis 46"/>
          <p:cNvSpPr/>
          <p:nvPr/>
        </p:nvSpPr>
        <p:spPr>
          <a:xfrm>
            <a:off x="1910355" y="2839864"/>
            <a:ext cx="2317058" cy="104140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Linux or 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Windows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2117177" y="4236605"/>
            <a:ext cx="770534" cy="397134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ECMG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3260421" y="4236605"/>
            <a:ext cx="770534" cy="397134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EMMG</a:t>
            </a:r>
          </a:p>
        </p:txBody>
      </p:sp>
      <p:cxnSp>
        <p:nvCxnSpPr>
          <p:cNvPr id="50" name="Connecteur droit 49"/>
          <p:cNvCxnSpPr>
            <a:stCxn id="66" idx="3"/>
            <a:endCxn id="65" idx="2"/>
          </p:cNvCxnSpPr>
          <p:nvPr/>
        </p:nvCxnSpPr>
        <p:spPr>
          <a:xfrm>
            <a:off x="2455014" y="3412822"/>
            <a:ext cx="222969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1" name="Connecteur droit 50"/>
          <p:cNvCxnSpPr>
            <a:endCxn id="67" idx="1"/>
          </p:cNvCxnSpPr>
          <p:nvPr/>
        </p:nvCxnSpPr>
        <p:spPr>
          <a:xfrm>
            <a:off x="3453973" y="3412822"/>
            <a:ext cx="222970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2" name="Connecteur droit 51"/>
          <p:cNvCxnSpPr>
            <a:stCxn id="65" idx="3"/>
          </p:cNvCxnSpPr>
          <p:nvPr/>
        </p:nvCxnSpPr>
        <p:spPr>
          <a:xfrm flipH="1">
            <a:off x="2501268" y="3547526"/>
            <a:ext cx="290356" cy="33176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3" name="Connecteur droit 52"/>
          <p:cNvCxnSpPr>
            <a:stCxn id="65" idx="5"/>
          </p:cNvCxnSpPr>
          <p:nvPr/>
        </p:nvCxnSpPr>
        <p:spPr>
          <a:xfrm>
            <a:off x="3340332" y="3547526"/>
            <a:ext cx="305356" cy="33176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54" name="Connecteur droit 53"/>
          <p:cNvCxnSpPr>
            <a:endCxn id="48" idx="0"/>
          </p:cNvCxnSpPr>
          <p:nvPr/>
        </p:nvCxnSpPr>
        <p:spPr>
          <a:xfrm>
            <a:off x="2501268" y="3879288"/>
            <a:ext cx="1176" cy="35731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55" name="Connecteur droit 54"/>
          <p:cNvCxnSpPr>
            <a:endCxn id="49" idx="0"/>
          </p:cNvCxnSpPr>
          <p:nvPr/>
        </p:nvCxnSpPr>
        <p:spPr>
          <a:xfrm>
            <a:off x="3645688" y="3879288"/>
            <a:ext cx="0" cy="35731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7" name="Rectangle à coins arrondis 56"/>
          <p:cNvSpPr/>
          <p:nvPr/>
        </p:nvSpPr>
        <p:spPr>
          <a:xfrm>
            <a:off x="4627424" y="3258994"/>
            <a:ext cx="770534" cy="307654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STB</a:t>
            </a:r>
          </a:p>
        </p:txBody>
      </p:sp>
      <p:cxnSp>
        <p:nvCxnSpPr>
          <p:cNvPr id="59" name="Connecteur droit 58"/>
          <p:cNvCxnSpPr>
            <a:stCxn id="67" idx="3"/>
            <a:endCxn id="57" idx="1"/>
          </p:cNvCxnSpPr>
          <p:nvPr/>
        </p:nvCxnSpPr>
        <p:spPr>
          <a:xfrm flipV="1">
            <a:off x="4384967" y="3412821"/>
            <a:ext cx="242457" cy="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65" name="Ellipse 64"/>
          <p:cNvSpPr/>
          <p:nvPr/>
        </p:nvSpPr>
        <p:spPr>
          <a:xfrm>
            <a:off x="2677983" y="3222322"/>
            <a:ext cx="775990" cy="381000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</a:t>
            </a:r>
          </a:p>
        </p:txBody>
      </p:sp>
      <p:sp>
        <p:nvSpPr>
          <p:cNvPr id="66" name="Rectangle à coins arrondis 65"/>
          <p:cNvSpPr/>
          <p:nvPr/>
        </p:nvSpPr>
        <p:spPr>
          <a:xfrm>
            <a:off x="1746990" y="3136597"/>
            <a:ext cx="708024" cy="552450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DVB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tuner</a:t>
            </a:r>
          </a:p>
        </p:txBody>
      </p:sp>
      <p:sp>
        <p:nvSpPr>
          <p:cNvPr id="67" name="Rectangle à coins arrondis 66"/>
          <p:cNvSpPr/>
          <p:nvPr/>
        </p:nvSpPr>
        <p:spPr>
          <a:xfrm>
            <a:off x="3676943" y="3136597"/>
            <a:ext cx="708024" cy="552450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Dektec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modulator</a:t>
            </a:r>
          </a:p>
        </p:txBody>
      </p:sp>
      <p:cxnSp>
        <p:nvCxnSpPr>
          <p:cNvPr id="34" name="Connecteur droit 33"/>
          <p:cNvCxnSpPr/>
          <p:nvPr/>
        </p:nvCxnSpPr>
        <p:spPr>
          <a:xfrm flipH="1" flipV="1">
            <a:off x="1056155" y="3390119"/>
            <a:ext cx="693586" cy="11298"/>
          </a:xfrm>
          <a:prstGeom prst="line">
            <a:avLst/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7417" y="2756548"/>
            <a:ext cx="662948" cy="662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à coins arrondis 19"/>
          <p:cNvSpPr/>
          <p:nvPr/>
        </p:nvSpPr>
        <p:spPr>
          <a:xfrm>
            <a:off x="5788087" y="1403306"/>
            <a:ext cx="1080120" cy="1436558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Linux,</a:t>
            </a:r>
            <a:r>
              <a:rPr kumimoji="0" lang="en-US" sz="10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 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Windows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6716142" y="1957249"/>
            <a:ext cx="1073859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25" name="Ellipse 24"/>
          <p:cNvSpPr/>
          <p:nvPr/>
        </p:nvSpPr>
        <p:spPr>
          <a:xfrm>
            <a:off x="5940152" y="1729415"/>
            <a:ext cx="775990" cy="381000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tsemmg</a:t>
            </a:r>
            <a:endParaRPr kumimoji="0" lang="en-US" sz="900" b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4" name="Trapèze 3"/>
          <p:cNvSpPr/>
          <p:nvPr/>
        </p:nvSpPr>
        <p:spPr>
          <a:xfrm rot="5400000">
            <a:off x="7115872" y="1848182"/>
            <a:ext cx="1786155" cy="441470"/>
          </a:xfrm>
          <a:prstGeom prst="trapezoid">
            <a:avLst>
              <a:gd name="adj" fmla="val 58458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algn="ctr"/>
            <a:endParaRPr lang="en-US" sz="1000" b="1" kern="0" dirty="0">
              <a:solidFill>
                <a:prstClr val="white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7228247" y="2327994"/>
            <a:ext cx="384504" cy="355341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SCS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5940152" y="2315121"/>
            <a:ext cx="775990" cy="381000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tsecmg</a:t>
            </a:r>
            <a:endParaRPr kumimoji="0" lang="en-US" sz="900" b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7816697" y="1891247"/>
            <a:ext cx="384504" cy="355341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kern="0" dirty="0" smtClean="0">
                <a:solidFill>
                  <a:prstClr val="white"/>
                </a:solidFill>
                <a:ea typeface="Arial Rounded MT Bold" charset="0"/>
                <a:cs typeface="Arial Rounded MT Bold" charset="0"/>
              </a:rPr>
              <a:t>MUX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cxnSp>
        <p:nvCxnSpPr>
          <p:cNvPr id="32" name="Connecteur droit 31"/>
          <p:cNvCxnSpPr>
            <a:stCxn id="30" idx="6"/>
            <a:endCxn id="29" idx="1"/>
          </p:cNvCxnSpPr>
          <p:nvPr/>
        </p:nvCxnSpPr>
        <p:spPr>
          <a:xfrm>
            <a:off x="6716142" y="2505621"/>
            <a:ext cx="512105" cy="4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36" name="Connecteur droit 35"/>
          <p:cNvCxnSpPr>
            <a:endCxn id="29" idx="3"/>
          </p:cNvCxnSpPr>
          <p:nvPr/>
        </p:nvCxnSpPr>
        <p:spPr>
          <a:xfrm flipH="1">
            <a:off x="7612751" y="2505665"/>
            <a:ext cx="177250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8203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Transmodulation</a:t>
            </a:r>
            <a:r>
              <a:rPr lang="en-US" dirty="0" smtClean="0"/>
              <a:t> of a service over IP multicast</a:t>
            </a:r>
          </a:p>
          <a:p>
            <a:pPr lvl="1"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35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zap france2 –-audio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fra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224.10.11.12:1000</a:t>
            </a:r>
          </a:p>
          <a:p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On-the-fly signalization replacement</a:t>
            </a:r>
          </a:p>
          <a:p>
            <a:pPr lvl="1"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--uhf 24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inject nit.xml --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16 --replace –-stuffing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--uhf 24 --convolution 2/3 --guard 1/32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TSP examples</a:t>
            </a:r>
            <a:endParaRPr lang="en-US" dirty="0"/>
          </a:p>
        </p:txBody>
      </p:sp>
      <p:sp>
        <p:nvSpPr>
          <p:cNvPr id="4" name="Légende encadrée 1 3"/>
          <p:cNvSpPr/>
          <p:nvPr/>
        </p:nvSpPr>
        <p:spPr>
          <a:xfrm>
            <a:off x="5868144" y="1446265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111166"/>
              <a:gd name="adj4" fmla="val -34009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service « France 2 », keeping only one audio track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Légende encadrée 1 4"/>
          <p:cNvSpPr/>
          <p:nvPr/>
        </p:nvSpPr>
        <p:spPr>
          <a:xfrm>
            <a:off x="5868144" y="2112271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50259"/>
              <a:gd name="adj4" fmla="val -45759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broadcast resulting SPTS to multicast IP </a:t>
            </a:r>
            <a:r>
              <a:rPr lang="en-US" sz="1600" dirty="0" err="1" smtClean="0">
                <a:solidFill>
                  <a:schemeClr val="tx1"/>
                </a:solidFill>
              </a:rPr>
              <a:t>address:port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Légende encadrée 1 5"/>
          <p:cNvSpPr/>
          <p:nvPr/>
        </p:nvSpPr>
        <p:spPr>
          <a:xfrm>
            <a:off x="5436096" y="3291830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117413"/>
              <a:gd name="adj4" fmla="val -59693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replace content of PID 16 with table from XML 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Légende encadrée 1 6"/>
          <p:cNvSpPr/>
          <p:nvPr/>
        </p:nvSpPr>
        <p:spPr>
          <a:xfrm>
            <a:off x="3707904" y="4443958"/>
            <a:ext cx="3286782" cy="522778"/>
          </a:xfrm>
          <a:prstGeom prst="borderCallout1">
            <a:avLst>
              <a:gd name="adj1" fmla="val 49930"/>
              <a:gd name="adj2" fmla="val -537"/>
              <a:gd name="adj3" fmla="val -15332"/>
              <a:gd name="adj4" fmla="val -33587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send modified TS to a </a:t>
            </a:r>
            <a:r>
              <a:rPr lang="en-US" sz="1600" dirty="0" err="1" smtClean="0">
                <a:solidFill>
                  <a:schemeClr val="tx1"/>
                </a:solidFill>
              </a:rPr>
              <a:t>Dektec</a:t>
            </a:r>
            <a:r>
              <a:rPr lang="en-US" sz="1600" dirty="0" smtClean="0">
                <a:solidFill>
                  <a:schemeClr val="tx1"/>
                </a:solidFill>
              </a:rPr>
              <a:t> DVB-T modulator on same frequency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Open source</a:t>
            </a:r>
          </a:p>
          <a:p>
            <a:pPr marL="628650" lvl="2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https://github.com/tsduck/tsduck</a:t>
            </a:r>
          </a:p>
          <a:p>
            <a:pPr marL="0" indent="0">
              <a:buNone/>
            </a:pPr>
            <a:r>
              <a:rPr lang="en-US" dirty="0" smtClean="0"/>
              <a:t>Design based on </a:t>
            </a:r>
            <a:r>
              <a:rPr lang="en-US" dirty="0"/>
              <a:t>a</a:t>
            </a:r>
            <a:r>
              <a:rPr lang="en-US" dirty="0" smtClean="0"/>
              <a:t> large TSDuck library</a:t>
            </a:r>
          </a:p>
          <a:p>
            <a:pPr lvl="1"/>
            <a:r>
              <a:rPr lang="en-US" dirty="0" smtClean="0"/>
              <a:t>generic MPEG/DVB C++ library (400+ classes)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ommon API for Linux, Windows, macOS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rogrammer’s guide online</a:t>
            </a:r>
          </a:p>
          <a:p>
            <a:pPr marL="0" indent="0">
              <a:buNone/>
            </a:pPr>
            <a:r>
              <a:rPr lang="en-US" dirty="0" smtClean="0"/>
              <a:t>You may use this library to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evelop new plugins</a:t>
            </a:r>
          </a:p>
          <a:p>
            <a:pPr lvl="1"/>
            <a:r>
              <a:rPr lang="en-US" dirty="0" smtClean="0"/>
              <a:t>use in your own applications outside TSDuck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TSDuck is </a:t>
            </a:r>
            <a:r>
              <a:rPr lang="en-US" dirty="0" smtClean="0"/>
              <a:t>extensible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1872977"/>
            <a:ext cx="6009429" cy="1085850"/>
          </a:xfrm>
        </p:spPr>
        <p:txBody>
          <a:bodyPr anchor="ctr"/>
          <a:lstStyle/>
          <a:p>
            <a:r>
              <a:rPr lang="en-US" dirty="0" smtClean="0"/>
              <a:t>https://tsduck.io/</a:t>
            </a:r>
            <a:endParaRPr lang="en-US" dirty="0"/>
          </a:p>
        </p:txBody>
      </p:sp>
      <p:pic>
        <p:nvPicPr>
          <p:cNvPr id="3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5646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2820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general-purpose toolbox for digital television engineers</a:t>
            </a:r>
          </a:p>
          <a:p>
            <a:pPr lvl="1"/>
            <a:r>
              <a:rPr lang="en-US" dirty="0" smtClean="0"/>
              <a:t>for MPEG transport streams (broadcast, IP-TV)</a:t>
            </a:r>
          </a:p>
          <a:p>
            <a:pPr lvl="1"/>
            <a:r>
              <a:rPr lang="en-US" dirty="0" smtClean="0"/>
              <a:t>flexible and extensible</a:t>
            </a:r>
          </a:p>
          <a:p>
            <a:pPr marL="0" indent="0">
              <a:buNone/>
            </a:pPr>
            <a:r>
              <a:rPr lang="en-US" dirty="0" smtClean="0"/>
              <a:t>Tools and plugins to be combined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ommand line</a:t>
            </a:r>
          </a:p>
          <a:p>
            <a:pPr lvl="1"/>
            <a:r>
              <a:rPr lang="en-US" dirty="0" smtClean="0"/>
              <a:t>made for scripting</a:t>
            </a:r>
          </a:p>
          <a:p>
            <a:pPr marL="0" indent="0">
              <a:buNone/>
            </a:pPr>
            <a:r>
              <a:rPr lang="en-US" dirty="0" smtClean="0"/>
              <a:t>Linux</a:t>
            </a:r>
            <a:r>
              <a:rPr lang="en-US" dirty="0"/>
              <a:t>, </a:t>
            </a:r>
            <a:r>
              <a:rPr lang="en-US" dirty="0" smtClean="0"/>
              <a:t>Windows, macOS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TSDuck ?</a:t>
            </a:r>
            <a:endParaRPr lang="en-US" dirty="0"/>
          </a:p>
        </p:txBody>
      </p:sp>
      <p:pic>
        <p:nvPicPr>
          <p:cNvPr id="2050" name="Picture 2" descr="C:\Users\lelegard.TITAN\Pictures\toolbox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643758"/>
            <a:ext cx="1937392" cy="150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Digital television systems</a:t>
            </a:r>
          </a:p>
          <a:p>
            <a:pPr lvl="1"/>
            <a:r>
              <a:rPr lang="en-US" dirty="0" smtClean="0"/>
              <a:t>demo</a:t>
            </a:r>
            <a:endParaRPr lang="en-US" dirty="0"/>
          </a:p>
          <a:p>
            <a:pPr lvl="1"/>
            <a:r>
              <a:rPr lang="en-US" dirty="0" smtClean="0"/>
              <a:t>network monitoring</a:t>
            </a:r>
          </a:p>
          <a:p>
            <a:pPr lvl="1"/>
            <a:r>
              <a:rPr lang="en-US" dirty="0" smtClean="0"/>
              <a:t>system integration</a:t>
            </a:r>
          </a:p>
          <a:p>
            <a:pPr lvl="1"/>
            <a:r>
              <a:rPr lang="en-US" dirty="0"/>
              <a:t>test</a:t>
            </a:r>
          </a:p>
          <a:p>
            <a:pPr lvl="1"/>
            <a:r>
              <a:rPr lang="en-US" dirty="0" smtClean="0"/>
              <a:t>debug</a:t>
            </a:r>
            <a:endParaRPr lang="en-US" dirty="0"/>
          </a:p>
          <a:p>
            <a:pPr lvl="1"/>
            <a:r>
              <a:rPr lang="en-US" dirty="0" smtClean="0"/>
              <a:t>lab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use cases</a:t>
            </a:r>
            <a:endParaRPr lang="en-US" dirty="0"/>
          </a:p>
        </p:txBody>
      </p:sp>
      <p:pic>
        <p:nvPicPr>
          <p:cNvPr id="1029" name="Picture 5" descr="Image result for integ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592" y="1131590"/>
            <a:ext cx="3476396" cy="366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3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6700" lvl="1" indent="-265113">
              <a:lnSpc>
                <a:spcPct val="90000"/>
              </a:lnSpc>
            </a:pPr>
            <a:r>
              <a:rPr lang="en-US" dirty="0" smtClean="0"/>
              <a:t>TS acquisition or </a:t>
            </a:r>
            <a:r>
              <a:rPr lang="en-US" dirty="0" err="1" smtClean="0"/>
              <a:t>transmodulation</a:t>
            </a:r>
            <a:r>
              <a:rPr lang="en-US" dirty="0" smtClean="0"/>
              <a:t> : satellite, terrestrial, IP …</a:t>
            </a:r>
          </a:p>
          <a:p>
            <a:pPr marL="266700" lvl="1" indent="-265113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nalysis : TS, PSI/SI, bitrates, timestamps …</a:t>
            </a:r>
          </a:p>
          <a:p>
            <a:pPr marL="266700" lvl="1" indent="-265113">
              <a:lnSpc>
                <a:spcPct val="90000"/>
              </a:lnSpc>
            </a:pPr>
            <a:r>
              <a:rPr lang="en-US" dirty="0"/>
              <a:t>m</a:t>
            </a:r>
            <a:r>
              <a:rPr lang="en-US" dirty="0" smtClean="0"/>
              <a:t>onitoring : bitrates, A/V properties, signalization, </a:t>
            </a:r>
            <a:r>
              <a:rPr lang="en-US" dirty="0"/>
              <a:t>crypto </a:t>
            </a:r>
            <a:r>
              <a:rPr lang="en-US" dirty="0" smtClean="0"/>
              <a:t>…</a:t>
            </a:r>
          </a:p>
          <a:p>
            <a:pPr marL="266700" lvl="1" indent="-265113">
              <a:lnSpc>
                <a:spcPct val="90000"/>
              </a:lnSpc>
            </a:pPr>
            <a:r>
              <a:rPr lang="en-US" dirty="0"/>
              <a:t>o</a:t>
            </a:r>
            <a:r>
              <a:rPr lang="en-US" dirty="0" smtClean="0"/>
              <a:t>n-the-fly transformation or injection : content, PSI/SI …</a:t>
            </a:r>
          </a:p>
          <a:p>
            <a:pPr marL="266700" lvl="1" indent="-265113">
              <a:lnSpc>
                <a:spcPct val="90000"/>
              </a:lnSpc>
            </a:pPr>
            <a:r>
              <a:rPr lang="en-US" dirty="0"/>
              <a:t>u</a:t>
            </a:r>
            <a:r>
              <a:rPr lang="en-US" dirty="0" smtClean="0"/>
              <a:t>sing and editing PSI/SI in XML or binary format</a:t>
            </a:r>
          </a:p>
          <a:p>
            <a:pPr marL="266700" lvl="1" indent="-265113">
              <a:lnSpc>
                <a:spcPct val="90000"/>
              </a:lnSpc>
            </a:pPr>
            <a:r>
              <a:rPr lang="en-US" dirty="0"/>
              <a:t>m</a:t>
            </a:r>
            <a:r>
              <a:rPr lang="en-US" dirty="0" smtClean="0"/>
              <a:t>odify, remove, rename, extract services</a:t>
            </a:r>
          </a:p>
          <a:p>
            <a:pPr marL="266700" lvl="1" indent="-265113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nject </a:t>
            </a:r>
            <a:r>
              <a:rPr lang="en-US" dirty="0"/>
              <a:t>or extract MPE, SCTE 35 splicing info</a:t>
            </a:r>
          </a:p>
          <a:p>
            <a:pPr marL="266700" lvl="1" indent="-265113">
              <a:lnSpc>
                <a:spcPct val="90000"/>
              </a:lnSpc>
            </a:pPr>
            <a:r>
              <a:rPr lang="en-US" dirty="0" smtClean="0"/>
              <a:t>extract </a:t>
            </a:r>
            <a:r>
              <a:rPr lang="en-US" dirty="0"/>
              <a:t>T2-MI, </a:t>
            </a:r>
            <a:r>
              <a:rPr lang="en-US" dirty="0" smtClean="0"/>
              <a:t>teletext </a:t>
            </a:r>
            <a:r>
              <a:rPr lang="en-US" dirty="0"/>
              <a:t>subtitles</a:t>
            </a:r>
          </a:p>
          <a:p>
            <a:pPr marL="266700" lvl="1" indent="-265113"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bed for CAS or </a:t>
            </a:r>
            <a:r>
              <a:rPr lang="en-US" dirty="0" smtClean="0"/>
              <a:t>STB, scrambling </a:t>
            </a:r>
            <a:r>
              <a:rPr lang="en-US" dirty="0"/>
              <a:t>and DVB </a:t>
            </a:r>
            <a:r>
              <a:rPr lang="en-US" dirty="0" smtClean="0"/>
              <a:t>SimulCrypt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sample usages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3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Offline transport stream files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Live </a:t>
            </a:r>
            <a:r>
              <a:rPr lang="en-US" dirty="0"/>
              <a:t>transport </a:t>
            </a:r>
            <a:r>
              <a:rPr lang="en-US" dirty="0" smtClean="0"/>
              <a:t>streams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UDP/IP, HTTP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Specialized hardware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cheap </a:t>
            </a:r>
            <a:r>
              <a:rPr lang="en-US" dirty="0"/>
              <a:t>DVB </a:t>
            </a:r>
            <a:r>
              <a:rPr lang="en-US" dirty="0" smtClean="0"/>
              <a:t>tuners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professional </a:t>
            </a:r>
            <a:r>
              <a:rPr lang="en-US" dirty="0"/>
              <a:t>Dektec </a:t>
            </a:r>
            <a:r>
              <a:rPr lang="en-US" dirty="0" smtClean="0"/>
              <a:t>devices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cheap </a:t>
            </a:r>
            <a:r>
              <a:rPr lang="en-US" dirty="0" err="1"/>
              <a:t>HiDes</a:t>
            </a:r>
            <a:r>
              <a:rPr lang="en-US" dirty="0"/>
              <a:t> </a:t>
            </a:r>
            <a:r>
              <a:rPr lang="en-US" dirty="0" smtClean="0"/>
              <a:t>modulators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Re-route </a:t>
            </a:r>
            <a:r>
              <a:rPr lang="en-US" dirty="0"/>
              <a:t>transport streams </a:t>
            </a:r>
            <a:r>
              <a:rPr lang="en-US" dirty="0" smtClean="0"/>
              <a:t>to / from </a:t>
            </a:r>
            <a:r>
              <a:rPr lang="en-US" dirty="0"/>
              <a:t>other </a:t>
            </a:r>
            <a:r>
              <a:rPr lang="en-US" dirty="0" smtClean="0"/>
              <a:t>applications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input / output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386" y="1744612"/>
            <a:ext cx="1883068" cy="144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34432" y="2423557"/>
            <a:ext cx="1011259" cy="82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8648">
            <a:off x="4750593" y="1761155"/>
            <a:ext cx="1193261" cy="802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92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8"/>
            <a:ext cx="8305800" cy="38022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Transport stream processing framework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ombination of elementary processing using plugins</a:t>
            </a:r>
          </a:p>
          <a:p>
            <a:pPr lvl="2"/>
            <a:r>
              <a:rPr lang="en-US" dirty="0" smtClean="0"/>
              <a:t>60+ standard plugins available</a:t>
            </a:r>
          </a:p>
          <a:p>
            <a:pPr marL="0" indent="0">
              <a:buNone/>
            </a:pPr>
            <a:r>
              <a:rPr lang="en-US" dirty="0" smtClean="0"/>
              <a:t>Using TSP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input plugin</a:t>
            </a:r>
          </a:p>
          <a:p>
            <a:pPr lvl="2"/>
            <a:r>
              <a:rPr lang="en-US" dirty="0" smtClean="0"/>
              <a:t>receive a TS from various sources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ny number of packet processing plugins</a:t>
            </a:r>
          </a:p>
          <a:p>
            <a:pPr lvl="2"/>
            <a:r>
              <a:rPr lang="en-US" dirty="0" smtClean="0"/>
              <a:t>perform transformations on TS packets</a:t>
            </a:r>
          </a:p>
          <a:p>
            <a:pPr lvl="1"/>
            <a:r>
              <a:rPr lang="en-US" dirty="0" smtClean="0"/>
              <a:t>one output plugin</a:t>
            </a:r>
          </a:p>
          <a:p>
            <a:pPr lvl="2"/>
            <a:r>
              <a:rPr lang="en-US" dirty="0" smtClean="0"/>
              <a:t>send the resulting TS to various destinations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– the transport stream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9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processing overview</a:t>
            </a:r>
            <a:endParaRPr lang="en-US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532224" y="1243155"/>
            <a:ext cx="8192393" cy="2426997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 process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865040" y="1642534"/>
            <a:ext cx="7526761" cy="604189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 executable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4055916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2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2460478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1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5651354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3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865040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input plugin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7246790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output plugin</a:t>
            </a:r>
          </a:p>
        </p:txBody>
      </p:sp>
      <p:cxnSp>
        <p:nvCxnSpPr>
          <p:cNvPr id="30" name="Connecteur droit avec flèche 29"/>
          <p:cNvCxnSpPr>
            <a:endCxn id="28" idx="2"/>
          </p:cNvCxnSpPr>
          <p:nvPr/>
        </p:nvCxnSpPr>
        <p:spPr>
          <a:xfrm flipV="1">
            <a:off x="1435947" y="3380857"/>
            <a:ext cx="0" cy="801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31" name="Connecteur droit avec flèche 30"/>
          <p:cNvCxnSpPr>
            <a:stCxn id="29" idx="2"/>
          </p:cNvCxnSpPr>
          <p:nvPr/>
        </p:nvCxnSpPr>
        <p:spPr>
          <a:xfrm>
            <a:off x="7817697" y="3380857"/>
            <a:ext cx="0" cy="801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32" name="ZoneTexte 31"/>
          <p:cNvSpPr txBox="1"/>
          <p:nvPr/>
        </p:nvSpPr>
        <p:spPr>
          <a:xfrm>
            <a:off x="1559315" y="3999368"/>
            <a:ext cx="10445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input TS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635721" y="3999368"/>
            <a:ext cx="10445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output TS</a:t>
            </a:r>
          </a:p>
        </p:txBody>
      </p:sp>
      <p:sp>
        <p:nvSpPr>
          <p:cNvPr id="34" name="Arc 33"/>
          <p:cNvSpPr/>
          <p:nvPr/>
        </p:nvSpPr>
        <p:spPr>
          <a:xfrm>
            <a:off x="1559313" y="2062394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5" name="Arc 34"/>
          <p:cNvSpPr/>
          <p:nvPr/>
        </p:nvSpPr>
        <p:spPr>
          <a:xfrm>
            <a:off x="3146109" y="2047035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6" name="Arc 35"/>
          <p:cNvSpPr/>
          <p:nvPr/>
        </p:nvSpPr>
        <p:spPr>
          <a:xfrm>
            <a:off x="4763626" y="2031676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6360662" y="2016317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5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Connecteur droit 129"/>
          <p:cNvCxnSpPr/>
          <p:nvPr/>
        </p:nvCxnSpPr>
        <p:spPr>
          <a:xfrm flipV="1">
            <a:off x="3230815" y="3105008"/>
            <a:ext cx="0" cy="61685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MPE : Multi-Protocol Encapsulation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MPE injection and extraction</a:t>
            </a:r>
            <a:endParaRPr lang="en-US" dirty="0"/>
          </a:p>
        </p:txBody>
      </p:sp>
      <p:cxnSp>
        <p:nvCxnSpPr>
          <p:cNvPr id="112" name="Connecteur droit 111"/>
          <p:cNvCxnSpPr/>
          <p:nvPr/>
        </p:nvCxnSpPr>
        <p:spPr>
          <a:xfrm flipH="1" flipV="1">
            <a:off x="4438364" y="2635934"/>
            <a:ext cx="649404" cy="113119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à coins arrondis 112"/>
          <p:cNvSpPr/>
          <p:nvPr/>
        </p:nvSpPr>
        <p:spPr>
          <a:xfrm>
            <a:off x="1847391" y="4079576"/>
            <a:ext cx="1107273" cy="541219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Media Server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3579525" y="3532577"/>
            <a:ext cx="848737" cy="153888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Network 1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17" name="Rectangle à coins arrondis 116"/>
          <p:cNvSpPr/>
          <p:nvPr/>
        </p:nvSpPr>
        <p:spPr>
          <a:xfrm>
            <a:off x="5914588" y="1998660"/>
            <a:ext cx="1938434" cy="1124352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Linux or Windows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18" name="Connecteur droit 117"/>
          <p:cNvCxnSpPr>
            <a:stCxn id="119" idx="3"/>
            <a:endCxn id="155" idx="2"/>
          </p:cNvCxnSpPr>
          <p:nvPr/>
        </p:nvCxnSpPr>
        <p:spPr>
          <a:xfrm flipV="1">
            <a:off x="6534550" y="2635931"/>
            <a:ext cx="24445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à coins arrondis 118"/>
          <p:cNvSpPr/>
          <p:nvPr/>
        </p:nvSpPr>
        <p:spPr>
          <a:xfrm>
            <a:off x="5693686" y="2364816"/>
            <a:ext cx="840864" cy="542232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DVB</a:t>
            </a:r>
          </a:p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tuner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120" name="Rectangle à coins arrondis 119"/>
          <p:cNvSpPr/>
          <p:nvPr/>
        </p:nvSpPr>
        <p:spPr>
          <a:xfrm>
            <a:off x="1626758" y="1998662"/>
            <a:ext cx="2573272" cy="1124352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Linux or Windows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21" name="Connecteur droit 120"/>
          <p:cNvCxnSpPr>
            <a:stCxn id="123" idx="1"/>
            <a:endCxn id="122" idx="6"/>
          </p:cNvCxnSpPr>
          <p:nvPr/>
        </p:nvCxnSpPr>
        <p:spPr>
          <a:xfrm flipH="1" flipV="1">
            <a:off x="3293331" y="2635933"/>
            <a:ext cx="24745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à coins arrondis 122"/>
          <p:cNvSpPr/>
          <p:nvPr/>
        </p:nvSpPr>
        <p:spPr>
          <a:xfrm>
            <a:off x="3540790" y="2364818"/>
            <a:ext cx="924950" cy="542232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Dektec modulator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124" name="Rectangle à coins arrondis 123"/>
          <p:cNvSpPr/>
          <p:nvPr/>
        </p:nvSpPr>
        <p:spPr>
          <a:xfrm>
            <a:off x="794847" y="4079877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25" name="Rectangle à coins arrondis 124"/>
          <p:cNvSpPr/>
          <p:nvPr/>
        </p:nvSpPr>
        <p:spPr>
          <a:xfrm>
            <a:off x="3175297" y="4079574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26" name="Connecteur droit 125"/>
          <p:cNvCxnSpPr>
            <a:stCxn id="113" idx="0"/>
          </p:cNvCxnSpPr>
          <p:nvPr/>
        </p:nvCxnSpPr>
        <p:spPr>
          <a:xfrm flipV="1">
            <a:off x="2401027" y="3765877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stCxn id="125" idx="0"/>
          </p:cNvCxnSpPr>
          <p:nvPr/>
        </p:nvCxnSpPr>
        <p:spPr>
          <a:xfrm flipV="1">
            <a:off x="3591252" y="3765876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stCxn id="124" idx="0"/>
          </p:cNvCxnSpPr>
          <p:nvPr/>
        </p:nvCxnSpPr>
        <p:spPr>
          <a:xfrm flipV="1">
            <a:off x="1210803" y="3765874"/>
            <a:ext cx="0" cy="3140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749600" y="3738502"/>
            <a:ext cx="3589912" cy="9125"/>
          </a:xfrm>
          <a:prstGeom prst="line">
            <a:avLst/>
          </a:prstGeom>
          <a:ln w="4445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Arc 130"/>
          <p:cNvSpPr/>
          <p:nvPr/>
        </p:nvSpPr>
        <p:spPr>
          <a:xfrm flipH="1">
            <a:off x="2563273" y="3840828"/>
            <a:ext cx="1120363" cy="43525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32" name="Arc 131"/>
          <p:cNvSpPr/>
          <p:nvPr/>
        </p:nvSpPr>
        <p:spPr>
          <a:xfrm>
            <a:off x="1213954" y="3851725"/>
            <a:ext cx="1120363" cy="43525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33" name="ZoneTexte 132"/>
          <p:cNvSpPr txBox="1"/>
          <p:nvPr/>
        </p:nvSpPr>
        <p:spPr>
          <a:xfrm>
            <a:off x="1387264" y="3368816"/>
            <a:ext cx="1600560" cy="307777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Multicast to 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224.250.250.1 : 9000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5248352" y="3532577"/>
            <a:ext cx="848737" cy="153888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Network 2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35" name="Rectangle à coins arrondis 134"/>
          <p:cNvSpPr/>
          <p:nvPr/>
        </p:nvSpPr>
        <p:spPr>
          <a:xfrm>
            <a:off x="5538826" y="4070752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36" name="Rectangle à coins arrondis 135"/>
          <p:cNvSpPr/>
          <p:nvPr/>
        </p:nvSpPr>
        <p:spPr>
          <a:xfrm>
            <a:off x="7426521" y="4070449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37" name="Connecteur droit 136"/>
          <p:cNvCxnSpPr>
            <a:stCxn id="136" idx="0"/>
          </p:cNvCxnSpPr>
          <p:nvPr/>
        </p:nvCxnSpPr>
        <p:spPr>
          <a:xfrm flipV="1">
            <a:off x="7842477" y="3756751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35" idx="0"/>
          </p:cNvCxnSpPr>
          <p:nvPr/>
        </p:nvCxnSpPr>
        <p:spPr>
          <a:xfrm flipV="1">
            <a:off x="5954781" y="3756749"/>
            <a:ext cx="0" cy="3140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>
            <a:off x="5267769" y="3738502"/>
            <a:ext cx="3483718" cy="0"/>
          </a:xfrm>
          <a:prstGeom prst="line">
            <a:avLst/>
          </a:prstGeom>
          <a:ln w="4445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>
            <a:endCxn id="157" idx="2"/>
          </p:cNvCxnSpPr>
          <p:nvPr/>
        </p:nvCxnSpPr>
        <p:spPr>
          <a:xfrm flipV="1">
            <a:off x="7171275" y="3097513"/>
            <a:ext cx="1749" cy="61360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Arc 140"/>
          <p:cNvSpPr/>
          <p:nvPr/>
        </p:nvSpPr>
        <p:spPr>
          <a:xfrm flipH="1" flipV="1">
            <a:off x="7172676" y="2834981"/>
            <a:ext cx="1120363" cy="628971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42" name="Arc 141"/>
          <p:cNvSpPr/>
          <p:nvPr/>
        </p:nvSpPr>
        <p:spPr>
          <a:xfrm flipV="1">
            <a:off x="6049221" y="2856718"/>
            <a:ext cx="1120363" cy="57932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43" name="ZoneTexte 142"/>
          <p:cNvSpPr txBox="1"/>
          <p:nvPr/>
        </p:nvSpPr>
        <p:spPr>
          <a:xfrm>
            <a:off x="7622328" y="3381066"/>
            <a:ext cx="11105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Multicast to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230.2.3.4 : 7000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44" name="Rectangle à coins arrondis 143"/>
          <p:cNvSpPr/>
          <p:nvPr/>
        </p:nvSpPr>
        <p:spPr>
          <a:xfrm>
            <a:off x="6470132" y="4078478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45" name="Connecteur droit 144"/>
          <p:cNvCxnSpPr>
            <a:stCxn id="144" idx="0"/>
          </p:cNvCxnSpPr>
          <p:nvPr/>
        </p:nvCxnSpPr>
        <p:spPr>
          <a:xfrm flipV="1">
            <a:off x="6886088" y="3764779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stCxn id="119" idx="1"/>
          </p:cNvCxnSpPr>
          <p:nvPr/>
        </p:nvCxnSpPr>
        <p:spPr>
          <a:xfrm flipH="1" flipV="1">
            <a:off x="4868766" y="2522812"/>
            <a:ext cx="824920" cy="113121"/>
          </a:xfrm>
          <a:prstGeom prst="line">
            <a:avLst/>
          </a:prstGeom>
          <a:ln w="222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H="1" flipV="1">
            <a:off x="4868766" y="2522812"/>
            <a:ext cx="223564" cy="226242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/>
          <p:cNvSpPr txBox="1"/>
          <p:nvPr/>
        </p:nvSpPr>
        <p:spPr>
          <a:xfrm>
            <a:off x="4318738" y="2065662"/>
            <a:ext cx="1693422" cy="307777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MPE encapsulation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inside existing TS</a:t>
            </a:r>
          </a:p>
        </p:txBody>
      </p:sp>
      <p:cxnSp>
        <p:nvCxnSpPr>
          <p:cNvPr id="149" name="Connecteur droit 148"/>
          <p:cNvCxnSpPr>
            <a:stCxn id="150" idx="3"/>
            <a:endCxn id="122" idx="2"/>
          </p:cNvCxnSpPr>
          <p:nvPr/>
        </p:nvCxnSpPr>
        <p:spPr>
          <a:xfrm flipV="1">
            <a:off x="2261053" y="2635933"/>
            <a:ext cx="244450" cy="11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à coins arrondis 149"/>
          <p:cNvSpPr/>
          <p:nvPr/>
        </p:nvSpPr>
        <p:spPr>
          <a:xfrm>
            <a:off x="1420189" y="2376112"/>
            <a:ext cx="840864" cy="542232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DVB</a:t>
            </a:r>
          </a:p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tuner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cxnSp>
        <p:nvCxnSpPr>
          <p:cNvPr id="151" name="Connecteur en angle 5"/>
          <p:cNvCxnSpPr>
            <a:endCxn id="122" idx="4"/>
          </p:cNvCxnSpPr>
          <p:nvPr/>
        </p:nvCxnSpPr>
        <p:spPr>
          <a:xfrm rot="5400000" flipH="1" flipV="1">
            <a:off x="2080006" y="3266314"/>
            <a:ext cx="1223550" cy="415271"/>
          </a:xfrm>
          <a:prstGeom prst="curvedConnector3">
            <a:avLst>
              <a:gd name="adj1" fmla="val 21209"/>
            </a:avLst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H="1" flipV="1">
            <a:off x="749600" y="2635931"/>
            <a:ext cx="693586" cy="11298"/>
          </a:xfrm>
          <a:prstGeom prst="line">
            <a:avLst/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0862" y="2002360"/>
            <a:ext cx="662948" cy="662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4" name="Connecteur droit 153"/>
          <p:cNvCxnSpPr/>
          <p:nvPr/>
        </p:nvCxnSpPr>
        <p:spPr>
          <a:xfrm flipH="1">
            <a:off x="7172913" y="2879904"/>
            <a:ext cx="1" cy="225305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Ellipse 154"/>
          <p:cNvSpPr/>
          <p:nvPr/>
        </p:nvSpPr>
        <p:spPr>
          <a:xfrm>
            <a:off x="6779000" y="2409690"/>
            <a:ext cx="787828" cy="452483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tsp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156" name="Arc 155"/>
          <p:cNvSpPr/>
          <p:nvPr/>
        </p:nvSpPr>
        <p:spPr>
          <a:xfrm flipV="1">
            <a:off x="5693686" y="2702200"/>
            <a:ext cx="1475896" cy="898267"/>
          </a:xfrm>
          <a:prstGeom prst="arc">
            <a:avLst>
              <a:gd name="adj1" fmla="val 16144377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57" name="Arc 156"/>
          <p:cNvSpPr/>
          <p:nvPr/>
        </p:nvSpPr>
        <p:spPr>
          <a:xfrm flipH="1" flipV="1">
            <a:off x="7172676" y="2635931"/>
            <a:ext cx="892004" cy="96112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58" name="ZoneTexte 157"/>
          <p:cNvSpPr txBox="1"/>
          <p:nvPr/>
        </p:nvSpPr>
        <p:spPr>
          <a:xfrm>
            <a:off x="4246730" y="2906990"/>
            <a:ext cx="1693422" cy="461665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Modified destination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in UDP/IP datagrams: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 230.2.3.4 : 7000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22" name="Ellipse 121"/>
          <p:cNvSpPr/>
          <p:nvPr/>
        </p:nvSpPr>
        <p:spPr>
          <a:xfrm>
            <a:off x="2505503" y="2409691"/>
            <a:ext cx="787828" cy="452483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tsp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7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9"/>
            <a:ext cx="8305800" cy="36230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Merge with a TS coming from another application</a:t>
            </a:r>
          </a:p>
          <a:p>
            <a:pPr lvl="1"/>
            <a:r>
              <a:rPr lang="en-US" dirty="0" smtClean="0"/>
              <a:t>and merge signalization</a:t>
            </a:r>
          </a:p>
          <a:p>
            <a:pPr marL="0" indent="0">
              <a:buNone/>
            </a:pPr>
            <a:r>
              <a:rPr lang="en-US" dirty="0" smtClean="0"/>
              <a:t>Duplicate the TS to another application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TSP using merge and fork plugins</a:t>
            </a:r>
            <a:endParaRPr lang="en-US" dirty="0"/>
          </a:p>
        </p:txBody>
      </p:sp>
      <p:sp>
        <p:nvSpPr>
          <p:cNvPr id="70" name="Rectangle à coins arrondis 69"/>
          <p:cNvSpPr/>
          <p:nvPr/>
        </p:nvSpPr>
        <p:spPr>
          <a:xfrm>
            <a:off x="1969649" y="3282534"/>
            <a:ext cx="4689796" cy="548718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2110392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</a:t>
            </a:r>
          </a:p>
        </p:txBody>
      </p:sp>
      <p:cxnSp>
        <p:nvCxnSpPr>
          <p:cNvPr id="72" name="Connecteur droit avec flèche 71"/>
          <p:cNvCxnSpPr>
            <a:endCxn id="71" idx="1"/>
          </p:cNvCxnSpPr>
          <p:nvPr/>
        </p:nvCxnSpPr>
        <p:spPr>
          <a:xfrm>
            <a:off x="1515740" y="3608546"/>
            <a:ext cx="594652" cy="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73" name="ZoneTexte 72"/>
          <p:cNvSpPr txBox="1"/>
          <p:nvPr/>
        </p:nvSpPr>
        <p:spPr>
          <a:xfrm>
            <a:off x="1435161" y="3419706"/>
            <a:ext cx="544201" cy="130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</a:t>
            </a:r>
            <a:r>
              <a:rPr lang="fr-FR" sz="900" dirty="0" smtClean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nput TS 2</a:t>
            </a:r>
            <a:endParaRPr lang="fr-FR" sz="900" dirty="0">
              <a:solidFill>
                <a:prstClr val="black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709580" y="3419862"/>
            <a:ext cx="612531" cy="130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smtClean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 TS 2</a:t>
            </a:r>
            <a:endParaRPr lang="fr-FR" sz="900" dirty="0">
              <a:solidFill>
                <a:prstClr val="black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2684576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78" name="Rectangle à coins arrondis 77"/>
          <p:cNvSpPr/>
          <p:nvPr/>
        </p:nvSpPr>
        <p:spPr>
          <a:xfrm>
            <a:off x="3258759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merge</a:t>
            </a:r>
            <a:endParaRPr kumimoji="0" lang="fr-FR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Arial Rounded MT Bold" charset="0"/>
              <a:cs typeface="Consolas" panose="020B0609020204030204" pitchFamily="49" charset="0"/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3832943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merge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4407126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81" name="Rectangle à coins arrondis 80"/>
          <p:cNvSpPr/>
          <p:nvPr/>
        </p:nvSpPr>
        <p:spPr>
          <a:xfrm>
            <a:off x="4981310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fork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82" name="Rectangle à coins arrondis 81"/>
          <p:cNvSpPr/>
          <p:nvPr/>
        </p:nvSpPr>
        <p:spPr>
          <a:xfrm>
            <a:off x="5555494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fork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6127598" y="3474495"/>
            <a:ext cx="419914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</a:t>
            </a:r>
          </a:p>
        </p:txBody>
      </p:sp>
      <p:cxnSp>
        <p:nvCxnSpPr>
          <p:cNvPr id="84" name="Connecteur droit avec flèche 83"/>
          <p:cNvCxnSpPr>
            <a:stCxn id="71" idx="3"/>
            <a:endCxn id="77" idx="1"/>
          </p:cNvCxnSpPr>
          <p:nvPr/>
        </p:nvCxnSpPr>
        <p:spPr>
          <a:xfrm>
            <a:off x="2526148" y="3608546"/>
            <a:ext cx="15842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85" name="Connecteur droit avec flèche 84"/>
          <p:cNvCxnSpPr>
            <a:stCxn id="77" idx="3"/>
            <a:endCxn id="78" idx="1"/>
          </p:cNvCxnSpPr>
          <p:nvPr/>
        </p:nvCxnSpPr>
        <p:spPr>
          <a:xfrm>
            <a:off x="3100332" y="3608546"/>
            <a:ext cx="15842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86" name="Connecteur droit avec flèche 85"/>
          <p:cNvCxnSpPr>
            <a:stCxn id="78" idx="3"/>
            <a:endCxn id="79" idx="1"/>
          </p:cNvCxnSpPr>
          <p:nvPr/>
        </p:nvCxnSpPr>
        <p:spPr>
          <a:xfrm>
            <a:off x="3674515" y="3608546"/>
            <a:ext cx="15842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87" name="Connecteur droit avec flèche 86"/>
          <p:cNvCxnSpPr>
            <a:stCxn id="79" idx="3"/>
            <a:endCxn id="80" idx="1"/>
          </p:cNvCxnSpPr>
          <p:nvPr/>
        </p:nvCxnSpPr>
        <p:spPr>
          <a:xfrm>
            <a:off x="4248699" y="3608546"/>
            <a:ext cx="15842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88" name="Connecteur droit avec flèche 87"/>
          <p:cNvCxnSpPr>
            <a:stCxn id="80" idx="3"/>
            <a:endCxn id="81" idx="1"/>
          </p:cNvCxnSpPr>
          <p:nvPr/>
        </p:nvCxnSpPr>
        <p:spPr>
          <a:xfrm>
            <a:off x="4822882" y="3608546"/>
            <a:ext cx="15842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89" name="Connecteur droit avec flèche 88"/>
          <p:cNvCxnSpPr>
            <a:stCxn id="81" idx="3"/>
            <a:endCxn id="82" idx="1"/>
          </p:cNvCxnSpPr>
          <p:nvPr/>
        </p:nvCxnSpPr>
        <p:spPr>
          <a:xfrm>
            <a:off x="5397066" y="3608546"/>
            <a:ext cx="15842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90" name="Connecteur droit avec flèche 89"/>
          <p:cNvCxnSpPr>
            <a:stCxn id="82" idx="3"/>
            <a:endCxn id="83" idx="1"/>
          </p:cNvCxnSpPr>
          <p:nvPr/>
        </p:nvCxnSpPr>
        <p:spPr>
          <a:xfrm>
            <a:off x="5971250" y="3608546"/>
            <a:ext cx="15634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91" name="Connecteur droit avec flèche 90"/>
          <p:cNvCxnSpPr>
            <a:stCxn id="83" idx="3"/>
          </p:cNvCxnSpPr>
          <p:nvPr/>
        </p:nvCxnSpPr>
        <p:spPr>
          <a:xfrm>
            <a:off x="6547512" y="3608546"/>
            <a:ext cx="569607" cy="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92" name="Rectangle à coins arrondis 91"/>
          <p:cNvSpPr/>
          <p:nvPr/>
        </p:nvSpPr>
        <p:spPr>
          <a:xfrm>
            <a:off x="831196" y="2623387"/>
            <a:ext cx="2406608" cy="548718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977698" y="2819923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</a:t>
            </a:r>
          </a:p>
        </p:txBody>
      </p:sp>
      <p:sp>
        <p:nvSpPr>
          <p:cNvPr id="94" name="Rectangle à coins arrondis 93"/>
          <p:cNvSpPr/>
          <p:nvPr/>
        </p:nvSpPr>
        <p:spPr>
          <a:xfrm>
            <a:off x="1551448" y="2819923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95" name="Rectangle à coins arrondis 94"/>
          <p:cNvSpPr/>
          <p:nvPr/>
        </p:nvSpPr>
        <p:spPr>
          <a:xfrm>
            <a:off x="2125197" y="2819923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96" name="Rectangle à coins arrondis 95"/>
          <p:cNvSpPr/>
          <p:nvPr/>
        </p:nvSpPr>
        <p:spPr>
          <a:xfrm>
            <a:off x="2698947" y="2819923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97" name="Connecteur droit avec flèche 96"/>
          <p:cNvCxnSpPr>
            <a:stCxn id="93" idx="3"/>
            <a:endCxn id="94" idx="1"/>
          </p:cNvCxnSpPr>
          <p:nvPr/>
        </p:nvCxnSpPr>
        <p:spPr>
          <a:xfrm>
            <a:off x="1393454" y="2953974"/>
            <a:ext cx="1579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98" name="Connecteur droit avec flèche 97"/>
          <p:cNvCxnSpPr>
            <a:endCxn id="95" idx="1"/>
          </p:cNvCxnSpPr>
          <p:nvPr/>
        </p:nvCxnSpPr>
        <p:spPr>
          <a:xfrm flipV="1">
            <a:off x="1979889" y="2953974"/>
            <a:ext cx="145308" cy="457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99" name="Connecteur droit avec flèche 98"/>
          <p:cNvCxnSpPr>
            <a:stCxn id="95" idx="3"/>
            <a:endCxn id="96" idx="1"/>
          </p:cNvCxnSpPr>
          <p:nvPr/>
        </p:nvCxnSpPr>
        <p:spPr>
          <a:xfrm>
            <a:off x="2540953" y="2953974"/>
            <a:ext cx="1579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00" name="Connecteur droit avec flèche 137"/>
          <p:cNvCxnSpPr>
            <a:stCxn id="96" idx="3"/>
            <a:endCxn id="78" idx="0"/>
          </p:cNvCxnSpPr>
          <p:nvPr/>
        </p:nvCxnSpPr>
        <p:spPr>
          <a:xfrm>
            <a:off x="3114703" y="2953974"/>
            <a:ext cx="351935" cy="520521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01" name="Rectangle à coins arrondis 100"/>
          <p:cNvSpPr/>
          <p:nvPr/>
        </p:nvSpPr>
        <p:spPr>
          <a:xfrm>
            <a:off x="1391860" y="3967248"/>
            <a:ext cx="2406608" cy="548718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02" name="Rectangle à coins arrondis 101"/>
          <p:cNvSpPr/>
          <p:nvPr/>
        </p:nvSpPr>
        <p:spPr>
          <a:xfrm>
            <a:off x="1538362" y="416378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</a:t>
            </a:r>
          </a:p>
        </p:txBody>
      </p:sp>
      <p:sp>
        <p:nvSpPr>
          <p:cNvPr id="103" name="Rectangle à coins arrondis 102"/>
          <p:cNvSpPr/>
          <p:nvPr/>
        </p:nvSpPr>
        <p:spPr>
          <a:xfrm>
            <a:off x="2112112" y="416378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04" name="Rectangle à coins arrondis 103"/>
          <p:cNvSpPr/>
          <p:nvPr/>
        </p:nvSpPr>
        <p:spPr>
          <a:xfrm>
            <a:off x="2685861" y="416378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05" name="Rectangle à coins arrondis 104"/>
          <p:cNvSpPr/>
          <p:nvPr/>
        </p:nvSpPr>
        <p:spPr>
          <a:xfrm>
            <a:off x="3259611" y="416378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06" name="Connecteur droit avec flèche 105"/>
          <p:cNvCxnSpPr>
            <a:stCxn id="102" idx="3"/>
            <a:endCxn id="103" idx="1"/>
          </p:cNvCxnSpPr>
          <p:nvPr/>
        </p:nvCxnSpPr>
        <p:spPr>
          <a:xfrm>
            <a:off x="1954118" y="4297836"/>
            <a:ext cx="1579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07" name="Connecteur droit avec flèche 106"/>
          <p:cNvCxnSpPr>
            <a:endCxn id="104" idx="1"/>
          </p:cNvCxnSpPr>
          <p:nvPr/>
        </p:nvCxnSpPr>
        <p:spPr>
          <a:xfrm flipV="1">
            <a:off x="2540553" y="4297836"/>
            <a:ext cx="145308" cy="457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08" name="Connecteur droit avec flèche 107"/>
          <p:cNvCxnSpPr>
            <a:stCxn id="104" idx="3"/>
            <a:endCxn id="105" idx="1"/>
          </p:cNvCxnSpPr>
          <p:nvPr/>
        </p:nvCxnSpPr>
        <p:spPr>
          <a:xfrm>
            <a:off x="3101617" y="4297836"/>
            <a:ext cx="1579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09" name="Connecteur droit avec flèche 137"/>
          <p:cNvCxnSpPr>
            <a:stCxn id="105" idx="3"/>
            <a:endCxn id="79" idx="2"/>
          </p:cNvCxnSpPr>
          <p:nvPr/>
        </p:nvCxnSpPr>
        <p:spPr>
          <a:xfrm flipV="1">
            <a:off x="3675366" y="3742597"/>
            <a:ext cx="365455" cy="555239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10" name="Connecteur droit avec flèche 109"/>
          <p:cNvCxnSpPr>
            <a:endCxn id="93" idx="1"/>
          </p:cNvCxnSpPr>
          <p:nvPr/>
        </p:nvCxnSpPr>
        <p:spPr>
          <a:xfrm flipV="1">
            <a:off x="382074" y="2953974"/>
            <a:ext cx="595624" cy="457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11" name="ZoneTexte 110"/>
          <p:cNvSpPr txBox="1"/>
          <p:nvPr/>
        </p:nvSpPr>
        <p:spPr>
          <a:xfrm>
            <a:off x="295490" y="2769710"/>
            <a:ext cx="544201" cy="130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</a:t>
            </a:r>
            <a:r>
              <a:rPr lang="fr-FR" sz="900" dirty="0" smtClean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nput TS 1</a:t>
            </a:r>
            <a:endParaRPr lang="fr-FR" sz="900" dirty="0">
              <a:solidFill>
                <a:prstClr val="black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12" name="Connecteur droit avec flèche 111"/>
          <p:cNvCxnSpPr>
            <a:endCxn id="102" idx="1"/>
          </p:cNvCxnSpPr>
          <p:nvPr/>
        </p:nvCxnSpPr>
        <p:spPr>
          <a:xfrm flipV="1">
            <a:off x="957594" y="4297836"/>
            <a:ext cx="580768" cy="532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13" name="ZoneTexte 112"/>
          <p:cNvSpPr txBox="1"/>
          <p:nvPr/>
        </p:nvSpPr>
        <p:spPr>
          <a:xfrm>
            <a:off x="858999" y="4114321"/>
            <a:ext cx="544201" cy="130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</a:t>
            </a:r>
            <a:r>
              <a:rPr lang="fr-FR" sz="900" dirty="0" smtClean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nput TS 3</a:t>
            </a:r>
            <a:endParaRPr lang="fr-FR" sz="900" dirty="0">
              <a:solidFill>
                <a:prstClr val="black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14" name="Rectangle à coins arrondis 113"/>
          <p:cNvSpPr/>
          <p:nvPr/>
        </p:nvSpPr>
        <p:spPr>
          <a:xfrm>
            <a:off x="5398720" y="2619372"/>
            <a:ext cx="2406608" cy="548718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15" name="Rectangle à coins arrondis 114"/>
          <p:cNvSpPr/>
          <p:nvPr/>
        </p:nvSpPr>
        <p:spPr>
          <a:xfrm>
            <a:off x="5545222" y="2815909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16" name="Rectangle à coins arrondis 115"/>
          <p:cNvSpPr/>
          <p:nvPr/>
        </p:nvSpPr>
        <p:spPr>
          <a:xfrm>
            <a:off x="6118972" y="2815909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17" name="Rectangle à coins arrondis 116"/>
          <p:cNvSpPr/>
          <p:nvPr/>
        </p:nvSpPr>
        <p:spPr>
          <a:xfrm>
            <a:off x="6692721" y="2815909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18" name="Rectangle à coins arrondis 117"/>
          <p:cNvSpPr/>
          <p:nvPr/>
        </p:nvSpPr>
        <p:spPr>
          <a:xfrm>
            <a:off x="7264392" y="2815909"/>
            <a:ext cx="419914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</a:t>
            </a:r>
          </a:p>
        </p:txBody>
      </p:sp>
      <p:cxnSp>
        <p:nvCxnSpPr>
          <p:cNvPr id="119" name="Connecteur droit avec flèche 118"/>
          <p:cNvCxnSpPr>
            <a:stCxn id="115" idx="3"/>
            <a:endCxn id="116" idx="1"/>
          </p:cNvCxnSpPr>
          <p:nvPr/>
        </p:nvCxnSpPr>
        <p:spPr>
          <a:xfrm>
            <a:off x="5960978" y="2949960"/>
            <a:ext cx="1579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20" name="Connecteur droit avec flèche 119"/>
          <p:cNvCxnSpPr>
            <a:endCxn id="117" idx="1"/>
          </p:cNvCxnSpPr>
          <p:nvPr/>
        </p:nvCxnSpPr>
        <p:spPr>
          <a:xfrm flipV="1">
            <a:off x="6547413" y="2949960"/>
            <a:ext cx="145308" cy="457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21" name="Connecteur droit avec flèche 120"/>
          <p:cNvCxnSpPr>
            <a:stCxn id="117" idx="3"/>
            <a:endCxn id="118" idx="1"/>
          </p:cNvCxnSpPr>
          <p:nvPr/>
        </p:nvCxnSpPr>
        <p:spPr>
          <a:xfrm>
            <a:off x="7108477" y="2949960"/>
            <a:ext cx="15591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22" name="Connecteur droit avec flèche 137"/>
          <p:cNvCxnSpPr>
            <a:stCxn id="81" idx="0"/>
            <a:endCxn id="115" idx="1"/>
          </p:cNvCxnSpPr>
          <p:nvPr/>
        </p:nvCxnSpPr>
        <p:spPr>
          <a:xfrm rot="5400000" flipH="1" flipV="1">
            <a:off x="5104938" y="3034211"/>
            <a:ext cx="524535" cy="35603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23" name="Rectangle à coins arrondis 122"/>
          <p:cNvSpPr/>
          <p:nvPr/>
        </p:nvSpPr>
        <p:spPr>
          <a:xfrm>
            <a:off x="6013976" y="3967247"/>
            <a:ext cx="2406608" cy="548718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24" name="Rectangle à coins arrondis 123"/>
          <p:cNvSpPr/>
          <p:nvPr/>
        </p:nvSpPr>
        <p:spPr>
          <a:xfrm>
            <a:off x="6160479" y="4163784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25" name="Rectangle à coins arrondis 124"/>
          <p:cNvSpPr/>
          <p:nvPr/>
        </p:nvSpPr>
        <p:spPr>
          <a:xfrm>
            <a:off x="6734228" y="4163784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26" name="Rectangle à coins arrondis 125"/>
          <p:cNvSpPr/>
          <p:nvPr/>
        </p:nvSpPr>
        <p:spPr>
          <a:xfrm>
            <a:off x="7307977" y="4163784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27" name="Rectangle à coins arrondis 126"/>
          <p:cNvSpPr/>
          <p:nvPr/>
        </p:nvSpPr>
        <p:spPr>
          <a:xfrm>
            <a:off x="7879648" y="4163784"/>
            <a:ext cx="419914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</a:t>
            </a:r>
          </a:p>
        </p:txBody>
      </p:sp>
      <p:cxnSp>
        <p:nvCxnSpPr>
          <p:cNvPr id="128" name="Connecteur droit avec flèche 127"/>
          <p:cNvCxnSpPr>
            <a:stCxn id="124" idx="3"/>
            <a:endCxn id="125" idx="1"/>
          </p:cNvCxnSpPr>
          <p:nvPr/>
        </p:nvCxnSpPr>
        <p:spPr>
          <a:xfrm>
            <a:off x="6576234" y="4297835"/>
            <a:ext cx="1579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29" name="Connecteur droit avec flèche 128"/>
          <p:cNvCxnSpPr>
            <a:endCxn id="126" idx="1"/>
          </p:cNvCxnSpPr>
          <p:nvPr/>
        </p:nvCxnSpPr>
        <p:spPr>
          <a:xfrm flipV="1">
            <a:off x="7162670" y="4297835"/>
            <a:ext cx="145308" cy="457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30" name="Connecteur droit avec flèche 129"/>
          <p:cNvCxnSpPr>
            <a:stCxn id="126" idx="3"/>
            <a:endCxn id="127" idx="1"/>
          </p:cNvCxnSpPr>
          <p:nvPr/>
        </p:nvCxnSpPr>
        <p:spPr>
          <a:xfrm>
            <a:off x="7723733" y="4297835"/>
            <a:ext cx="15591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31" name="Connecteur droit avec flèche 137"/>
          <p:cNvCxnSpPr>
            <a:stCxn id="82" idx="2"/>
            <a:endCxn id="124" idx="1"/>
          </p:cNvCxnSpPr>
          <p:nvPr/>
        </p:nvCxnSpPr>
        <p:spPr>
          <a:xfrm rot="16200000" flipH="1">
            <a:off x="5684306" y="3821662"/>
            <a:ext cx="555238" cy="39710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32" name="ZoneTexte 131"/>
          <p:cNvSpPr txBox="1"/>
          <p:nvPr/>
        </p:nvSpPr>
        <p:spPr>
          <a:xfrm>
            <a:off x="7846373" y="2756020"/>
            <a:ext cx="612531" cy="130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smtClean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 TS 1</a:t>
            </a:r>
            <a:endParaRPr lang="fr-FR" sz="900" dirty="0">
              <a:solidFill>
                <a:prstClr val="black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33" name="Connecteur droit avec flèche 132"/>
          <p:cNvCxnSpPr>
            <a:stCxn id="118" idx="3"/>
          </p:cNvCxnSpPr>
          <p:nvPr/>
        </p:nvCxnSpPr>
        <p:spPr>
          <a:xfrm flipV="1">
            <a:off x="7684306" y="2944706"/>
            <a:ext cx="569607" cy="525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34" name="ZoneTexte 133"/>
          <p:cNvSpPr txBox="1"/>
          <p:nvPr/>
        </p:nvSpPr>
        <p:spPr>
          <a:xfrm>
            <a:off x="8479645" y="4117231"/>
            <a:ext cx="612531" cy="130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smtClean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 TS 3</a:t>
            </a:r>
            <a:endParaRPr lang="fr-FR" sz="900" dirty="0">
              <a:solidFill>
                <a:prstClr val="black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35" name="Connecteur droit avec flèche 134"/>
          <p:cNvCxnSpPr>
            <a:stCxn id="127" idx="3"/>
          </p:cNvCxnSpPr>
          <p:nvPr/>
        </p:nvCxnSpPr>
        <p:spPr>
          <a:xfrm>
            <a:off x="8299562" y="4297835"/>
            <a:ext cx="569607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265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617</TotalTime>
  <Words>543</Words>
  <Application>Microsoft Office PowerPoint</Application>
  <PresentationFormat>Affichage à l'écran (16:9)</PresentationFormat>
  <Paragraphs>180</Paragraphs>
  <Slides>13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Blank</vt:lpstr>
      <vt:lpstr>TSDuck</vt:lpstr>
      <vt:lpstr>What is TSDuck ?</vt:lpstr>
      <vt:lpstr>TSDuck use cases</vt:lpstr>
      <vt:lpstr>TSDuck sample usages</vt:lpstr>
      <vt:lpstr>TSDuck input / output</vt:lpstr>
      <vt:lpstr>TSP – the transport stream processor</vt:lpstr>
      <vt:lpstr>TSP processing overview</vt:lpstr>
      <vt:lpstr>Sample MPE injection and extraction</vt:lpstr>
      <vt:lpstr>Multiple TSP using merge and fork plugins</vt:lpstr>
      <vt:lpstr>Conditional Access System test bed</vt:lpstr>
      <vt:lpstr>Simple TSP examples</vt:lpstr>
      <vt:lpstr>TSDuck is extensible</vt:lpstr>
      <vt:lpstr>https://tsduck.io/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TSDuck at IBC 2018</dc:title>
  <dc:creator>Thierry Lelégard</dc:creator>
  <cp:lastModifiedBy>Thierry LELEGARD</cp:lastModifiedBy>
  <cp:revision>123</cp:revision>
  <dcterms:created xsi:type="dcterms:W3CDTF">2017-06-20T16:10:45Z</dcterms:created>
  <dcterms:modified xsi:type="dcterms:W3CDTF">2018-08-10T11:16:23Z</dcterms:modified>
</cp:coreProperties>
</file>