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1" r:id="rId4"/>
    <p:sldId id="268" r:id="rId5"/>
    <p:sldId id="262" r:id="rId6"/>
    <p:sldId id="263" r:id="rId7"/>
    <p:sldId id="264" r:id="rId8"/>
    <p:sldId id="267" r:id="rId9"/>
    <p:sldId id="272" r:id="rId10"/>
    <p:sldId id="273" r:id="rId11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Aleman" initials="EA" lastIdx="7" clrIdx="0">
    <p:extLst>
      <p:ext uri="{19B8F6BF-5375-455C-9EA6-DF929625EA0E}">
        <p15:presenceInfo xmlns:p15="http://schemas.microsoft.com/office/powerpoint/2012/main" userId="Erik Al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A1E0C56-CC7D-4762-A4DA-CEDB7A19B081}">
  <a:tblStyle styleId="{0A1E0C56-CC7D-4762-A4DA-CEDB7A19B0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E6E6"/>
          </a:solidFill>
        </a:fill>
      </a:tcStyle>
    </a:wholeTbl>
    <a:band1H>
      <a:tcStyle>
        <a:tcBdr/>
        <a:fill>
          <a:solidFill>
            <a:srgbClr val="DDCACA"/>
          </a:solidFill>
        </a:fill>
      </a:tcStyle>
    </a:band1H>
    <a:band1V>
      <a:tcStyle>
        <a:tcBdr/>
        <a:fill>
          <a:solidFill>
            <a:srgbClr val="DD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7T14:33:16.002" idx="5">
    <p:pos x="10" y="10"/>
    <p:text>I would add to save time of manually executing repetitive test scenarios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7T14:35:43.841" idx="6">
    <p:pos x="10" y="10"/>
    <p:text>are these in any order? By market share maybe?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7T14:30:10.688" idx="1">
    <p:pos x="4160" y="3811"/>
    <p:text>The last bullet should be re-worded</p:text>
    <p:extLst>
      <p:ext uri="{C676402C-5697-4E1C-873F-D02D1690AC5C}">
        <p15:threadingInfo xmlns:p15="http://schemas.microsoft.com/office/powerpoint/2012/main" timeZoneBias="420"/>
      </p:ext>
    </p:extLst>
  </p:cm>
  <p:cm authorId="1" dt="2017-06-27T14:32:48.296" idx="4">
    <p:pos x="10" y="10"/>
    <p:text>Maybe add an example of a simple automated test to show the capabilities?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7T14:31:28.373" idx="2">
    <p:pos x="10" y="10"/>
    <p:text>Need to fix caps to be consistent</p:text>
    <p:extLst>
      <p:ext uri="{C676402C-5697-4E1C-873F-D02D1690AC5C}">
        <p15:threadingInfo xmlns:p15="http://schemas.microsoft.com/office/powerpoint/2012/main" timeZoneBias="420"/>
      </p:ext>
    </p:extLst>
  </p:cm>
  <p:cm authorId="1" dt="2017-06-27T14:31:57.288" idx="3">
    <p:pos x="106" y="106"/>
    <p:text>How much of this presentation is included in this PPT, and how much is outside of it?</p:text>
    <p:extLst>
      <p:ext uri="{C676402C-5697-4E1C-873F-D02D1690AC5C}">
        <p15:threadingInfo xmlns:p15="http://schemas.microsoft.com/office/powerpoint/2012/main" timeZoneBias="420"/>
      </p:ext>
    </p:extLst>
  </p:cm>
  <p:cm authorId="1" dt="2017-06-27T14:36:30.360" idx="7">
    <p:pos x="202" y="202"/>
    <p:text>somewhere we should list the skills/knowledge someboy needs to have in order to be successful at Selenium.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2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63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59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34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70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46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51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32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473795" y="5052544"/>
            <a:ext cx="5637009" cy="8821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0" marR="0" lvl="0" indent="-46228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54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033194" y="2172648"/>
            <a:ext cx="5966665" cy="2423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46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022438" y="4607510"/>
            <a:ext cx="5970493" cy="835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58927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5588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58420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55372" algn="l" rtl="0">
              <a:spcBef>
                <a:spcPts val="32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22860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28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lvl="0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25730" algn="l" rtl="0">
              <a:spcBef>
                <a:spcPts val="36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25907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2286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2540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22351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SzPct val="129999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CCCCCC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4475175" y="1143000"/>
            <a:ext cx="4114800" cy="3127805"/>
          </a:xfrm>
          <a:prstGeom prst="roundRect">
            <a:avLst>
              <a:gd name="adj" fmla="val 4230"/>
            </a:avLst>
          </a:prstGeom>
          <a:solidFill>
            <a:srgbClr val="B7B7B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77887" y="1010486"/>
            <a:ext cx="3694113" cy="2163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0" marR="0" lvl="0" indent="-5080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EA3109"/>
              </a:buClr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300"/>
              </a:spcAft>
              <a:buClr>
                <a:srgbClr val="4C4C4C"/>
              </a:buClr>
              <a:buFont typeface="Georgia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4600" b="1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3C3C3"/>
            </a:gs>
            <a:gs pos="60000">
              <a:srgbClr val="FFFFFF"/>
            </a:gs>
            <a:gs pos="100000">
              <a:srgbClr val="A4A4A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0539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CCCCCC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76830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CCCCCC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CCCCCC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17506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99399" y="1312004"/>
            <a:ext cx="7575028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76200" algn="l" rtl="0">
              <a:spcBef>
                <a:spcPts val="4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74320" marR="0" lvl="1" indent="-92710" algn="l" rtl="0">
              <a:spcBef>
                <a:spcPts val="44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4320" marR="0" lvl="2" indent="-109220" algn="l" rtl="0">
              <a:spcBef>
                <a:spcPts val="40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" marR="0" lvl="3" indent="-142240" algn="l" rtl="0">
              <a:spcBef>
                <a:spcPts val="320"/>
              </a:spcBef>
              <a:spcAft>
                <a:spcPts val="600"/>
              </a:spcAft>
              <a:buClr>
                <a:srgbClr val="EA3109"/>
              </a:buClr>
              <a:buSzPct val="129999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" marR="0" lvl="4" indent="-158750" algn="l" rtl="0">
              <a:spcBef>
                <a:spcPts val="280"/>
              </a:spcBef>
              <a:spcAft>
                <a:spcPts val="600"/>
              </a:spcAft>
              <a:buClr>
                <a:srgbClr val="EA3109"/>
              </a:buClr>
              <a:buSzPct val="1300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64207" marR="0" lvl="5" indent="-75437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65960" marR="0" lvl="6" indent="-7238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86000" marR="0" lvl="7" indent="-74929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87752" marR="0" lvl="8" indent="-71881" algn="l" rtl="0">
              <a:spcBef>
                <a:spcPts val="280"/>
              </a:spcBef>
              <a:spcAft>
                <a:spcPts val="300"/>
              </a:spcAft>
              <a:buClr>
                <a:srgbClr val="4C4C4C"/>
              </a:buClr>
              <a:buSzPct val="13000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84661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E732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708" y="17110"/>
            <a:ext cx="799398" cy="767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99399" y="141298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4C4C4C"/>
              </a:buClr>
              <a:buFont typeface="Georgia"/>
              <a:buNone/>
              <a:defRPr sz="3000" b="0" i="0" u="none" strike="noStrike" cap="none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MindSparkLogo(RG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8516" y="983045"/>
            <a:ext cx="3023226" cy="402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ctrTitle" idx="4294967295"/>
          </p:nvPr>
        </p:nvSpPr>
        <p:spPr>
          <a:xfrm>
            <a:off x="992379" y="5193208"/>
            <a:ext cx="7175500" cy="793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0" marR="0" lvl="0" indent="-462280" algn="ctr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IGNITING INFINITE POSSIBILITIES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6" y="241789"/>
            <a:ext cx="8238755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	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800" b="1" u="sng" dirty="0"/>
              <a:t>What is Test Automation ?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1800" dirty="0"/>
              <a:t>Test automation is the use of software: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marL="285750" lvl="4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set test preconditions.</a:t>
            </a:r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control the execution of tests.</a:t>
            </a:r>
            <a:endParaRPr lang="en-US" altLang="en-US" sz="1800" dirty="0"/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compare the actual outcomes to predicted outcomes.</a:t>
            </a:r>
            <a:endParaRPr lang="en-US" altLang="en-US" sz="1800" dirty="0"/>
          </a:p>
          <a:p>
            <a:pPr marL="285750" lvl="2" indent="-28575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i="1" dirty="0"/>
              <a:t>To report the Execution Status.</a:t>
            </a:r>
          </a:p>
          <a:p>
            <a:pPr lvl="2" algn="just">
              <a:lnSpc>
                <a:spcPct val="90000"/>
              </a:lnSpc>
            </a:pPr>
            <a:endParaRPr lang="en-US" altLang="en-US" sz="1800" i="1" dirty="0"/>
          </a:p>
          <a:p>
            <a:pPr algn="just">
              <a:lnSpc>
                <a:spcPct val="90000"/>
              </a:lnSpc>
            </a:pPr>
            <a:r>
              <a:rPr lang="en-US" altLang="en-US" sz="1800" dirty="0"/>
              <a:t>Commonly, test automation involves automating a manual process already in place that uses a formalized testing process.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1800" b="1" u="sng" dirty="0"/>
              <a:t>Why and When to Automate ?</a:t>
            </a:r>
          </a:p>
          <a:p>
            <a:pPr algn="just">
              <a:lnSpc>
                <a:spcPct val="90000"/>
              </a:lnSpc>
            </a:pPr>
            <a:endParaRPr lang="en-US" altLang="en-US" sz="1800" b="1" u="sng" dirty="0"/>
          </a:p>
          <a:p>
            <a:r>
              <a:rPr lang="en-US" altLang="en-US" sz="1800" dirty="0"/>
              <a:t>Frequent regression testing</a:t>
            </a:r>
          </a:p>
          <a:p>
            <a:r>
              <a:rPr lang="en-US" altLang="en-US" sz="1800" dirty="0"/>
              <a:t>Repeated test case execution is required</a:t>
            </a:r>
          </a:p>
          <a:p>
            <a:r>
              <a:rPr lang="en-US" altLang="en-US" sz="1800" dirty="0"/>
              <a:t>User Acceptance Tests</a:t>
            </a:r>
          </a:p>
          <a:p>
            <a:r>
              <a:rPr lang="en-US" altLang="en-US" sz="1800" dirty="0"/>
              <a:t>Provide faster feedback for developers</a:t>
            </a:r>
          </a:p>
          <a:p>
            <a:r>
              <a:rPr lang="en-US" altLang="en-US" sz="1800" dirty="0"/>
              <a:t>Reduce the human effort of testing manually</a:t>
            </a:r>
          </a:p>
          <a:p>
            <a:r>
              <a:rPr lang="en-US" altLang="en-US" sz="1800" dirty="0"/>
              <a:t>Run the same tests for an application in multiple environments</a:t>
            </a:r>
          </a:p>
          <a:p>
            <a:pPr algn="just">
              <a:lnSpc>
                <a:spcPct val="90000"/>
              </a:lnSpc>
            </a:pPr>
            <a:endParaRPr lang="en-US" altLang="en-US" sz="18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AUTOMATION TOOLS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922" y="1274618"/>
            <a:ext cx="819265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Quick Test Professional By HP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Rational Functional Tester By Rational (IBM Company)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Silk Test By Borland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Test Complete By Automated QA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QA Run (Compuware 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 err="1"/>
              <a:t>Watir</a:t>
            </a:r>
            <a:r>
              <a:rPr lang="en-US" altLang="en-US" sz="1800" dirty="0"/>
              <a:t> ( 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Selenium ( 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 err="1"/>
              <a:t>Sahi</a:t>
            </a:r>
            <a:r>
              <a:rPr lang="en-US" altLang="en-US" sz="1800" dirty="0"/>
              <a:t> (Open Source)</a:t>
            </a:r>
          </a:p>
          <a:p>
            <a:pPr marL="285750" lvl="1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Selenium has more than 70% market share when it comes to web based automation testing.</a:t>
            </a:r>
          </a:p>
        </p:txBody>
      </p:sp>
    </p:spTree>
    <p:extLst>
      <p:ext uri="{BB962C8B-B14F-4D97-AF65-F5344CB8AC3E}">
        <p14:creationId xmlns:p14="http://schemas.microsoft.com/office/powerpoint/2010/main" val="28500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SELENIUM	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00" y="1056568"/>
            <a:ext cx="81926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is an set of open source libraries for  web based test automation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is a suite of tools which support rapid development of test automation for web based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800" dirty="0"/>
              <a:t>Selenium operations are highly flexible, allowing many options for locating UI elements and comparing expected test results against actual application behavior. 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supports many languages including Java, JavaScript, Python and Ruby.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supports many browsers like IE, Mozilla, Firefox, Chrome and Opera.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It has an extensible framework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Supports mobile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Supports Native and Remote Browser based testing.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294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ADVANTAGES/DISADVANTAGES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Advantages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Open Source so free of cost to use and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Supports most of the major browsers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Is very flexible and customizable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Only tool to support so many options for programming language.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Major players in IT including Google, Twitter, LinkedIn etc. use Selenium.</a:t>
            </a:r>
          </a:p>
          <a:p>
            <a:endParaRPr lang="en-US" sz="1800" dirty="0"/>
          </a:p>
          <a:p>
            <a:r>
              <a:rPr lang="en-US" sz="1800" b="1" u="sng" dirty="0"/>
              <a:t>Disadvantages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Cannot do native client based application 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It is not always complete and may require 3</a:t>
            </a:r>
            <a:r>
              <a:rPr lang="en-US" sz="1800" baseline="30000" dirty="0"/>
              <a:t>rd</a:t>
            </a:r>
            <a:r>
              <a:rPr lang="en-US" sz="1800" dirty="0"/>
              <a:t> party frameworks.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It is deceptive on the skill level required.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Some technical issues may arise.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38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SELENIUM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Selenium is mainly built on 3 components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IDE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RC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Selenium 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OF SELENIUM</a:t>
            </a:r>
            <a:endParaRPr lang="en-US" sz="3000" b="0" i="0" u="none" strike="noStrike" cap="none" dirty="0">
              <a:solidFill>
                <a:srgbClr val="FEE8C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492" y="941050"/>
            <a:ext cx="4387272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Selenium IDE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IDE stands for Integrated Development Environment.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Used for record &amp; play back the scripts.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is a Firefox addon.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Selenium IDE is accountable for user’s actions.</a:t>
            </a:r>
          </a:p>
          <a:p>
            <a:endParaRPr lang="en-US" sz="1600" dirty="0"/>
          </a:p>
          <a:p>
            <a:r>
              <a:rPr lang="en-US" sz="1600" i="1" u="sng" dirty="0"/>
              <a:t>We will not be using IDE.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145" y="941050"/>
            <a:ext cx="400858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Selenium RC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RC stands for Remote Control.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is a server which launches the browser and executes the code.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acts as an API and Library of Selenium.</a:t>
            </a:r>
          </a:p>
          <a:p>
            <a:endParaRPr lang="en-US" sz="1600" dirty="0"/>
          </a:p>
          <a:p>
            <a:r>
              <a:rPr lang="en-US" sz="1600" i="1" u="sng" dirty="0"/>
              <a:t>We will also not be using RC and is officially deprecated.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492" y="4707446"/>
            <a:ext cx="8395855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u="sng" dirty="0"/>
              <a:t>Selenium Grid</a:t>
            </a:r>
          </a:p>
          <a:p>
            <a:endParaRPr lang="en-US" sz="1600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Selenium Grid is used for launching multiple instances of browsers in parallel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makes it very easy to run multiple tests on multiple machines and on multiple browsers in parallel and save us a lot of time.</a:t>
            </a:r>
          </a:p>
          <a:p>
            <a:endParaRPr lang="en-US" sz="1600" dirty="0"/>
          </a:p>
          <a:p>
            <a:r>
              <a:rPr lang="en-US" sz="1600" i="1" u="sng" dirty="0"/>
              <a:t>We will be looking into Grid.</a:t>
            </a:r>
          </a:p>
        </p:txBody>
      </p:sp>
    </p:spTree>
    <p:extLst>
      <p:ext uri="{BB962C8B-B14F-4D97-AF65-F5344CB8AC3E}">
        <p14:creationId xmlns:p14="http://schemas.microsoft.com/office/powerpoint/2010/main" val="20703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7" y="241789"/>
            <a:ext cx="7721750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CAN WE DO WITH SELENIUM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regression testing with selenium by writing reusable scripts in the form of methods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retest with looping statements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validate input and output by using conditional statements.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perform data validation by using external sources or databases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report on the test 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handle errors and tell the program what to do in case of errors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group test cases into suites.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re-execute failed test cases.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take screenshots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We can make it do anything as long as we can program it to do.</a:t>
            </a:r>
          </a:p>
        </p:txBody>
      </p:sp>
    </p:spTree>
    <p:extLst>
      <p:ext uri="{BB962C8B-B14F-4D97-AF65-F5344CB8AC3E}">
        <p14:creationId xmlns:p14="http://schemas.microsoft.com/office/powerpoint/2010/main" val="5866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5791198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MindSpark Confidential and Proprietary</a:t>
            </a:r>
          </a:p>
        </p:txBody>
      </p:sp>
      <p:sp>
        <p:nvSpPr>
          <p:cNvPr id="114" name="Shape 114"/>
          <p:cNvSpPr/>
          <p:nvPr/>
        </p:nvSpPr>
        <p:spPr>
          <a:xfrm>
            <a:off x="748226" y="241789"/>
            <a:ext cx="8238755" cy="733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C4C4C"/>
              </a:buClr>
              <a:buSzPct val="25000"/>
              <a:buFont typeface="Georgia"/>
              <a:buNone/>
            </a:pPr>
            <a:r>
              <a:rPr lang="en-US" sz="3000" b="0" i="0" u="none" strike="noStrike" cap="none" dirty="0">
                <a:solidFill>
                  <a:srgbClr val="FEE8C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 MAP FOR LEARNING AUTOMATION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345" y="1376218"/>
            <a:ext cx="81926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the Course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Java Programming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IDE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Remote Control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2.0 WebDriver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APPIUM Installation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Grid 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JUNIT, ANT &amp; REPORT GENERATION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DRIVEN AUTOMATION FRAMEWORK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KEYWORD + DATA DRIVEN(HYBRID) FRAMEWORK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DATABASE TESTING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00595946"/>
      </p:ext>
    </p:extLst>
  </p:cSld>
  <p:clrMapOvr>
    <a:masterClrMapping/>
  </p:clrMapOvr>
</p:sld>
</file>

<file path=ppt/theme/theme1.xml><?xml version="1.0" encoding="utf-8"?>
<a:theme xmlns:a="http://schemas.openxmlformats.org/drawingml/2006/main" name="MindSpark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664</Words>
  <Application>Microsoft Office PowerPoint</Application>
  <PresentationFormat>On-screen Show (4:3)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Georgia</vt:lpstr>
      <vt:lpstr>Century Gothic</vt:lpstr>
      <vt:lpstr>Arial</vt:lpstr>
      <vt:lpstr>Wingdings</vt:lpstr>
      <vt:lpstr>Calibri</vt:lpstr>
      <vt:lpstr>MindSpark</vt:lpstr>
      <vt:lpstr>IGNITING INFINITE POSSIBILITIES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IGNITING INFINITE POSSIBILITIES</dc:title>
  <dc:creator>Prabuddha</dc:creator>
  <cp:lastModifiedBy>Erik Aleman</cp:lastModifiedBy>
  <cp:revision>8</cp:revision>
  <dcterms:modified xsi:type="dcterms:W3CDTF">2017-06-27T21:38:11Z</dcterms:modified>
</cp:coreProperties>
</file>