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1" r:id="rId4"/>
    <p:sldId id="268" r:id="rId5"/>
    <p:sldId id="262" r:id="rId6"/>
    <p:sldId id="263" r:id="rId7"/>
    <p:sldId id="264" r:id="rId8"/>
    <p:sldId id="267" r:id="rId9"/>
    <p:sldId id="272" r:id="rId10"/>
    <p:sldId id="273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A1E0C56-CC7D-4762-A4DA-CEDB7A19B081}">
  <a:tblStyle styleId="{0A1E0C56-CC7D-4762-A4DA-CEDB7A19B0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E6E6"/>
          </a:solidFill>
        </a:fill>
      </a:tcStyle>
    </a:wholeTbl>
    <a:band1H>
      <a:tcStyle>
        <a:tcBdr/>
        <a:fill>
          <a:solidFill>
            <a:srgbClr val="DDCACA"/>
          </a:solidFill>
        </a:fill>
      </a:tcStyle>
    </a:band1H>
    <a:band1V>
      <a:tcStyle>
        <a:tcBdr/>
        <a:fill>
          <a:solidFill>
            <a:srgbClr val="DD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3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27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263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59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34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701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46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51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32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CCCCCC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CCCCCC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CCCCCC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CCCCCC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473795" y="5052544"/>
            <a:ext cx="5637009" cy="8821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0080" marR="0" lvl="0" indent="-46228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54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-436711" y="1966986"/>
            <a:ext cx="5238338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3291392" y="764239"/>
            <a:ext cx="4894728" cy="4829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620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CCCCCC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CCCCCC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CCCCCC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CCCCCC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033194" y="2172648"/>
            <a:ext cx="5966665" cy="2423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4600" b="1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022438" y="4607510"/>
            <a:ext cx="5970493" cy="835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799399" y="141298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142999" y="731518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620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45151" y="731520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620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1156446" y="1400326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573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12573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58927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5588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5842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55372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647301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45025" y="1399032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573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12573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58927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5588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5842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55372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99399" y="141298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799399" y="141298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22860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2800" b="1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93514" y="731520"/>
            <a:ext cx="4017085" cy="48947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marR="0" lvl="0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2573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25907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2286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2540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22351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1075765" y="3497801"/>
            <a:ext cx="3388659" cy="2139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CCCCCC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CCCCCC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CCCCCC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CCCCCC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4475175" y="1143000"/>
            <a:ext cx="4114800" cy="3127805"/>
          </a:xfrm>
          <a:prstGeom prst="roundRect">
            <a:avLst>
              <a:gd name="adj" fmla="val 4230"/>
            </a:avLst>
          </a:prstGeom>
          <a:solidFill>
            <a:srgbClr val="B7B7B7"/>
          </a:solidFill>
          <a:ln>
            <a:noFill/>
          </a:ln>
          <a:effectLst>
            <a:reflection stA="23000" endA="300" endPos="28000" sy="-100000" algn="bl" rotWithShape="0"/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77887" y="1010486"/>
            <a:ext cx="3694113" cy="2163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182880" marR="0" lvl="0" indent="-5080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4600" b="1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799399" y="141298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3368040" y="-731521"/>
            <a:ext cx="3474719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620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3C3C3"/>
            </a:gs>
            <a:gs pos="60000">
              <a:srgbClr val="FFFFFF"/>
            </a:gs>
            <a:gs pos="100000">
              <a:srgbClr val="A4A4A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CCCCCC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05399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CCCCCC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3768303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CCCCCC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CCCCCC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17506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799399" y="1312004"/>
            <a:ext cx="7575028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620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84661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E732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708" y="17110"/>
            <a:ext cx="799398" cy="76730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799399" y="141298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MindSparkLogo(RGB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8516" y="983045"/>
            <a:ext cx="3023226" cy="40249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817581" y="5203348"/>
            <a:ext cx="7175351" cy="7949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0" marR="0" lvl="0" indent="-462280" algn="ctr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28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IGNITING INFINITE POSSIBILITIES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5791198" y="6482389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6" y="241789"/>
            <a:ext cx="8238755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b="0" i="0" u="none" strike="noStrike" cap="none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73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	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1800" b="1" u="sng" dirty="0"/>
              <a:t>What is Test Automation ?</a:t>
            </a:r>
          </a:p>
          <a:p>
            <a:pPr algn="just">
              <a:lnSpc>
                <a:spcPct val="90000"/>
              </a:lnSpc>
            </a:pPr>
            <a:endParaRPr lang="en-US" altLang="en-US" sz="1800" dirty="0"/>
          </a:p>
          <a:p>
            <a:pPr algn="just">
              <a:lnSpc>
                <a:spcPct val="90000"/>
              </a:lnSpc>
            </a:pPr>
            <a:r>
              <a:rPr lang="en-US" altLang="en-US" sz="1800" dirty="0"/>
              <a:t>Test automation is the use of software:</a:t>
            </a:r>
          </a:p>
          <a:p>
            <a:pPr algn="just">
              <a:lnSpc>
                <a:spcPct val="90000"/>
              </a:lnSpc>
            </a:pPr>
            <a:endParaRPr lang="en-US" altLang="en-US" sz="1800" dirty="0"/>
          </a:p>
          <a:p>
            <a:pPr marL="285750" lvl="4" indent="-28575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i="1" dirty="0"/>
              <a:t>To set test preconditions.</a:t>
            </a:r>
          </a:p>
          <a:p>
            <a:pPr marL="285750" lvl="2" indent="-28575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i="1" dirty="0"/>
              <a:t>To control the execution of tests.</a:t>
            </a:r>
            <a:endParaRPr lang="en-US" altLang="en-US" sz="1800" dirty="0"/>
          </a:p>
          <a:p>
            <a:pPr marL="285750" lvl="2" indent="-28575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 To </a:t>
            </a:r>
            <a:r>
              <a:rPr lang="en-US" altLang="en-US" sz="1800" i="1" dirty="0"/>
              <a:t>compare the actual outcomes to predicted outcomes.</a:t>
            </a:r>
            <a:endParaRPr lang="en-US" altLang="en-US" sz="1800" dirty="0"/>
          </a:p>
          <a:p>
            <a:pPr marL="285750" lvl="2" indent="-28575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i="1" dirty="0"/>
              <a:t>To report the Execution Status.</a:t>
            </a:r>
          </a:p>
          <a:p>
            <a:pPr lvl="2" algn="just">
              <a:lnSpc>
                <a:spcPct val="90000"/>
              </a:lnSpc>
            </a:pPr>
            <a:endParaRPr lang="en-US" altLang="en-US" sz="1800" i="1" dirty="0"/>
          </a:p>
          <a:p>
            <a:pPr algn="just">
              <a:lnSpc>
                <a:spcPct val="90000"/>
              </a:lnSpc>
            </a:pPr>
            <a:r>
              <a:rPr lang="en-US" altLang="en-US" sz="1800" dirty="0"/>
              <a:t>Commonly, test automation involves automating a manual process already in place that uses a formalized testing process.</a:t>
            </a:r>
          </a:p>
          <a:p>
            <a:pPr algn="just">
              <a:lnSpc>
                <a:spcPct val="90000"/>
              </a:lnSpc>
            </a:pPr>
            <a:endParaRPr lang="en-US" altLang="en-US" sz="1800" dirty="0"/>
          </a:p>
          <a:p>
            <a:pPr algn="just">
              <a:lnSpc>
                <a:spcPct val="90000"/>
              </a:lnSpc>
            </a:pPr>
            <a:r>
              <a:rPr lang="en-US" altLang="en-US" sz="1800" b="1" u="sng" dirty="0"/>
              <a:t>Why and When to Automate ?</a:t>
            </a:r>
          </a:p>
          <a:p>
            <a:pPr algn="just">
              <a:lnSpc>
                <a:spcPct val="90000"/>
              </a:lnSpc>
            </a:pPr>
            <a:endParaRPr lang="en-US" altLang="en-US" sz="1800" b="1" u="sng" dirty="0"/>
          </a:p>
          <a:p>
            <a:r>
              <a:rPr lang="en-US" altLang="en-US" sz="1800" dirty="0"/>
              <a:t>Frequent regression testing</a:t>
            </a:r>
          </a:p>
          <a:p>
            <a:r>
              <a:rPr lang="en-US" altLang="en-US" sz="1800" dirty="0"/>
              <a:t>Repeated test case Execution is required</a:t>
            </a:r>
          </a:p>
          <a:p>
            <a:r>
              <a:rPr lang="en-US" altLang="en-US" sz="1800" dirty="0"/>
              <a:t>User Acceptance Tests</a:t>
            </a:r>
          </a:p>
          <a:p>
            <a:r>
              <a:rPr lang="en-US" altLang="en-US" sz="1800" dirty="0"/>
              <a:t>Faster Feedback to the developers</a:t>
            </a:r>
          </a:p>
          <a:p>
            <a:r>
              <a:rPr lang="en-US" altLang="en-US" sz="1800" dirty="0"/>
              <a:t>Reduce the Human Effort</a:t>
            </a:r>
          </a:p>
          <a:p>
            <a:r>
              <a:rPr lang="en-US" altLang="en-US" sz="1800" dirty="0"/>
              <a:t>Test same application on multiple environments</a:t>
            </a:r>
          </a:p>
          <a:p>
            <a:pPr algn="just">
              <a:lnSpc>
                <a:spcPct val="90000"/>
              </a:lnSpc>
            </a:pPr>
            <a:endParaRPr lang="en-US" altLang="en-US" sz="1800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TOOLS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922" y="1274618"/>
            <a:ext cx="8192655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Quick Test Professional By HP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Rational Functional Tester By Rational (IBM Company)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Silk Test By Borland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Test Complete By Automated QA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QA Run (Compuware )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 err="1"/>
              <a:t>Watir</a:t>
            </a:r>
            <a:r>
              <a:rPr lang="en-US" altLang="en-US" sz="1800" dirty="0"/>
              <a:t> ( Open Source)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Selenium ( Open Source)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 err="1"/>
              <a:t>Sahi</a:t>
            </a:r>
            <a:r>
              <a:rPr lang="en-US" altLang="en-US" sz="1800" dirty="0"/>
              <a:t> (Open Source)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Selenium has more than 70% market share when it comes to web based automation testing.</a:t>
            </a:r>
          </a:p>
        </p:txBody>
      </p:sp>
    </p:spTree>
    <p:extLst>
      <p:ext uri="{BB962C8B-B14F-4D97-AF65-F5344CB8AC3E}">
        <p14:creationId xmlns:p14="http://schemas.microsoft.com/office/powerpoint/2010/main" val="285005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SELENIUM	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400" y="1056568"/>
            <a:ext cx="81926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Selenium is an set of open source libraries for  web based test automation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Selenium is a suite of tools which support rapid development of test automation for web based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800" dirty="0"/>
              <a:t>Selenium operations are highly flexible, allowing many options for locating UI elements and comparing expected test results against actual application behavior. 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supports many languages including Java, JavaScript, Python and Ruby.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supports many browsers like IE, Mozilla, Firefox, Chrome and Opera.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has extensible framework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Supports Mobile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Supports Native and Remote Browser based testing.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294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ADVANTAGES/DISADVANTAGES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Advantages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Open Source so free of cost to use and modify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Supports most of the major browsers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Is very flexible and customizable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Only tool to support choose the language of your choice out of many.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Big Players in IT including google, twitter, LinkedIn etc. use selenium.</a:t>
            </a:r>
          </a:p>
          <a:p>
            <a:endParaRPr lang="en-US" sz="1800" dirty="0"/>
          </a:p>
          <a:p>
            <a:r>
              <a:rPr lang="en-US" sz="1800" b="1" u="sng" dirty="0"/>
              <a:t>Disadvantages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Cannot do native client based application testing.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It is not always complete and may require 3</a:t>
            </a:r>
            <a:r>
              <a:rPr lang="en-US" sz="1800" baseline="30000" dirty="0"/>
              <a:t>rd</a:t>
            </a:r>
            <a:r>
              <a:rPr lang="en-US" sz="1800" dirty="0"/>
              <a:t> party frameworks.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It is deceptive on the skill level required.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Some technical issues may arise.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383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COMPONENTS OF SELENIUM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Selenium is mainly built on 3 components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Selenium IDE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Selenium RC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Selenium Grid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4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COMPONENTS OF SELENIUM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492" y="941050"/>
            <a:ext cx="4387272" cy="350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Selenium IDE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IDE stands for Integrated Development Environment.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Used for record &amp; play back the scripts.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It is a Firefox addon.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Selenium IDE is accountable for users actions.</a:t>
            </a:r>
          </a:p>
          <a:p>
            <a:endParaRPr lang="en-US" sz="1600" dirty="0"/>
          </a:p>
          <a:p>
            <a:r>
              <a:rPr lang="en-US" sz="1600" i="1" u="sng" dirty="0"/>
              <a:t>We will not be using IDE.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2145" y="941050"/>
            <a:ext cx="400858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Selenium RC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RC stands for remote Control.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It is a server which launces the browser and executes the code.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It acts as an API and Library of Selenium.</a:t>
            </a:r>
          </a:p>
          <a:p>
            <a:endParaRPr lang="en-US" sz="1600" dirty="0"/>
          </a:p>
          <a:p>
            <a:r>
              <a:rPr lang="en-US" sz="1600" i="1" u="sng" dirty="0"/>
              <a:t>We will also not be using RC and is officially deprecated.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492" y="4707446"/>
            <a:ext cx="8395855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u="sng" dirty="0"/>
              <a:t>Selenium Grid</a:t>
            </a:r>
          </a:p>
          <a:p>
            <a:endParaRPr lang="en-US" sz="1600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Selenium Grid is used for launching multiple instances of browsers in parallel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It makes it very easy to run multiple tests on multiple machines and on multiple browsers in parallel and save us a lot of time.</a:t>
            </a:r>
          </a:p>
          <a:p>
            <a:endParaRPr lang="en-US" sz="1600" dirty="0"/>
          </a:p>
          <a:p>
            <a:r>
              <a:rPr lang="en-US" sz="1600" i="1" u="sng" dirty="0"/>
              <a:t>We will be looking into Grid.</a:t>
            </a:r>
          </a:p>
        </p:txBody>
      </p:sp>
    </p:spTree>
    <p:extLst>
      <p:ext uri="{BB962C8B-B14F-4D97-AF65-F5344CB8AC3E}">
        <p14:creationId xmlns:p14="http://schemas.microsoft.com/office/powerpoint/2010/main" val="207033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b="0" i="0" u="none" strike="noStrike" cap="none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CAN WE DO WITH SELENIUM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perform regression testing with selenium by writing reusable scripts in the form of methods and functions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perform retest with looping statements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validate input and output by using conditional statements.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perform data validation by using external sources or databases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report on the test results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handle error and tell the program what to do in case of errors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group test cases into suites.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re-execute failed test cases.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take screenshots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make it do anything as long as we can program it to do.</a:t>
            </a:r>
          </a:p>
        </p:txBody>
      </p:sp>
    </p:spTree>
    <p:extLst>
      <p:ext uri="{BB962C8B-B14F-4D97-AF65-F5344CB8AC3E}">
        <p14:creationId xmlns:p14="http://schemas.microsoft.com/office/powerpoint/2010/main" val="58669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6" y="241789"/>
            <a:ext cx="8238755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b="0" i="0" u="none" strike="noStrike" cap="none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ROAD MAP FOR LEARNING AUTOMATION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to the Course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Core Java Programming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IDE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Remote Control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2.0 WebDriver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APPIUM Installation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Grid 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JUNIT, ANT &amp; REPORT GENERATION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DRIVEN AUTOMATION FRAMEWORK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KEYWORD + DATA DRIVEN(HYBRID) FRAMEWORK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TESTING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700595946"/>
      </p:ext>
    </p:extLst>
  </p:cSld>
  <p:clrMapOvr>
    <a:masterClrMapping/>
  </p:clrMapOvr>
</p:sld>
</file>

<file path=ppt/theme/theme1.xml><?xml version="1.0" encoding="utf-8"?>
<a:theme xmlns:a="http://schemas.openxmlformats.org/drawingml/2006/main" name="MindSpark">
  <a:themeElements>
    <a:clrScheme name="Plaza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660</Words>
  <Application>Microsoft Office PowerPoint</Application>
  <PresentationFormat>On-screen Show (4:3)</PresentationFormat>
  <Paragraphs>155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Wingdings</vt:lpstr>
      <vt:lpstr>Arial</vt:lpstr>
      <vt:lpstr>Georgia</vt:lpstr>
      <vt:lpstr>Century Gothic</vt:lpstr>
      <vt:lpstr>MindSpark</vt:lpstr>
      <vt:lpstr>IGNITING INFINITE POSSIBILITIES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IGNITING INFINITE POSSIBILITIES</dc:title>
  <dc:creator>Prabuddha</dc:creator>
  <cp:lastModifiedBy>Gray Benoist</cp:lastModifiedBy>
  <cp:revision>6</cp:revision>
  <dcterms:modified xsi:type="dcterms:W3CDTF">2017-06-14T17:03:47Z</dcterms:modified>
</cp:coreProperties>
</file>