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6"/>
  </p:notesMasterIdLst>
  <p:handoutMasterIdLst>
    <p:handoutMasterId r:id="rId17"/>
  </p:handoutMasterIdLst>
  <p:sldIdLst>
    <p:sldId id="278" r:id="rId5"/>
    <p:sldId id="288" r:id="rId6"/>
    <p:sldId id="280" r:id="rId7"/>
    <p:sldId id="281" r:id="rId8"/>
    <p:sldId id="283" r:id="rId9"/>
    <p:sldId id="289" r:id="rId10"/>
    <p:sldId id="285" r:id="rId11"/>
    <p:sldId id="284" r:id="rId12"/>
    <p:sldId id="291" r:id="rId13"/>
    <p:sldId id="290"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Kevin PAZ HUAYCHANI" initials="FKPH" lastIdx="1" clrIdx="0">
    <p:extLst>
      <p:ext uri="{19B8F6BF-5375-455C-9EA6-DF929625EA0E}">
        <p15:presenceInfo xmlns:p15="http://schemas.microsoft.com/office/powerpoint/2012/main" userId="Frank Kevin PAZ HUAYCH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19" autoAdjust="0"/>
  </p:normalViewPr>
  <p:slideViewPr>
    <p:cSldViewPr snapToGrid="0">
      <p:cViewPr varScale="1">
        <p:scale>
          <a:sx n="75" d="100"/>
          <a:sy n="75" d="100"/>
        </p:scale>
        <p:origin x="180"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23/04/2022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23/04/2022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9199393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5083620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796182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59912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12E54EC6-1219-49EE-8B80-3C24DE8E5A44}"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3097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B94DCC15-8F35-48A3-948F-896E04D77AE9}" type="datetime1">
              <a:rPr lang="es-ES" noProof="0" smtClean="0"/>
              <a:t>23/04/2022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7378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fld id="{3776F276-4198-468B-A622-B7B7E3766911}" type="datetime1">
              <a:rPr lang="es-ES" noProof="0" smtClean="0"/>
              <a:t>23/04/2022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14713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120101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579114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23/04/2022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66260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1780696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84CEA549-D5CD-4EAF-92DD-F120BAE2B00B}" type="datetime1">
              <a:rPr lang="es-ES" noProof="0" smtClean="0"/>
              <a:t>23/04/2022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5645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5668399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74464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EE842E49-C804-4EEC-9941-A438EC0B005D}" type="datetime1">
              <a:rPr lang="es-ES" noProof="0" smtClean="0"/>
              <a:t>23/04/2022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15535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10CB7135-DC88-46C5-8577-B4652D9D518F}" type="datetime1">
              <a:rPr lang="es-ES" noProof="0" smtClean="0"/>
              <a:t>23/04/2022</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4190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55668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7305C6AA-9D71-4080-8813-13E932244C60}" type="datetime1">
              <a:rPr lang="es-ES" noProof="0" smtClean="0"/>
              <a:t>23/04/2022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798215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7305C6AA-9D71-4080-8813-13E932244C60}" type="datetime1">
              <a:rPr lang="es-ES" noProof="0" smtClean="0"/>
              <a:t>23/04/2022</a:t>
            </a:fld>
            <a:endParaRPr lang="es-ES" noProof="0"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s-ES" noProof="0"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6196285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FDAA88F-5D25-49B0-B1C5-DC899E4A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5125039-CA3B-4EBD-9365-54FA912E4E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5">
            <a:extLst>
              <a:ext uri="{FF2B5EF4-FFF2-40B4-BE49-F238E27FC236}">
                <a16:creationId xmlns:a16="http://schemas.microsoft.com/office/drawing/2014/main" id="{90E712EA-29C8-427E-A8F2-38BB66849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439" y="1215213"/>
            <a:ext cx="6005039"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16" name="Picture 15">
            <a:extLst>
              <a:ext uri="{FF2B5EF4-FFF2-40B4-BE49-F238E27FC236}">
                <a16:creationId xmlns:a16="http://schemas.microsoft.com/office/drawing/2014/main" id="{F81E24BF-59C1-4F7E-B758-FC580AE6DD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570383" y="4165600"/>
            <a:ext cx="3707844" cy="1717675"/>
          </a:xfrm>
        </p:spPr>
        <p:txBody>
          <a:bodyPr rtlCol="0">
            <a:normAutofit/>
          </a:bodyPr>
          <a:lstStyle/>
          <a:p>
            <a:pPr algn="l" rtl="0"/>
            <a:r>
              <a:rPr lang="es-ES" sz="1800" dirty="0">
                <a:solidFill>
                  <a:schemeClr val="tx1"/>
                </a:solidFill>
              </a:rPr>
              <a:t>I</a:t>
            </a:r>
            <a:r>
              <a:rPr lang="es-ES" sz="1800" cap="none" dirty="0">
                <a:solidFill>
                  <a:schemeClr val="tx1"/>
                </a:solidFill>
              </a:rPr>
              <a:t>ntegrante</a:t>
            </a:r>
            <a:r>
              <a:rPr lang="es-ES" sz="1800" dirty="0">
                <a:solidFill>
                  <a:schemeClr val="tx1"/>
                </a:solidFill>
              </a:rPr>
              <a:t>:</a:t>
            </a:r>
          </a:p>
          <a:p>
            <a:pPr marL="285750" indent="-285750" algn="l" rtl="0">
              <a:buFont typeface="Arial" panose="020B0604020202020204" pitchFamily="34" charset="0"/>
              <a:buChar char="•"/>
            </a:pPr>
            <a:r>
              <a:rPr lang="es-ES" sz="1800" cap="none" dirty="0">
                <a:solidFill>
                  <a:schemeClr val="tx1"/>
                </a:solidFill>
              </a:rPr>
              <a:t>Frank Kevin Paz </a:t>
            </a:r>
            <a:r>
              <a:rPr lang="es-ES" sz="1800" cap="none" dirty="0" err="1">
                <a:solidFill>
                  <a:schemeClr val="tx1"/>
                </a:solidFill>
              </a:rPr>
              <a:t>Huaychani</a:t>
            </a:r>
            <a:endParaRPr lang="es-ES" sz="1800" cap="none" dirty="0">
              <a:solidFill>
                <a:schemeClr val="tx1"/>
              </a:solidFill>
            </a:endParaRPr>
          </a:p>
        </p:txBody>
      </p:sp>
      <p:pic>
        <p:nvPicPr>
          <p:cNvPr id="13" name="Imagen 9" descr="Logotipo&#10;&#10;Descripción generada automáticamente">
            <a:extLst>
              <a:ext uri="{FF2B5EF4-FFF2-40B4-BE49-F238E27FC236}">
                <a16:creationId xmlns:a16="http://schemas.microsoft.com/office/drawing/2014/main" id="{D934D6C5-C41C-49DC-A170-BFCCA790D4B8}"/>
              </a:ext>
            </a:extLst>
          </p:cNvPr>
          <p:cNvPicPr>
            <a:picLocks noChangeAspect="1"/>
          </p:cNvPicPr>
          <p:nvPr/>
        </p:nvPicPr>
        <p:blipFill>
          <a:blip r:embed="rId5"/>
          <a:stretch>
            <a:fillRect/>
          </a:stretch>
        </p:blipFill>
        <p:spPr>
          <a:xfrm>
            <a:off x="8737001" y="1555499"/>
            <a:ext cx="1374608" cy="1740067"/>
          </a:xfrm>
          <a:prstGeom prst="rect">
            <a:avLst/>
          </a:prstGeom>
        </p:spPr>
      </p:pic>
      <p:sp>
        <p:nvSpPr>
          <p:cNvPr id="15" name="CuadroTexto 14">
            <a:extLst>
              <a:ext uri="{FF2B5EF4-FFF2-40B4-BE49-F238E27FC236}">
                <a16:creationId xmlns:a16="http://schemas.microsoft.com/office/drawing/2014/main" id="{4781A64A-49C9-4C17-84E1-6CF31749C849}"/>
              </a:ext>
            </a:extLst>
          </p:cNvPr>
          <p:cNvSpPr txBox="1"/>
          <p:nvPr/>
        </p:nvSpPr>
        <p:spPr>
          <a:xfrm>
            <a:off x="8074595" y="28114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400" dirty="0">
                <a:latin typeface="Times New Roman"/>
                <a:cs typeface="Times New Roman"/>
              </a:rPr>
              <a:t>ESCUELA PROFESIONAL DE INGENIERIA DE SISTEMAS</a:t>
            </a:r>
          </a:p>
        </p:txBody>
      </p:sp>
      <p:sp>
        <p:nvSpPr>
          <p:cNvPr id="20" name="CuadroTexto 19">
            <a:extLst>
              <a:ext uri="{FF2B5EF4-FFF2-40B4-BE49-F238E27FC236}">
                <a16:creationId xmlns:a16="http://schemas.microsoft.com/office/drawing/2014/main" id="{32063C1A-F654-432D-84A6-F55D035EA63A}"/>
              </a:ext>
            </a:extLst>
          </p:cNvPr>
          <p:cNvSpPr txBox="1"/>
          <p:nvPr/>
        </p:nvSpPr>
        <p:spPr>
          <a:xfrm>
            <a:off x="7570383" y="1113304"/>
            <a:ext cx="3962400" cy="646331"/>
          </a:xfrm>
          <a:prstGeom prst="rect">
            <a:avLst/>
          </a:prstGeom>
          <a:noFill/>
        </p:spPr>
        <p:txBody>
          <a:bodyPr wrap="square">
            <a:spAutoFit/>
          </a:bodyPr>
          <a:lstStyle/>
          <a:p>
            <a:r>
              <a:rPr lang="es-PE" dirty="0"/>
              <a:t>Trabajo Final de Unidad I: Juego 2D en Unity </a:t>
            </a:r>
          </a:p>
        </p:txBody>
      </p:sp>
      <p:sp>
        <p:nvSpPr>
          <p:cNvPr id="21" name="CuadroTexto 20">
            <a:extLst>
              <a:ext uri="{FF2B5EF4-FFF2-40B4-BE49-F238E27FC236}">
                <a16:creationId xmlns:a16="http://schemas.microsoft.com/office/drawing/2014/main" id="{46D3D549-80B2-43F2-AE5B-F9BDA90315A6}"/>
              </a:ext>
            </a:extLst>
          </p:cNvPr>
          <p:cNvSpPr txBox="1"/>
          <p:nvPr/>
        </p:nvSpPr>
        <p:spPr>
          <a:xfrm>
            <a:off x="7570383" y="3295566"/>
            <a:ext cx="4147000" cy="646331"/>
          </a:xfrm>
          <a:prstGeom prst="rect">
            <a:avLst/>
          </a:prstGeom>
          <a:noFill/>
        </p:spPr>
        <p:txBody>
          <a:bodyPr wrap="square">
            <a:spAutoFit/>
          </a:bodyPr>
          <a:lstStyle/>
          <a:p>
            <a:r>
              <a:rPr lang="es-PE" dirty="0"/>
              <a:t>Curso: Diseño y Creación de video Juegos</a:t>
            </a:r>
            <a:br>
              <a:rPr lang="es-PE" dirty="0"/>
            </a:br>
            <a:r>
              <a:rPr lang="es-PE" dirty="0"/>
              <a:t>Docente: Ing. Patrick Cuadros Quiroga </a:t>
            </a:r>
          </a:p>
        </p:txBody>
      </p:sp>
      <p:pic>
        <p:nvPicPr>
          <p:cNvPr id="9" name="Imagen 8">
            <a:extLst>
              <a:ext uri="{FF2B5EF4-FFF2-40B4-BE49-F238E27FC236}">
                <a16:creationId xmlns:a16="http://schemas.microsoft.com/office/drawing/2014/main" id="{B4E87F60-32C4-465C-999D-99E0A81B1713}"/>
              </a:ext>
            </a:extLst>
          </p:cNvPr>
          <p:cNvPicPr>
            <a:picLocks noChangeAspect="1"/>
          </p:cNvPicPr>
          <p:nvPr/>
        </p:nvPicPr>
        <p:blipFill>
          <a:blip r:embed="rId6"/>
          <a:stretch>
            <a:fillRect/>
          </a:stretch>
        </p:blipFill>
        <p:spPr>
          <a:xfrm>
            <a:off x="1166812" y="1482635"/>
            <a:ext cx="5453126" cy="4400639"/>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4F55512-CEB3-4694-8722-503708B3B667}"/>
              </a:ext>
            </a:extLst>
          </p:cNvPr>
          <p:cNvPicPr>
            <a:picLocks noChangeAspect="1"/>
          </p:cNvPicPr>
          <p:nvPr/>
        </p:nvPicPr>
        <p:blipFill>
          <a:blip r:embed="rId2"/>
          <a:stretch>
            <a:fillRect/>
          </a:stretch>
        </p:blipFill>
        <p:spPr>
          <a:xfrm>
            <a:off x="5871410" y="2061042"/>
            <a:ext cx="5650470" cy="3078679"/>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165EFD14-863D-44B8-AB2B-7C4D5C959229}"/>
              </a:ext>
            </a:extLst>
          </p:cNvPr>
          <p:cNvPicPr>
            <a:picLocks noChangeAspect="1"/>
          </p:cNvPicPr>
          <p:nvPr/>
        </p:nvPicPr>
        <p:blipFill>
          <a:blip r:embed="rId3"/>
          <a:stretch>
            <a:fillRect/>
          </a:stretch>
        </p:blipFill>
        <p:spPr>
          <a:xfrm>
            <a:off x="869189" y="2061042"/>
            <a:ext cx="3883871" cy="3078678"/>
          </a:xfrm>
          <a:prstGeom prst="rect">
            <a:avLst/>
          </a:prstGeom>
          <a:ln w="88900" cap="sq" cmpd="thickThin">
            <a:solidFill>
              <a:srgbClr val="000000"/>
            </a:solidFill>
            <a:prstDash val="solid"/>
            <a:miter lim="800000"/>
          </a:ln>
          <a:effectLst>
            <a:innerShdw blurRad="76200">
              <a:srgbClr val="000000"/>
            </a:innerShdw>
          </a:effectLst>
        </p:spPr>
      </p:pic>
      <p:sp>
        <p:nvSpPr>
          <p:cNvPr id="6" name="Título 1">
            <a:extLst>
              <a:ext uri="{FF2B5EF4-FFF2-40B4-BE49-F238E27FC236}">
                <a16:creationId xmlns:a16="http://schemas.microsoft.com/office/drawing/2014/main" id="{84292DD4-069F-469A-BDB0-E944CF4F1312}"/>
              </a:ext>
            </a:extLst>
          </p:cNvPr>
          <p:cNvSpPr txBox="1">
            <a:spLocks/>
          </p:cNvSpPr>
          <p:nvPr/>
        </p:nvSpPr>
        <p:spPr>
          <a:xfrm>
            <a:off x="869189" y="1073268"/>
            <a:ext cx="3278547"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err="1">
                <a:ln>
                  <a:noFill/>
                </a:ln>
                <a:solidFill>
                  <a:srgbClr val="17406D"/>
                </a:solidFill>
                <a:effectLst/>
                <a:uLnTx/>
                <a:uFillTx/>
                <a:latin typeface="Tw Cen MT (Títulos)"/>
              </a:rPr>
              <a:t>CameraScript</a:t>
            </a:r>
            <a:endParaRPr lang="es-PE" sz="2800" dirty="0">
              <a:latin typeface="Tw Cen MT (Títulos)"/>
            </a:endParaRPr>
          </a:p>
        </p:txBody>
      </p:sp>
    </p:spTree>
    <p:extLst>
      <p:ext uri="{BB962C8B-B14F-4D97-AF65-F5344CB8AC3E}">
        <p14:creationId xmlns:p14="http://schemas.microsoft.com/office/powerpoint/2010/main" val="122048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5A2B1E-7662-403E-B243-9844B405A98A}"/>
              </a:ext>
            </a:extLst>
          </p:cNvPr>
          <p:cNvSpPr>
            <a:spLocks noGrp="1"/>
          </p:cNvSpPr>
          <p:nvPr>
            <p:ph idx="1"/>
          </p:nvPr>
        </p:nvSpPr>
        <p:spPr/>
        <p:txBody>
          <a:bodyPr>
            <a:normAutofit/>
          </a:bodyPr>
          <a:lstStyle/>
          <a:p>
            <a:r>
              <a:rPr lang="es-PE" cap="none" dirty="0"/>
              <a:t>programar en Unity puede poco complicado para las personas que están aprendiendo a usarlas. aunque todo cambia cuando te cuando te acostumbras mas a su código no diferente de otros lenguajes y su múltiples opciones en las que a veces no sabes ni que hacen.</a:t>
            </a:r>
          </a:p>
          <a:p>
            <a:r>
              <a:rPr lang="es-PE" cap="none" dirty="0"/>
              <a:t>Elabora este proyecto fue divertido aunque les errores de la plataforma Unity Pueden hacer </a:t>
            </a:r>
            <a:r>
              <a:rPr lang="es-PE" cap="none" dirty="0" err="1"/>
              <a:t>crashear</a:t>
            </a:r>
            <a:r>
              <a:rPr lang="es-PE" cap="none" dirty="0"/>
              <a:t> tu proyecto y puede ser un poco molesto si no guardas contantemente tu cada cambio que se le hace a tu juegos.</a:t>
            </a:r>
          </a:p>
        </p:txBody>
      </p:sp>
      <p:sp>
        <p:nvSpPr>
          <p:cNvPr id="6" name="Título 1">
            <a:extLst>
              <a:ext uri="{FF2B5EF4-FFF2-40B4-BE49-F238E27FC236}">
                <a16:creationId xmlns:a16="http://schemas.microsoft.com/office/drawing/2014/main" id="{E2698CC0-72B9-4FE2-9ECA-2CF7E4AA3612}"/>
              </a:ext>
            </a:extLst>
          </p:cNvPr>
          <p:cNvSpPr txBox="1">
            <a:spLocks/>
          </p:cNvSpPr>
          <p:nvPr/>
        </p:nvSpPr>
        <p:spPr>
          <a:xfrm>
            <a:off x="1794768" y="949826"/>
            <a:ext cx="8164706"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sz="4400" cap="none" dirty="0">
                <a:solidFill>
                  <a:srgbClr val="17406D"/>
                </a:solidFill>
                <a:latin typeface="Tw Cen MT (Títulos)"/>
              </a:rPr>
              <a:t>8. Conclusión</a:t>
            </a:r>
            <a:endParaRPr lang="es-PE" sz="4400" dirty="0">
              <a:latin typeface="Tw Cen MT (Títulos)"/>
            </a:endParaRPr>
          </a:p>
        </p:txBody>
      </p:sp>
    </p:spTree>
    <p:extLst>
      <p:ext uri="{BB962C8B-B14F-4D97-AF65-F5344CB8AC3E}">
        <p14:creationId xmlns:p14="http://schemas.microsoft.com/office/powerpoint/2010/main" val="17804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7425A-54E2-4B85-9A25-B4FFD680F28F}"/>
              </a:ext>
            </a:extLst>
          </p:cNvPr>
          <p:cNvSpPr>
            <a:spLocks noGrp="1"/>
          </p:cNvSpPr>
          <p:nvPr>
            <p:ph type="title"/>
          </p:nvPr>
        </p:nvSpPr>
        <p:spPr>
          <a:xfrm>
            <a:off x="2558747" y="177800"/>
            <a:ext cx="7074505" cy="863601"/>
          </a:xfrm>
        </p:spPr>
        <p:txBody>
          <a:bodyPr/>
          <a:lstStyle/>
          <a:p>
            <a:r>
              <a:rPr lang="es-PE" dirty="0">
                <a:solidFill>
                  <a:schemeClr val="tx2"/>
                </a:solidFill>
              </a:rPr>
              <a:t>Resumen</a:t>
            </a:r>
          </a:p>
        </p:txBody>
      </p:sp>
      <p:sp>
        <p:nvSpPr>
          <p:cNvPr id="3" name="Marcador de contenido 2">
            <a:extLst>
              <a:ext uri="{FF2B5EF4-FFF2-40B4-BE49-F238E27FC236}">
                <a16:creationId xmlns:a16="http://schemas.microsoft.com/office/drawing/2014/main" id="{167E7E24-B425-4BD3-8F5B-CC09F8FF2B79}"/>
              </a:ext>
            </a:extLst>
          </p:cNvPr>
          <p:cNvSpPr>
            <a:spLocks noGrp="1"/>
          </p:cNvSpPr>
          <p:nvPr>
            <p:ph idx="1"/>
          </p:nvPr>
        </p:nvSpPr>
        <p:spPr>
          <a:xfrm>
            <a:off x="1320800" y="1165227"/>
            <a:ext cx="9331475" cy="1730373"/>
          </a:xfrm>
        </p:spPr>
        <p:txBody>
          <a:bodyPr>
            <a:normAutofit/>
          </a:bodyPr>
          <a:lstStyle/>
          <a:p>
            <a:pPr marL="0" indent="0" algn="just" defTabSz="457200">
              <a:lnSpc>
                <a:spcPct val="100000"/>
              </a:lnSpc>
              <a:spcBef>
                <a:spcPts val="0"/>
              </a:spcBef>
              <a:buClrTx/>
              <a:buNone/>
              <a:defRPr/>
            </a:pPr>
            <a:r>
              <a:rPr lang="es-PE" cap="none" dirty="0">
                <a:solidFill>
                  <a:prstClr val="black"/>
                </a:solidFill>
                <a:latin typeface="Arial" panose="020B0604020202020204" pitchFamily="34" charset="0"/>
                <a:cs typeface="Arial" panose="020B0604020202020204" pitchFamily="34" charset="0"/>
              </a:rPr>
              <a:t>El presente proyecto se dividió por partes donde se realizara un juego 2D en Unity usando lo aprendido en los laboratorios. El juego tratara de un </a:t>
            </a:r>
            <a:r>
              <a:rPr lang="es-PE" cap="none" dirty="0" err="1">
                <a:solidFill>
                  <a:prstClr val="black"/>
                </a:solidFill>
                <a:latin typeface="Arial" panose="020B0604020202020204" pitchFamily="34" charset="0"/>
                <a:cs typeface="Arial" panose="020B0604020202020204" pitchFamily="34" charset="0"/>
              </a:rPr>
              <a:t>Shooter</a:t>
            </a:r>
            <a:r>
              <a:rPr lang="es-PE" cap="none" dirty="0">
                <a:solidFill>
                  <a:prstClr val="black"/>
                </a:solidFill>
                <a:latin typeface="Arial" panose="020B0604020202020204" pitchFamily="34" charset="0"/>
                <a:cs typeface="Arial" panose="020B0604020202020204" pitchFamily="34" charset="0"/>
              </a:rPr>
              <a:t> plataformero donde tendremos que derrotar al enemigo y llegar a la meta. </a:t>
            </a:r>
          </a:p>
          <a:p>
            <a:pPr marL="36900" indent="0">
              <a:buNone/>
            </a:pPr>
            <a:endParaRPr lang="es-PE" dirty="0"/>
          </a:p>
        </p:txBody>
      </p:sp>
      <p:sp>
        <p:nvSpPr>
          <p:cNvPr id="4" name="Título 1">
            <a:extLst>
              <a:ext uri="{FF2B5EF4-FFF2-40B4-BE49-F238E27FC236}">
                <a16:creationId xmlns:a16="http://schemas.microsoft.com/office/drawing/2014/main" id="{534EE3E9-5CDD-44F8-A8BF-DBEA09284379}"/>
              </a:ext>
            </a:extLst>
          </p:cNvPr>
          <p:cNvSpPr txBox="1">
            <a:spLocks/>
          </p:cNvSpPr>
          <p:nvPr/>
        </p:nvSpPr>
        <p:spPr>
          <a:xfrm>
            <a:off x="2558747" y="2997199"/>
            <a:ext cx="7074505" cy="86360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sz="3600" dirty="0" err="1">
                <a:solidFill>
                  <a:schemeClr val="tx2"/>
                </a:solidFill>
                <a:latin typeface="+mj-lt"/>
                <a:ea typeface="+mj-ea"/>
                <a:cs typeface="+mj-cs"/>
              </a:rPr>
              <a:t>Abstract</a:t>
            </a:r>
            <a:endParaRPr lang="es-ES" sz="3600" dirty="0">
              <a:solidFill>
                <a:schemeClr val="tx2"/>
              </a:solidFill>
              <a:latin typeface="+mj-lt"/>
              <a:ea typeface="+mj-ea"/>
              <a:cs typeface="+mj-cs"/>
            </a:endParaRPr>
          </a:p>
        </p:txBody>
      </p:sp>
      <p:sp>
        <p:nvSpPr>
          <p:cNvPr id="7" name="Marcador de contenido 2">
            <a:extLst>
              <a:ext uri="{FF2B5EF4-FFF2-40B4-BE49-F238E27FC236}">
                <a16:creationId xmlns:a16="http://schemas.microsoft.com/office/drawing/2014/main" id="{4CDF1563-D595-4580-80B1-F3BA8CE31879}"/>
              </a:ext>
            </a:extLst>
          </p:cNvPr>
          <p:cNvSpPr txBox="1">
            <a:spLocks/>
          </p:cNvSpPr>
          <p:nvPr/>
        </p:nvSpPr>
        <p:spPr>
          <a:xfrm>
            <a:off x="1320800" y="4197528"/>
            <a:ext cx="9331475" cy="20097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This project was divided into parts where a 2D game project was carried out in Unity using what was learned in the laboratories. The game will be a platform Shooter where we will have to defeat the enemy and reach the goal.</a:t>
            </a:r>
            <a:endParaRPr lang="es-PE" dirty="0">
              <a:latin typeface="Arial" panose="020B0604020202020204" pitchFamily="34" charset="0"/>
              <a:cs typeface="Arial" panose="020B0604020202020204" pitchFamily="34" charset="0"/>
            </a:endParaRPr>
          </a:p>
          <a:p>
            <a:endParaRPr lang="es-PE" dirty="0"/>
          </a:p>
        </p:txBody>
      </p:sp>
    </p:spTree>
    <p:extLst>
      <p:ext uri="{BB962C8B-B14F-4D97-AF65-F5344CB8AC3E}">
        <p14:creationId xmlns:p14="http://schemas.microsoft.com/office/powerpoint/2010/main" val="201685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1BACE-79F3-4C7C-9454-DA3F2E75665B}"/>
              </a:ext>
            </a:extLst>
          </p:cNvPr>
          <p:cNvSpPr>
            <a:spLocks noGrp="1"/>
          </p:cNvSpPr>
          <p:nvPr>
            <p:ph type="title"/>
          </p:nvPr>
        </p:nvSpPr>
        <p:spPr>
          <a:xfrm>
            <a:off x="525419" y="267245"/>
            <a:ext cx="3652881" cy="749300"/>
          </a:xfrm>
        </p:spPr>
        <p:txBody>
          <a:bodyPr>
            <a:normAutofit/>
          </a:bodyPr>
          <a:lstStyle/>
          <a:p>
            <a:r>
              <a:rPr lang="es-PE"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I</a:t>
            </a:r>
            <a:r>
              <a:rPr lang="es-PE" sz="4400" cap="none"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ntroducción</a:t>
            </a:r>
            <a:endParaRPr lang="es-PE"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Marcador de contenido 2">
            <a:extLst>
              <a:ext uri="{FF2B5EF4-FFF2-40B4-BE49-F238E27FC236}">
                <a16:creationId xmlns:a16="http://schemas.microsoft.com/office/drawing/2014/main" id="{A5453866-1DC1-4DD1-81D0-7AC5E92ACAD3}"/>
              </a:ext>
            </a:extLst>
          </p:cNvPr>
          <p:cNvSpPr>
            <a:spLocks noGrp="1"/>
          </p:cNvSpPr>
          <p:nvPr>
            <p:ph idx="1"/>
          </p:nvPr>
        </p:nvSpPr>
        <p:spPr>
          <a:xfrm>
            <a:off x="1199845" y="1016545"/>
            <a:ext cx="8998255" cy="1345655"/>
          </a:xfrm>
        </p:spPr>
        <p:txBody>
          <a:bodyPr>
            <a:normAutofit/>
          </a:bodyPr>
          <a:lstStyle/>
          <a:p>
            <a:pPr algn="just"/>
            <a:r>
              <a:rPr lang="es-PE" sz="1700" dirty="0">
                <a:latin typeface="Arial" panose="020B0604020202020204" pitchFamily="34" charset="0"/>
                <a:cs typeface="Arial" panose="020B0604020202020204" pitchFamily="34" charset="0"/>
              </a:rPr>
              <a:t>E</a:t>
            </a:r>
            <a:r>
              <a:rPr lang="es-PE" sz="1700" cap="none" dirty="0">
                <a:latin typeface="Arial" panose="020B0604020202020204" pitchFamily="34" charset="0"/>
                <a:cs typeface="Arial" panose="020B0604020202020204" pitchFamily="34" charset="0"/>
              </a:rPr>
              <a:t>n el proyecto se elaboro  un juego en plataforma 2D, así mismo incentivando y tratado de revivir esos juegos clásicos que cada vez están siendo olvidados por los jugadores nuevos.</a:t>
            </a:r>
          </a:p>
          <a:p>
            <a:endParaRPr lang="es-PE" dirty="0"/>
          </a:p>
          <a:p>
            <a:endParaRPr lang="es-PE" dirty="0"/>
          </a:p>
        </p:txBody>
      </p:sp>
      <p:sp>
        <p:nvSpPr>
          <p:cNvPr id="5" name="Marcador de contenido 2">
            <a:extLst>
              <a:ext uri="{FF2B5EF4-FFF2-40B4-BE49-F238E27FC236}">
                <a16:creationId xmlns:a16="http://schemas.microsoft.com/office/drawing/2014/main" id="{E9217F18-F768-4A0F-AE72-42189474E574}"/>
              </a:ext>
            </a:extLst>
          </p:cNvPr>
          <p:cNvSpPr txBox="1">
            <a:spLocks/>
          </p:cNvSpPr>
          <p:nvPr/>
        </p:nvSpPr>
        <p:spPr>
          <a:xfrm>
            <a:off x="1232741" y="3176540"/>
            <a:ext cx="4304459" cy="46518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28600" indent="-228600" defTabSz="914400">
              <a:lnSpc>
                <a:spcPct val="120000"/>
              </a:lnSpc>
              <a:spcBef>
                <a:spcPts val="1000"/>
              </a:spcBef>
              <a:buClr>
                <a:schemeClr val="tx1"/>
              </a:buClr>
              <a:buFont typeface="Arial" panose="020B0604020202020204" pitchFamily="34" charset="0"/>
              <a:buChar char="•"/>
            </a:pPr>
            <a:r>
              <a:rPr lang="es-PE" sz="1700" dirty="0">
                <a:solidFill>
                  <a:schemeClr val="tx1"/>
                </a:solidFill>
                <a:effectLst/>
                <a:latin typeface="Arial" panose="020B0604020202020204" pitchFamily="34" charset="0"/>
                <a:cs typeface="Arial" panose="020B0604020202020204" pitchFamily="34" charset="0"/>
              </a:rPr>
              <a:t>Frank Kevin Paz </a:t>
            </a:r>
            <a:r>
              <a:rPr lang="es-PE" sz="1700" dirty="0" err="1">
                <a:solidFill>
                  <a:schemeClr val="tx1"/>
                </a:solidFill>
                <a:effectLst/>
                <a:latin typeface="Arial" panose="020B0604020202020204" pitchFamily="34" charset="0"/>
                <a:cs typeface="Arial" panose="020B0604020202020204" pitchFamily="34" charset="0"/>
              </a:rPr>
              <a:t>Huaychani</a:t>
            </a:r>
            <a:endParaRPr lang="es-PE" sz="1700" dirty="0">
              <a:solidFill>
                <a:schemeClr val="tx1"/>
              </a:solidFill>
              <a:effectLst/>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5401335B-F6DD-452C-B937-687796DF4621}"/>
              </a:ext>
            </a:extLst>
          </p:cNvPr>
          <p:cNvSpPr txBox="1">
            <a:spLocks/>
          </p:cNvSpPr>
          <p:nvPr/>
        </p:nvSpPr>
        <p:spPr>
          <a:xfrm>
            <a:off x="73526" y="3938864"/>
            <a:ext cx="8209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0" lang="es-ES" sz="4400" b="0" i="0" u="none" strike="noStrike" kern="1200" cap="none" spc="0" normalizeH="0" baseline="0" noProof="0" dirty="0">
                <a:ln>
                  <a:noFill/>
                </a:ln>
                <a:solidFill>
                  <a:srgbClr val="17406D"/>
                </a:solidFill>
                <a:effectLst/>
                <a:uLnTx/>
                <a:uFillTx/>
                <a:latin typeface="Tw Cen MT (Títulos)"/>
              </a:rPr>
              <a:t>4. Planteamiento del problema</a:t>
            </a:r>
            <a:endParaRPr lang="es-PE" sz="4400" dirty="0">
              <a:latin typeface="Tw Cen MT (Títulos)"/>
            </a:endParaRPr>
          </a:p>
        </p:txBody>
      </p:sp>
      <p:sp>
        <p:nvSpPr>
          <p:cNvPr id="7" name="Título 1">
            <a:extLst>
              <a:ext uri="{FF2B5EF4-FFF2-40B4-BE49-F238E27FC236}">
                <a16:creationId xmlns:a16="http://schemas.microsoft.com/office/drawing/2014/main" id="{44F2E3A6-4549-4664-AA80-AC658AD680C7}"/>
              </a:ext>
            </a:extLst>
          </p:cNvPr>
          <p:cNvSpPr txBox="1">
            <a:spLocks/>
          </p:cNvSpPr>
          <p:nvPr/>
        </p:nvSpPr>
        <p:spPr>
          <a:xfrm>
            <a:off x="782051" y="2290201"/>
            <a:ext cx="6561847" cy="64256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es-PE" dirty="0">
              <a:latin typeface="Tw Cen MT (Títulos)"/>
            </a:endParaRPr>
          </a:p>
        </p:txBody>
      </p:sp>
      <p:sp>
        <p:nvSpPr>
          <p:cNvPr id="8" name="Título 1">
            <a:extLst>
              <a:ext uri="{FF2B5EF4-FFF2-40B4-BE49-F238E27FC236}">
                <a16:creationId xmlns:a16="http://schemas.microsoft.com/office/drawing/2014/main" id="{B9F37479-9D26-4644-8F19-D1F56BA0F4A1}"/>
              </a:ext>
            </a:extLst>
          </p:cNvPr>
          <p:cNvSpPr txBox="1">
            <a:spLocks/>
          </p:cNvSpPr>
          <p:nvPr/>
        </p:nvSpPr>
        <p:spPr>
          <a:xfrm>
            <a:off x="0" y="2132655"/>
            <a:ext cx="3751850" cy="7493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sz="4400" cap="none" dirty="0">
                <a:solidFill>
                  <a:srgbClr val="17406D"/>
                </a:solidFill>
                <a:latin typeface="Tw Cen MT (Títulos)"/>
              </a:rPr>
              <a:t>3</a:t>
            </a:r>
            <a:r>
              <a:rPr kumimoji="0" lang="es-ES" sz="4400" b="0" i="0" u="none" strike="noStrike" kern="1200" cap="none" spc="0" normalizeH="0" baseline="0" noProof="0" dirty="0">
                <a:ln>
                  <a:noFill/>
                </a:ln>
                <a:solidFill>
                  <a:srgbClr val="17406D"/>
                </a:solidFill>
                <a:effectLst/>
                <a:uLnTx/>
                <a:uFillTx/>
                <a:latin typeface="Tw Cen MT (Títulos)"/>
              </a:rPr>
              <a:t>. Autores</a:t>
            </a:r>
            <a:endParaRPr lang="es-PE" sz="4400" dirty="0">
              <a:latin typeface="Tw Cen MT (Títulos)"/>
            </a:endParaRPr>
          </a:p>
        </p:txBody>
      </p:sp>
      <p:sp>
        <p:nvSpPr>
          <p:cNvPr id="9" name="Marcador de contenido 2">
            <a:extLst>
              <a:ext uri="{FF2B5EF4-FFF2-40B4-BE49-F238E27FC236}">
                <a16:creationId xmlns:a16="http://schemas.microsoft.com/office/drawing/2014/main" id="{68EC120B-4BA7-4693-91DE-F5E3A0575E3C}"/>
              </a:ext>
            </a:extLst>
          </p:cNvPr>
          <p:cNvSpPr txBox="1">
            <a:spLocks/>
          </p:cNvSpPr>
          <p:nvPr/>
        </p:nvSpPr>
        <p:spPr>
          <a:xfrm>
            <a:off x="1199844" y="4647820"/>
            <a:ext cx="8998255" cy="13456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s-ES" sz="2000" b="1" dirty="0"/>
              <a:t>Problema</a:t>
            </a:r>
            <a:endParaRPr lang="es-PE" dirty="0">
              <a:latin typeface="Arial" panose="020B0604020202020204" pitchFamily="34" charset="0"/>
              <a:cs typeface="Arial" panose="020B0604020202020204" pitchFamily="34" charset="0"/>
            </a:endParaRPr>
          </a:p>
          <a:p>
            <a:pPr marL="0" indent="0" algn="just">
              <a:buNone/>
            </a:pPr>
            <a:r>
              <a:rPr lang="es-PE" cap="none" dirty="0">
                <a:latin typeface="Arial" panose="020B0604020202020204" pitchFamily="34" charset="0"/>
                <a:cs typeface="Arial" panose="020B0604020202020204" pitchFamily="34" charset="0"/>
              </a:rPr>
              <a:t>Algunas jugadores le gusta los juegos sencillos, no tan complicados, en las cuales no se abrumados de tantas opciones y en los cuales solo busquen matar el tiempo,</a:t>
            </a:r>
          </a:p>
          <a:p>
            <a:endParaRPr lang="es-PE" dirty="0"/>
          </a:p>
          <a:p>
            <a:endParaRPr lang="es-PE" dirty="0"/>
          </a:p>
        </p:txBody>
      </p:sp>
    </p:spTree>
    <p:extLst>
      <p:ext uri="{BB962C8B-B14F-4D97-AF65-F5344CB8AC3E}">
        <p14:creationId xmlns:p14="http://schemas.microsoft.com/office/powerpoint/2010/main" val="263547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F2128A4B-FE43-4A29-AA63-8805F2FA65B5}"/>
              </a:ext>
            </a:extLst>
          </p:cNvPr>
          <p:cNvSpPr txBox="1">
            <a:spLocks/>
          </p:cNvSpPr>
          <p:nvPr/>
        </p:nvSpPr>
        <p:spPr>
          <a:xfrm>
            <a:off x="1187144" y="799720"/>
            <a:ext cx="8998255" cy="13456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s-ES" sz="2000" b="1" dirty="0"/>
              <a:t>Justificación</a:t>
            </a:r>
          </a:p>
          <a:p>
            <a:pPr marL="0" indent="0" algn="just">
              <a:buNone/>
            </a:pPr>
            <a:r>
              <a:rPr lang="es-PE" cap="none" dirty="0">
                <a:latin typeface="Arial" panose="020B0604020202020204" pitchFamily="34" charset="0"/>
                <a:cs typeface="Arial" panose="020B0604020202020204" pitchFamily="34" charset="0"/>
              </a:rPr>
              <a:t>El juego esta diseñado para esos jugadores antiguos que extrañen los juegos como el (Metal Slug, Mario Bros, </a:t>
            </a:r>
            <a:r>
              <a:rPr lang="es-PE" cap="none" dirty="0" err="1">
                <a:latin typeface="Arial" panose="020B0604020202020204" pitchFamily="34" charset="0"/>
                <a:cs typeface="Arial" panose="020B0604020202020204" pitchFamily="34" charset="0"/>
              </a:rPr>
              <a:t>etc</a:t>
            </a:r>
            <a:r>
              <a:rPr lang="es-PE" cap="none" dirty="0">
                <a:latin typeface="Arial" panose="020B0604020202020204" pitchFamily="34" charset="0"/>
                <a:cs typeface="Arial" panose="020B0604020202020204" pitchFamily="34" charset="0"/>
              </a:rPr>
              <a:t>).Juegos sencillos que ofrecían bastante con su temática de plataforma 2D Pixel.</a:t>
            </a:r>
          </a:p>
          <a:p>
            <a:pPr marL="0" indent="0">
              <a:buNone/>
            </a:pPr>
            <a:endParaRPr lang="es-PE" dirty="0"/>
          </a:p>
          <a:p>
            <a:endParaRPr lang="es-PE" dirty="0"/>
          </a:p>
        </p:txBody>
      </p:sp>
      <p:sp>
        <p:nvSpPr>
          <p:cNvPr id="7" name="Marcador de contenido 2">
            <a:extLst>
              <a:ext uri="{FF2B5EF4-FFF2-40B4-BE49-F238E27FC236}">
                <a16:creationId xmlns:a16="http://schemas.microsoft.com/office/drawing/2014/main" id="{DBD9A417-1914-4796-BC39-AE2A0B4A4578}"/>
              </a:ext>
            </a:extLst>
          </p:cNvPr>
          <p:cNvSpPr txBox="1">
            <a:spLocks/>
          </p:cNvSpPr>
          <p:nvPr/>
        </p:nvSpPr>
        <p:spPr>
          <a:xfrm>
            <a:off x="1187141" y="2217685"/>
            <a:ext cx="8998255" cy="13456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s-ES" sz="1700" b="1" dirty="0"/>
              <a:t>Alcance</a:t>
            </a:r>
          </a:p>
          <a:p>
            <a:pPr marL="0" indent="0" algn="just">
              <a:buNone/>
            </a:pPr>
            <a:r>
              <a:rPr lang="es-PE" sz="1700" cap="none" dirty="0">
                <a:latin typeface="Arial" panose="020B0604020202020204" pitchFamily="34" charset="0"/>
                <a:cs typeface="Arial" panose="020B0604020202020204" pitchFamily="34" charset="0"/>
              </a:rPr>
              <a:t>Buscamos revivir el justo por los juegos en plataforma 2D y a si mismo mejorar el juego para que llegue a gustar a todos esas jugadores de antaño. </a:t>
            </a:r>
          </a:p>
          <a:p>
            <a:pPr marL="0" indent="0">
              <a:buNone/>
            </a:pPr>
            <a:endParaRPr lang="es-PE" dirty="0"/>
          </a:p>
          <a:p>
            <a:endParaRPr lang="es-PE" dirty="0"/>
          </a:p>
        </p:txBody>
      </p:sp>
      <p:sp>
        <p:nvSpPr>
          <p:cNvPr id="9" name="Título 1">
            <a:extLst>
              <a:ext uri="{FF2B5EF4-FFF2-40B4-BE49-F238E27FC236}">
                <a16:creationId xmlns:a16="http://schemas.microsoft.com/office/drawing/2014/main" id="{19DDEF21-43F9-4EBA-B3DA-D460BB968FC8}"/>
              </a:ext>
            </a:extLst>
          </p:cNvPr>
          <p:cNvSpPr txBox="1">
            <a:spLocks/>
          </p:cNvSpPr>
          <p:nvPr/>
        </p:nvSpPr>
        <p:spPr>
          <a:xfrm>
            <a:off x="762000" y="3439850"/>
            <a:ext cx="3164974"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sz="4400" cap="none" dirty="0">
                <a:solidFill>
                  <a:srgbClr val="17406D"/>
                </a:solidFill>
                <a:latin typeface="Tw Cen MT (Títulos)"/>
              </a:rPr>
              <a:t>5</a:t>
            </a:r>
            <a:r>
              <a:rPr kumimoji="0" lang="es-ES" sz="4400" b="0" i="0" u="none" strike="noStrike" kern="1200" cap="none" spc="0" normalizeH="0" baseline="0" noProof="0" dirty="0">
                <a:ln>
                  <a:noFill/>
                </a:ln>
                <a:solidFill>
                  <a:srgbClr val="17406D"/>
                </a:solidFill>
                <a:effectLst/>
                <a:uLnTx/>
                <a:uFillTx/>
                <a:latin typeface="Tw Cen MT (Títulos)"/>
              </a:rPr>
              <a:t>. Objetivos</a:t>
            </a:r>
            <a:endParaRPr lang="es-PE" sz="4400" dirty="0">
              <a:latin typeface="Tw Cen MT (Títulos)"/>
            </a:endParaRPr>
          </a:p>
        </p:txBody>
      </p:sp>
      <p:sp>
        <p:nvSpPr>
          <p:cNvPr id="10" name="Marcador de contenido 2">
            <a:extLst>
              <a:ext uri="{FF2B5EF4-FFF2-40B4-BE49-F238E27FC236}">
                <a16:creationId xmlns:a16="http://schemas.microsoft.com/office/drawing/2014/main" id="{A8F981A2-B097-4CBF-9256-EDC8C7D22FAD}"/>
              </a:ext>
            </a:extLst>
          </p:cNvPr>
          <p:cNvSpPr txBox="1">
            <a:spLocks/>
          </p:cNvSpPr>
          <p:nvPr/>
        </p:nvSpPr>
        <p:spPr>
          <a:xfrm>
            <a:off x="1187141" y="4243102"/>
            <a:ext cx="8998255" cy="21409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s-PE" sz="1800" cap="none" dirty="0">
                <a:latin typeface="Arial" panose="020B0604020202020204" pitchFamily="34" charset="0"/>
                <a:cs typeface="Arial" panose="020B0604020202020204" pitchFamily="34" charset="0"/>
              </a:rPr>
              <a:t>Desarrollar un juego de 2D</a:t>
            </a:r>
          </a:p>
          <a:p>
            <a:r>
              <a:rPr lang="es-PE" sz="1800" cap="none" dirty="0">
                <a:latin typeface="Arial" panose="020B0604020202020204" pitchFamily="34" charset="0"/>
                <a:cs typeface="Arial" panose="020B0604020202020204" pitchFamily="34" charset="0"/>
              </a:rPr>
              <a:t>Aplicar lo aprendido en los laboratorios</a:t>
            </a:r>
          </a:p>
          <a:p>
            <a:r>
              <a:rPr lang="es-PE" sz="1800" cap="none" dirty="0">
                <a:latin typeface="Arial" panose="020B0604020202020204" pitchFamily="34" charset="0"/>
                <a:cs typeface="Arial" panose="020B0604020202020204" pitchFamily="34" charset="0"/>
              </a:rPr>
              <a:t>Creación de un personaje, escenarios</a:t>
            </a:r>
          </a:p>
          <a:p>
            <a:r>
              <a:rPr lang="es-PE" sz="1800" cap="none" dirty="0">
                <a:latin typeface="Arial" panose="020B0604020202020204" pitchFamily="34" charset="0"/>
                <a:cs typeface="Arial" panose="020B0604020202020204" pitchFamily="34" charset="0"/>
              </a:rPr>
              <a:t> Entretener a todos esos jugadores de antaño</a:t>
            </a:r>
          </a:p>
          <a:p>
            <a:r>
              <a:rPr lang="es-PE" sz="1800" cap="none" dirty="0">
                <a:latin typeface="Arial" panose="020B0604020202020204" pitchFamily="34" charset="0"/>
                <a:cs typeface="Arial" panose="020B0604020202020204" pitchFamily="34" charset="0"/>
              </a:rPr>
              <a:t>Implementar animaciones a los personajes</a:t>
            </a:r>
          </a:p>
          <a:p>
            <a:endParaRPr lang="es-PE" cap="none" dirty="0">
              <a:latin typeface="Arial" panose="020B0604020202020204" pitchFamily="34" charset="0"/>
              <a:cs typeface="Arial" panose="020B0604020202020204" pitchFamily="34" charset="0"/>
            </a:endParaRPr>
          </a:p>
          <a:p>
            <a:endParaRPr lang="es-PE" cap="none" dirty="0">
              <a:latin typeface="Arial" panose="020B0604020202020204" pitchFamily="34" charset="0"/>
              <a:cs typeface="Arial" panose="020B0604020202020204" pitchFamily="34" charset="0"/>
            </a:endParaRPr>
          </a:p>
          <a:p>
            <a:pPr marL="0" indent="0">
              <a:buNone/>
            </a:pPr>
            <a:endParaRPr lang="es-PE" cap="none" dirty="0">
              <a:latin typeface="Arial" panose="020B0604020202020204" pitchFamily="34" charset="0"/>
              <a:cs typeface="Arial" panose="020B0604020202020204" pitchFamily="34" charset="0"/>
            </a:endParaRPr>
          </a:p>
          <a:p>
            <a:endParaRPr lang="es-PE" cap="none" dirty="0">
              <a:latin typeface="Arial" panose="020B0604020202020204" pitchFamily="34" charset="0"/>
              <a:cs typeface="Arial" panose="020B0604020202020204" pitchFamily="34" charset="0"/>
            </a:endParaRPr>
          </a:p>
          <a:p>
            <a:pPr marL="0" indent="0">
              <a:buNone/>
            </a:pPr>
            <a:endParaRPr lang="es-PE" dirty="0"/>
          </a:p>
          <a:p>
            <a:endParaRPr lang="es-PE" dirty="0"/>
          </a:p>
        </p:txBody>
      </p:sp>
    </p:spTree>
    <p:extLst>
      <p:ext uri="{BB962C8B-B14F-4D97-AF65-F5344CB8AC3E}">
        <p14:creationId xmlns:p14="http://schemas.microsoft.com/office/powerpoint/2010/main" val="17893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que contiene Interfaz de usuario gráfica&#10;&#10;Descripción generada automáticamente">
            <a:extLst>
              <a:ext uri="{FF2B5EF4-FFF2-40B4-BE49-F238E27FC236}">
                <a16:creationId xmlns:a16="http://schemas.microsoft.com/office/drawing/2014/main" id="{04AC77DE-2C1C-47AA-BDAF-DD28484CD1B4}"/>
              </a:ext>
            </a:extLst>
          </p:cNvPr>
          <p:cNvPicPr>
            <a:picLocks noGrp="1" noChangeAspect="1"/>
          </p:cNvPicPr>
          <p:nvPr>
            <p:ph idx="1"/>
          </p:nvPr>
        </p:nvPicPr>
        <p:blipFill>
          <a:blip r:embed="rId2"/>
          <a:stretch>
            <a:fillRect/>
          </a:stretch>
        </p:blipFill>
        <p:spPr>
          <a:xfrm>
            <a:off x="1383326" y="3429000"/>
            <a:ext cx="3443638" cy="1143232"/>
          </a:xfrm>
        </p:spPr>
      </p:pic>
      <p:sp>
        <p:nvSpPr>
          <p:cNvPr id="7" name="Título 1">
            <a:extLst>
              <a:ext uri="{FF2B5EF4-FFF2-40B4-BE49-F238E27FC236}">
                <a16:creationId xmlns:a16="http://schemas.microsoft.com/office/drawing/2014/main" id="{685F426A-A4B4-4C62-841F-B54C49D08306}"/>
              </a:ext>
            </a:extLst>
          </p:cNvPr>
          <p:cNvSpPr txBox="1">
            <a:spLocks/>
          </p:cNvSpPr>
          <p:nvPr/>
        </p:nvSpPr>
        <p:spPr>
          <a:xfrm>
            <a:off x="386371" y="1315508"/>
            <a:ext cx="5437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a:ln>
                  <a:noFill/>
                </a:ln>
                <a:solidFill>
                  <a:srgbClr val="17406D"/>
                </a:solidFill>
                <a:effectLst/>
                <a:uLnTx/>
                <a:uFillTx/>
                <a:latin typeface="Tw Cen MT (Títulos)"/>
              </a:rPr>
              <a:t>Diagrama de casos de uso</a:t>
            </a:r>
            <a:endParaRPr lang="es-PE" sz="2800" dirty="0">
              <a:latin typeface="Tw Cen MT (Títulos)"/>
            </a:endParaRPr>
          </a:p>
        </p:txBody>
      </p:sp>
      <p:sp>
        <p:nvSpPr>
          <p:cNvPr id="8" name="Título 1">
            <a:extLst>
              <a:ext uri="{FF2B5EF4-FFF2-40B4-BE49-F238E27FC236}">
                <a16:creationId xmlns:a16="http://schemas.microsoft.com/office/drawing/2014/main" id="{4ED95DEA-1C0D-4FBB-8EF6-D1627986E3BC}"/>
              </a:ext>
            </a:extLst>
          </p:cNvPr>
          <p:cNvSpPr txBox="1">
            <a:spLocks/>
          </p:cNvSpPr>
          <p:nvPr/>
        </p:nvSpPr>
        <p:spPr>
          <a:xfrm>
            <a:off x="658452" y="246608"/>
            <a:ext cx="5437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sz="4400" cap="none" dirty="0">
                <a:solidFill>
                  <a:srgbClr val="17406D"/>
                </a:solidFill>
                <a:latin typeface="Tw Cen MT (Títulos)"/>
              </a:rPr>
              <a:t>6</a:t>
            </a:r>
            <a:r>
              <a:rPr kumimoji="0" lang="es-ES" sz="4400" b="0" i="0" u="none" strike="noStrike" kern="1200" cap="none" spc="0" normalizeH="0" baseline="0" noProof="0" dirty="0">
                <a:ln>
                  <a:noFill/>
                </a:ln>
                <a:solidFill>
                  <a:srgbClr val="17406D"/>
                </a:solidFill>
                <a:effectLst/>
                <a:uLnTx/>
                <a:uFillTx/>
                <a:latin typeface="Tw Cen MT (Títulos)"/>
              </a:rPr>
              <a:t>. Referentes Teóricos</a:t>
            </a:r>
            <a:endParaRPr lang="es-PE" sz="4400" dirty="0">
              <a:latin typeface="Tw Cen MT (Títulos)"/>
            </a:endParaRPr>
          </a:p>
        </p:txBody>
      </p:sp>
      <p:pic>
        <p:nvPicPr>
          <p:cNvPr id="12" name="Imagen 11" descr="Interfaz de usuario gráfica, Aplicación, Sitio web&#10;&#10;Descripción generada automáticamente">
            <a:extLst>
              <a:ext uri="{FF2B5EF4-FFF2-40B4-BE49-F238E27FC236}">
                <a16:creationId xmlns:a16="http://schemas.microsoft.com/office/drawing/2014/main" id="{6683E7D1-0C19-4E92-B8A9-12EA91CB20CF}"/>
              </a:ext>
            </a:extLst>
          </p:cNvPr>
          <p:cNvPicPr>
            <a:picLocks noChangeAspect="1"/>
          </p:cNvPicPr>
          <p:nvPr/>
        </p:nvPicPr>
        <p:blipFill>
          <a:blip r:embed="rId3"/>
          <a:stretch>
            <a:fillRect/>
          </a:stretch>
        </p:blipFill>
        <p:spPr>
          <a:xfrm>
            <a:off x="6561219" y="2182224"/>
            <a:ext cx="4906081" cy="4154408"/>
          </a:xfrm>
          <a:prstGeom prst="rect">
            <a:avLst/>
          </a:prstGeom>
        </p:spPr>
      </p:pic>
      <p:sp>
        <p:nvSpPr>
          <p:cNvPr id="13" name="Título 1">
            <a:extLst>
              <a:ext uri="{FF2B5EF4-FFF2-40B4-BE49-F238E27FC236}">
                <a16:creationId xmlns:a16="http://schemas.microsoft.com/office/drawing/2014/main" id="{42C1BB26-EBCA-43C2-985F-3E1EC3D1E5A7}"/>
              </a:ext>
            </a:extLst>
          </p:cNvPr>
          <p:cNvSpPr txBox="1">
            <a:spLocks/>
          </p:cNvSpPr>
          <p:nvPr/>
        </p:nvSpPr>
        <p:spPr>
          <a:xfrm>
            <a:off x="6029752" y="1315508"/>
            <a:ext cx="5437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a:ln>
                  <a:noFill/>
                </a:ln>
                <a:solidFill>
                  <a:srgbClr val="17406D"/>
                </a:solidFill>
                <a:effectLst/>
                <a:uLnTx/>
                <a:uFillTx/>
                <a:latin typeface="Tw Cen MT (Títulos)"/>
              </a:rPr>
              <a:t>Diagrama de clases</a:t>
            </a:r>
            <a:endParaRPr lang="es-PE" sz="2800" dirty="0">
              <a:latin typeface="Tw Cen MT (Títulos)"/>
            </a:endParaRPr>
          </a:p>
        </p:txBody>
      </p:sp>
    </p:spTree>
    <p:extLst>
      <p:ext uri="{BB962C8B-B14F-4D97-AF65-F5344CB8AC3E}">
        <p14:creationId xmlns:p14="http://schemas.microsoft.com/office/powerpoint/2010/main" val="395113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D4F0E33-B060-4E08-A699-E7E4B412C37A}"/>
              </a:ext>
            </a:extLst>
          </p:cNvPr>
          <p:cNvSpPr txBox="1">
            <a:spLocks/>
          </p:cNvSpPr>
          <p:nvPr/>
        </p:nvSpPr>
        <p:spPr>
          <a:xfrm>
            <a:off x="707212" y="271485"/>
            <a:ext cx="7650724" cy="91434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a:ln>
                  <a:noFill/>
                </a:ln>
                <a:solidFill>
                  <a:srgbClr val="17406D"/>
                </a:solidFill>
                <a:effectLst/>
                <a:uLnTx/>
                <a:uFillTx/>
                <a:latin typeface="Tw Cen MT (Títulos)"/>
              </a:rPr>
              <a:t>Diagrama de componentes y arquitectura</a:t>
            </a:r>
            <a:endParaRPr lang="es-PE" sz="2800" dirty="0">
              <a:latin typeface="Tw Cen MT (Títulos)"/>
            </a:endParaRPr>
          </a:p>
        </p:txBody>
      </p:sp>
      <p:pic>
        <p:nvPicPr>
          <p:cNvPr id="8" name="Imagen 7" descr="Diagrama&#10;&#10;Descripción generada automáticamente">
            <a:extLst>
              <a:ext uri="{FF2B5EF4-FFF2-40B4-BE49-F238E27FC236}">
                <a16:creationId xmlns:a16="http://schemas.microsoft.com/office/drawing/2014/main" id="{997D594D-C455-4457-AFA0-D909F4F7A3CF}"/>
              </a:ext>
            </a:extLst>
          </p:cNvPr>
          <p:cNvPicPr>
            <a:picLocks noChangeAspect="1"/>
          </p:cNvPicPr>
          <p:nvPr/>
        </p:nvPicPr>
        <p:blipFill>
          <a:blip r:embed="rId2"/>
          <a:stretch>
            <a:fillRect/>
          </a:stretch>
        </p:blipFill>
        <p:spPr>
          <a:xfrm>
            <a:off x="6954840" y="1706090"/>
            <a:ext cx="4237901" cy="3445817"/>
          </a:xfrm>
          <a:prstGeom prst="rect">
            <a:avLst/>
          </a:prstGeom>
        </p:spPr>
      </p:pic>
      <p:pic>
        <p:nvPicPr>
          <p:cNvPr id="3" name="Imagen 2">
            <a:extLst>
              <a:ext uri="{FF2B5EF4-FFF2-40B4-BE49-F238E27FC236}">
                <a16:creationId xmlns:a16="http://schemas.microsoft.com/office/drawing/2014/main" id="{8087AC43-83A1-4211-B018-18D1E7AB878D}"/>
              </a:ext>
            </a:extLst>
          </p:cNvPr>
          <p:cNvPicPr>
            <a:picLocks noChangeAspect="1"/>
          </p:cNvPicPr>
          <p:nvPr/>
        </p:nvPicPr>
        <p:blipFill>
          <a:blip r:embed="rId3"/>
          <a:stretch>
            <a:fillRect/>
          </a:stretch>
        </p:blipFill>
        <p:spPr>
          <a:xfrm>
            <a:off x="999259" y="1778879"/>
            <a:ext cx="4647562" cy="3395479"/>
          </a:xfrm>
          <a:prstGeom prst="rect">
            <a:avLst/>
          </a:prstGeom>
        </p:spPr>
      </p:pic>
    </p:spTree>
    <p:extLst>
      <p:ext uri="{BB962C8B-B14F-4D97-AF65-F5344CB8AC3E}">
        <p14:creationId xmlns:p14="http://schemas.microsoft.com/office/powerpoint/2010/main" val="123334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8646EA3-62ED-4B8A-BE60-7BC96014A7D2}"/>
              </a:ext>
            </a:extLst>
          </p:cNvPr>
          <p:cNvPicPr>
            <a:picLocks noChangeAspect="1"/>
          </p:cNvPicPr>
          <p:nvPr/>
        </p:nvPicPr>
        <p:blipFill>
          <a:blip r:embed="rId2"/>
          <a:stretch>
            <a:fillRect/>
          </a:stretch>
        </p:blipFill>
        <p:spPr>
          <a:xfrm>
            <a:off x="884836" y="2163137"/>
            <a:ext cx="4834021" cy="2766134"/>
          </a:xfrm>
          <a:prstGeom prst="rect">
            <a:avLst/>
          </a:prstGeom>
        </p:spPr>
      </p:pic>
      <p:sp>
        <p:nvSpPr>
          <p:cNvPr id="10" name="Título 1">
            <a:extLst>
              <a:ext uri="{FF2B5EF4-FFF2-40B4-BE49-F238E27FC236}">
                <a16:creationId xmlns:a16="http://schemas.microsoft.com/office/drawing/2014/main" id="{95A8629B-A1EB-440B-BD15-98868DC759BC}"/>
              </a:ext>
            </a:extLst>
          </p:cNvPr>
          <p:cNvSpPr txBox="1">
            <a:spLocks/>
          </p:cNvSpPr>
          <p:nvPr/>
        </p:nvSpPr>
        <p:spPr>
          <a:xfrm>
            <a:off x="-558438" y="969783"/>
            <a:ext cx="8164706"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0" lang="es-ES" sz="3200" b="0" i="0" u="none" strike="noStrike" kern="1200" cap="none" spc="0" normalizeH="0" baseline="0" noProof="0" dirty="0">
                <a:ln>
                  <a:noFill/>
                </a:ln>
                <a:solidFill>
                  <a:srgbClr val="17406D"/>
                </a:solidFill>
                <a:effectLst/>
                <a:uLnTx/>
                <a:uFillTx/>
                <a:latin typeface="Tw Cen MT (Títulos)"/>
              </a:rPr>
              <a:t>7.1 </a:t>
            </a:r>
            <a:r>
              <a:rPr lang="es-ES" sz="3200" cap="none" dirty="0">
                <a:solidFill>
                  <a:srgbClr val="17406D"/>
                </a:solidFill>
                <a:latin typeface="Tw Cen MT (Títulos)"/>
              </a:rPr>
              <a:t>Tecnología de información</a:t>
            </a:r>
            <a:endParaRPr lang="es-PE" sz="3200" dirty="0">
              <a:latin typeface="Tw Cen MT (Títulos)"/>
            </a:endParaRPr>
          </a:p>
        </p:txBody>
      </p:sp>
      <p:sp>
        <p:nvSpPr>
          <p:cNvPr id="11" name="Título 1">
            <a:extLst>
              <a:ext uri="{FF2B5EF4-FFF2-40B4-BE49-F238E27FC236}">
                <a16:creationId xmlns:a16="http://schemas.microsoft.com/office/drawing/2014/main" id="{C7C166D5-9EE1-40C3-BBAF-F655A6557CB5}"/>
              </a:ext>
            </a:extLst>
          </p:cNvPr>
          <p:cNvSpPr txBox="1">
            <a:spLocks/>
          </p:cNvSpPr>
          <p:nvPr/>
        </p:nvSpPr>
        <p:spPr>
          <a:xfrm>
            <a:off x="2128596" y="233629"/>
            <a:ext cx="8164706"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0" lang="es-ES" sz="4400" b="0" i="0" u="none" strike="noStrike" kern="1200" cap="none" spc="0" normalizeH="0" baseline="0" noProof="0" dirty="0">
                <a:ln>
                  <a:noFill/>
                </a:ln>
                <a:solidFill>
                  <a:srgbClr val="17406D"/>
                </a:solidFill>
                <a:effectLst/>
                <a:uLnTx/>
                <a:uFillTx/>
                <a:latin typeface="Tw Cen MT (Títulos)"/>
              </a:rPr>
              <a:t>7. </a:t>
            </a:r>
            <a:r>
              <a:rPr lang="es-ES" sz="4400" cap="none" dirty="0">
                <a:solidFill>
                  <a:srgbClr val="17406D"/>
                </a:solidFill>
                <a:latin typeface="Tw Cen MT (Títulos)"/>
              </a:rPr>
              <a:t>Desarrollo de la propuesta</a:t>
            </a:r>
            <a:endParaRPr lang="es-PE" sz="4400" dirty="0">
              <a:latin typeface="Tw Cen MT (Títulos)"/>
            </a:endParaRPr>
          </a:p>
        </p:txBody>
      </p:sp>
      <p:sp>
        <p:nvSpPr>
          <p:cNvPr id="13" name="CuadroTexto 12">
            <a:extLst>
              <a:ext uri="{FF2B5EF4-FFF2-40B4-BE49-F238E27FC236}">
                <a16:creationId xmlns:a16="http://schemas.microsoft.com/office/drawing/2014/main" id="{37FF78CC-223F-43A3-9C39-33D41125C567}"/>
              </a:ext>
            </a:extLst>
          </p:cNvPr>
          <p:cNvSpPr txBox="1"/>
          <p:nvPr/>
        </p:nvSpPr>
        <p:spPr>
          <a:xfrm>
            <a:off x="5329643" y="2322792"/>
            <a:ext cx="6152607" cy="2446824"/>
          </a:xfrm>
          <a:prstGeom prst="rect">
            <a:avLst/>
          </a:prstGeom>
          <a:noFill/>
        </p:spPr>
        <p:txBody>
          <a:bodyPr wrap="square">
            <a:spAutoFit/>
          </a:bodyPr>
          <a:lstStyle/>
          <a:p>
            <a:pPr algn="just"/>
            <a:r>
              <a:rPr lang="es-PE" sz="1700" dirty="0">
                <a:latin typeface="Arial" panose="020B0604020202020204" pitchFamily="34" charset="0"/>
                <a:cs typeface="Arial" panose="020B0604020202020204" pitchFamily="34" charset="0"/>
              </a:rPr>
              <a:t>Unity es un motor de videojuego multiplataforma creado por Unity Technologies. Unity está disponible como plataforma de desarrollo para Microsoft Windows, Mac OS, Linux. La plataforma de desarrollo tiene soporte de compilación con diferentes tipos de plataformas (Véase la sección Plataformas objetivo). A partir de su versión 5.4.0 ya no permite el desarrollo de contenido para navegador a través de su plugin web, en su lugar se utiliza </a:t>
            </a:r>
            <a:r>
              <a:rPr lang="es-PE" sz="1700" dirty="0" err="1">
                <a:latin typeface="Arial" panose="020B0604020202020204" pitchFamily="34" charset="0"/>
                <a:cs typeface="Arial" panose="020B0604020202020204" pitchFamily="34" charset="0"/>
              </a:rPr>
              <a:t>WebGL</a:t>
            </a:r>
            <a:r>
              <a:rPr lang="es-PE" sz="1700" dirty="0">
                <a:latin typeface="Arial" panose="020B0604020202020204" pitchFamily="34" charset="0"/>
                <a:cs typeface="Arial" panose="020B0604020202020204" pitchFamily="34" charset="0"/>
              </a:rPr>
              <a:t>. Unity tiene dos versiones: Unity Professional (pro) y Unity Personal.</a:t>
            </a:r>
          </a:p>
        </p:txBody>
      </p:sp>
    </p:spTree>
    <p:extLst>
      <p:ext uri="{BB962C8B-B14F-4D97-AF65-F5344CB8AC3E}">
        <p14:creationId xmlns:p14="http://schemas.microsoft.com/office/powerpoint/2010/main" val="322333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8CA448A-AC28-4B1F-AB71-5FF5A46A1BAB}"/>
              </a:ext>
            </a:extLst>
          </p:cNvPr>
          <p:cNvSpPr txBox="1">
            <a:spLocks/>
          </p:cNvSpPr>
          <p:nvPr/>
        </p:nvSpPr>
        <p:spPr>
          <a:xfrm>
            <a:off x="626368" y="505326"/>
            <a:ext cx="8164706"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kumimoji="0" lang="es-ES" sz="4400" b="0" i="0" u="none" strike="noStrike" kern="1200" cap="none" spc="0" normalizeH="0" baseline="0" noProof="0" dirty="0">
                <a:ln>
                  <a:noFill/>
                </a:ln>
                <a:solidFill>
                  <a:srgbClr val="17406D"/>
                </a:solidFill>
                <a:effectLst/>
                <a:uLnTx/>
                <a:uFillTx/>
                <a:latin typeface="Tw Cen MT (Títulos)"/>
              </a:rPr>
              <a:t>7. </a:t>
            </a:r>
            <a:r>
              <a:rPr lang="es-ES" sz="4400" cap="none" dirty="0">
                <a:solidFill>
                  <a:srgbClr val="17406D"/>
                </a:solidFill>
                <a:latin typeface="Tw Cen MT (Títulos)"/>
              </a:rPr>
              <a:t>Metodología, técnicas usadas</a:t>
            </a:r>
            <a:endParaRPr lang="es-PE" sz="4400" dirty="0">
              <a:latin typeface="Tw Cen MT (Títulos)"/>
            </a:endParaRPr>
          </a:p>
        </p:txBody>
      </p:sp>
      <p:pic>
        <p:nvPicPr>
          <p:cNvPr id="13" name="Imagen 12">
            <a:extLst>
              <a:ext uri="{FF2B5EF4-FFF2-40B4-BE49-F238E27FC236}">
                <a16:creationId xmlns:a16="http://schemas.microsoft.com/office/drawing/2014/main" id="{EB644D4D-68C1-49C3-8838-9935EC5BDD50}"/>
              </a:ext>
            </a:extLst>
          </p:cNvPr>
          <p:cNvPicPr>
            <a:picLocks noChangeAspect="1"/>
          </p:cNvPicPr>
          <p:nvPr/>
        </p:nvPicPr>
        <p:blipFill>
          <a:blip r:embed="rId2"/>
          <a:stretch>
            <a:fillRect/>
          </a:stretch>
        </p:blipFill>
        <p:spPr>
          <a:xfrm>
            <a:off x="1139407" y="1858576"/>
            <a:ext cx="4067593" cy="4494098"/>
          </a:xfrm>
          <a:prstGeom prst="rect">
            <a:avLst/>
          </a:prstGeom>
          <a:ln w="88900" cap="sq" cmpd="thickThin">
            <a:solidFill>
              <a:srgbClr val="000000"/>
            </a:solidFill>
            <a:prstDash val="solid"/>
            <a:miter lim="800000"/>
          </a:ln>
          <a:effectLst>
            <a:innerShdw blurRad="76200">
              <a:srgbClr val="000000"/>
            </a:innerShdw>
          </a:effectLst>
        </p:spPr>
      </p:pic>
      <p:pic>
        <p:nvPicPr>
          <p:cNvPr id="15" name="Imagen 14">
            <a:extLst>
              <a:ext uri="{FF2B5EF4-FFF2-40B4-BE49-F238E27FC236}">
                <a16:creationId xmlns:a16="http://schemas.microsoft.com/office/drawing/2014/main" id="{1F17DE57-EF9D-4790-8977-AD7635493355}"/>
              </a:ext>
            </a:extLst>
          </p:cNvPr>
          <p:cNvPicPr>
            <a:picLocks noChangeAspect="1"/>
          </p:cNvPicPr>
          <p:nvPr/>
        </p:nvPicPr>
        <p:blipFill>
          <a:blip r:embed="rId3"/>
          <a:stretch>
            <a:fillRect/>
          </a:stretch>
        </p:blipFill>
        <p:spPr>
          <a:xfrm>
            <a:off x="6096000" y="2644639"/>
            <a:ext cx="4796589" cy="2359234"/>
          </a:xfrm>
          <a:prstGeom prst="rect">
            <a:avLst/>
          </a:prstGeom>
          <a:ln w="88900" cap="sq" cmpd="thickThin">
            <a:solidFill>
              <a:srgbClr val="000000"/>
            </a:solidFill>
            <a:prstDash val="solid"/>
            <a:miter lim="800000"/>
          </a:ln>
          <a:effectLst>
            <a:innerShdw blurRad="76200">
              <a:srgbClr val="000000"/>
            </a:innerShdw>
          </a:effectLst>
        </p:spPr>
      </p:pic>
      <p:sp>
        <p:nvSpPr>
          <p:cNvPr id="16" name="Título 1">
            <a:extLst>
              <a:ext uri="{FF2B5EF4-FFF2-40B4-BE49-F238E27FC236}">
                <a16:creationId xmlns:a16="http://schemas.microsoft.com/office/drawing/2014/main" id="{4B7FD3CD-7401-438F-A945-F84FF1A89893}"/>
              </a:ext>
            </a:extLst>
          </p:cNvPr>
          <p:cNvSpPr txBox="1">
            <a:spLocks/>
          </p:cNvSpPr>
          <p:nvPr/>
        </p:nvSpPr>
        <p:spPr>
          <a:xfrm>
            <a:off x="-230548" y="1140088"/>
            <a:ext cx="5437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a:ln>
                  <a:noFill/>
                </a:ln>
                <a:solidFill>
                  <a:srgbClr val="17406D"/>
                </a:solidFill>
                <a:effectLst/>
                <a:uLnTx/>
                <a:uFillTx/>
                <a:latin typeface="Tw Cen MT (Títulos)"/>
              </a:rPr>
              <a:t>JohnMovement</a:t>
            </a:r>
            <a:endParaRPr lang="es-PE" sz="2800" dirty="0">
              <a:latin typeface="Tw Cen MT (Títulos)"/>
            </a:endParaRPr>
          </a:p>
        </p:txBody>
      </p:sp>
    </p:spTree>
    <p:extLst>
      <p:ext uri="{BB962C8B-B14F-4D97-AF65-F5344CB8AC3E}">
        <p14:creationId xmlns:p14="http://schemas.microsoft.com/office/powerpoint/2010/main" val="83915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82FCB7-89B3-4ACB-957D-6EC8646B02D1}"/>
              </a:ext>
            </a:extLst>
          </p:cNvPr>
          <p:cNvPicPr>
            <a:picLocks noChangeAspect="1"/>
          </p:cNvPicPr>
          <p:nvPr/>
        </p:nvPicPr>
        <p:blipFill>
          <a:blip r:embed="rId2"/>
          <a:stretch>
            <a:fillRect/>
          </a:stretch>
        </p:blipFill>
        <p:spPr>
          <a:xfrm>
            <a:off x="1015749" y="1631366"/>
            <a:ext cx="4965860" cy="4015456"/>
          </a:xfrm>
          <a:prstGeom prst="rect">
            <a:avLst/>
          </a:prstGeom>
          <a:ln w="88900" cap="sq" cmpd="thickThin">
            <a:solidFill>
              <a:srgbClr val="000000"/>
            </a:solidFill>
            <a:prstDash val="solid"/>
            <a:miter lim="800000"/>
          </a:ln>
          <a:effectLst>
            <a:innerShdw blurRad="76200">
              <a:srgbClr val="000000"/>
            </a:innerShdw>
          </a:effectLst>
        </p:spPr>
      </p:pic>
      <p:sp>
        <p:nvSpPr>
          <p:cNvPr id="6" name="Título 1">
            <a:extLst>
              <a:ext uri="{FF2B5EF4-FFF2-40B4-BE49-F238E27FC236}">
                <a16:creationId xmlns:a16="http://schemas.microsoft.com/office/drawing/2014/main" id="{D7C8750C-418B-4A52-ADA2-E778DA909A0F}"/>
              </a:ext>
            </a:extLst>
          </p:cNvPr>
          <p:cNvSpPr txBox="1">
            <a:spLocks/>
          </p:cNvSpPr>
          <p:nvPr/>
        </p:nvSpPr>
        <p:spPr>
          <a:xfrm>
            <a:off x="-342842" y="568610"/>
            <a:ext cx="5437548"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a:ln>
                  <a:noFill/>
                </a:ln>
                <a:solidFill>
                  <a:srgbClr val="17406D"/>
                </a:solidFill>
                <a:effectLst/>
                <a:uLnTx/>
                <a:uFillTx/>
                <a:latin typeface="Tw Cen MT (Títulos)"/>
              </a:rPr>
              <a:t>GruntScripts</a:t>
            </a:r>
            <a:endParaRPr lang="es-PE" sz="2800" dirty="0">
              <a:latin typeface="Tw Cen MT (Títulos)"/>
            </a:endParaRPr>
          </a:p>
        </p:txBody>
      </p:sp>
      <p:pic>
        <p:nvPicPr>
          <p:cNvPr id="10" name="Imagen 9">
            <a:extLst>
              <a:ext uri="{FF2B5EF4-FFF2-40B4-BE49-F238E27FC236}">
                <a16:creationId xmlns:a16="http://schemas.microsoft.com/office/drawing/2014/main" id="{C40BE4A3-F728-4C37-A674-EF9F708CEB21}"/>
              </a:ext>
            </a:extLst>
          </p:cNvPr>
          <p:cNvPicPr>
            <a:picLocks noChangeAspect="1"/>
          </p:cNvPicPr>
          <p:nvPr/>
        </p:nvPicPr>
        <p:blipFill>
          <a:blip r:embed="rId3"/>
          <a:stretch>
            <a:fillRect/>
          </a:stretch>
        </p:blipFill>
        <p:spPr>
          <a:xfrm>
            <a:off x="7732295" y="1463156"/>
            <a:ext cx="3256548" cy="4183666"/>
          </a:xfrm>
          <a:prstGeom prst="rect">
            <a:avLst/>
          </a:prstGeom>
          <a:ln w="88900" cap="sq" cmpd="thickThin">
            <a:solidFill>
              <a:srgbClr val="000000"/>
            </a:solidFill>
            <a:prstDash val="solid"/>
            <a:miter lim="800000"/>
          </a:ln>
          <a:effectLst>
            <a:innerShdw blurRad="76200">
              <a:srgbClr val="000000"/>
            </a:innerShdw>
          </a:effectLst>
        </p:spPr>
      </p:pic>
      <p:sp>
        <p:nvSpPr>
          <p:cNvPr id="11" name="Título 1">
            <a:extLst>
              <a:ext uri="{FF2B5EF4-FFF2-40B4-BE49-F238E27FC236}">
                <a16:creationId xmlns:a16="http://schemas.microsoft.com/office/drawing/2014/main" id="{41A3BF63-20C6-42FD-A949-58D33F48BC9A}"/>
              </a:ext>
            </a:extLst>
          </p:cNvPr>
          <p:cNvSpPr txBox="1">
            <a:spLocks/>
          </p:cNvSpPr>
          <p:nvPr/>
        </p:nvSpPr>
        <p:spPr>
          <a:xfrm>
            <a:off x="7301221" y="568610"/>
            <a:ext cx="3238442" cy="642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571500" indent="-571500">
              <a:buFont typeface="Arial" panose="020B0604020202020204" pitchFamily="34" charset="0"/>
              <a:buChar char="•"/>
            </a:pPr>
            <a:r>
              <a:rPr kumimoji="0" lang="es-ES" sz="2800" b="0" i="0" u="none" strike="noStrike" kern="1200" cap="none" spc="0" normalizeH="0" baseline="0" noProof="0" dirty="0" err="1">
                <a:ln>
                  <a:noFill/>
                </a:ln>
                <a:solidFill>
                  <a:srgbClr val="17406D"/>
                </a:solidFill>
                <a:effectLst/>
                <a:uLnTx/>
                <a:uFillTx/>
                <a:latin typeface="Tw Cen MT (Títulos)"/>
              </a:rPr>
              <a:t>BulletScript</a:t>
            </a:r>
            <a:endParaRPr lang="es-PE" sz="2800" dirty="0">
              <a:latin typeface="Tw Cen MT (Títulos)"/>
            </a:endParaRPr>
          </a:p>
        </p:txBody>
      </p:sp>
    </p:spTree>
    <p:extLst>
      <p:ext uri="{BB962C8B-B14F-4D97-AF65-F5344CB8AC3E}">
        <p14:creationId xmlns:p14="http://schemas.microsoft.com/office/powerpoint/2010/main" val="3927089950"/>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Gota</Template>
  <TotalTime>939</TotalTime>
  <Words>521</Words>
  <Application>Microsoft Office PowerPoint</Application>
  <PresentationFormat>Panorámica</PresentationFormat>
  <Paragraphs>46</Paragraphs>
  <Slides>11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Tw Cen MT (Títulos)</vt:lpstr>
      <vt:lpstr>Arial</vt:lpstr>
      <vt:lpstr>Calibri</vt:lpstr>
      <vt:lpstr>Times New Roman</vt:lpstr>
      <vt:lpstr>Tw Cen MT</vt:lpstr>
      <vt:lpstr>Gota</vt:lpstr>
      <vt:lpstr>Presentación de PowerPoint</vt:lpstr>
      <vt:lpstr>Resumen</vt:lpstr>
      <vt:lpstr>2. 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dc:title>
  <dc:creator>Frank Kevin PAZ HUAYCHANI</dc:creator>
  <cp:lastModifiedBy>Frank Kevin PAZ HUAYCHANI</cp:lastModifiedBy>
  <cp:revision>23</cp:revision>
  <dcterms:created xsi:type="dcterms:W3CDTF">2022-04-22T17:47:06Z</dcterms:created>
  <dcterms:modified xsi:type="dcterms:W3CDTF">2022-04-23T16:06:29Z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