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handoutMasterIdLst>
    <p:handoutMasterId r:id="rId20"/>
  </p:handoutMasterIdLst>
  <p:sldIdLst>
    <p:sldId id="256" r:id="rId2"/>
    <p:sldId id="293" r:id="rId3"/>
    <p:sldId id="261" r:id="rId4"/>
    <p:sldId id="285" r:id="rId5"/>
    <p:sldId id="263" r:id="rId6"/>
    <p:sldId id="287" r:id="rId7"/>
    <p:sldId id="286" r:id="rId8"/>
    <p:sldId id="288" r:id="rId9"/>
    <p:sldId id="289" r:id="rId10"/>
    <p:sldId id="267" r:id="rId11"/>
    <p:sldId id="291" r:id="rId12"/>
    <p:sldId id="290" r:id="rId13"/>
    <p:sldId id="279" r:id="rId14"/>
    <p:sldId id="276" r:id="rId15"/>
    <p:sldId id="282" r:id="rId16"/>
    <p:sldId id="292" r:id="rId17"/>
    <p:sldId id="281" r:id="rId18"/>
    <p:sldId id="277" r:id="rId19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D5"/>
    <a:srgbClr val="FFFCB9"/>
    <a:srgbClr val="FFF500"/>
    <a:srgbClr val="FFFA9F"/>
    <a:srgbClr val="E4E4DC"/>
    <a:srgbClr val="FF9900"/>
    <a:srgbClr val="3568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4660"/>
  </p:normalViewPr>
  <p:slideViewPr>
    <p:cSldViewPr>
      <p:cViewPr varScale="1">
        <p:scale>
          <a:sx n="149" d="100"/>
          <a:sy n="149" d="100"/>
        </p:scale>
        <p:origin x="-888" y="-8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3EB14-6225-4D89-900B-64731362F3D8}" type="datetimeFigureOut">
              <a:rPr lang="sv-SE" smtClean="0"/>
              <a:t>2013-09-02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BF162-56B1-49B7-8C6C-88DAC2DD57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3682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Rubrik, ClipArt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ClipArt 2"/>
          <p:cNvSpPr>
            <a:spLocks noGrp="1"/>
          </p:cNvSpPr>
          <p:nvPr>
            <p:ph type="clipArt"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18)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juno.lnu.se/msdna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inledande-programmering-med-csharp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Introduktion till </a:t>
            </a:r>
            <a:r>
              <a:rPr lang="sv-SE" dirty="0" smtClean="0"/>
              <a:t>kursen…</a:t>
            </a:r>
            <a:endParaRPr lang="sv-SE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04" y="3238500"/>
            <a:ext cx="6718392" cy="1460500"/>
          </a:xfrm>
        </p:spPr>
        <p:txBody>
          <a:bodyPr/>
          <a:lstStyle/>
          <a:p>
            <a:pPr algn="ctr"/>
            <a:r>
              <a:rPr lang="sv-SE" sz="2400" dirty="0"/>
              <a:t>…eller så här </a:t>
            </a:r>
            <a:r>
              <a:rPr lang="sv-SE" sz="2400" dirty="0" smtClean="0"/>
              <a:t>är det tänkt att fungera</a:t>
            </a:r>
            <a:r>
              <a:rPr lang="sv-SE" sz="2400" dirty="0"/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66" y="805271"/>
            <a:ext cx="3908572" cy="46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Viktiga datum och tidpunkter</a:t>
            </a:r>
          </a:p>
        </p:txBody>
      </p:sp>
      <p:sp>
        <p:nvSpPr>
          <p:cNvPr id="2" name="Platshållare för innehåll 1"/>
          <p:cNvSpPr>
            <a:spLocks noGrp="1"/>
          </p:cNvSpPr>
          <p:nvPr>
            <p:ph sz="half" idx="1"/>
          </p:nvPr>
        </p:nvSpPr>
        <p:spPr>
          <a:xfrm>
            <a:off x="4644008" y="817563"/>
            <a:ext cx="4038600" cy="4619625"/>
          </a:xfrm>
        </p:spPr>
        <p:txBody>
          <a:bodyPr/>
          <a:lstStyle/>
          <a:p>
            <a:r>
              <a:rPr lang="sv-SE" sz="1600" dirty="0"/>
              <a:t>På sidan </a:t>
            </a:r>
            <a:r>
              <a:rPr lang="sv-SE" sz="1600" dirty="0" smtClean="0"/>
              <a:t>Genomförande hittar </a:t>
            </a:r>
            <a:r>
              <a:rPr lang="sv-SE" sz="1600" dirty="0"/>
              <a:t>du vilka datum och tider som gäller för stegtester och redovisning av laborationsuppgifter.</a:t>
            </a:r>
          </a:p>
          <a:p>
            <a:r>
              <a:rPr lang="sv-SE" sz="1600" dirty="0"/>
              <a:t>Du ska ha redovisat alla laborationsuppgifter du gjort på ett steg senast angivet datum och tidpunkt.</a:t>
            </a:r>
          </a:p>
          <a:p>
            <a:r>
              <a:rPr lang="sv-SE" sz="1600" b="1" dirty="0"/>
              <a:t>Campus</a:t>
            </a:r>
          </a:p>
          <a:p>
            <a:pPr lvl="1"/>
            <a:r>
              <a:rPr lang="sv-SE" sz="1400" b="1" dirty="0"/>
              <a:t>All redovisning sker under schemalagd tid för laborationer.</a:t>
            </a:r>
          </a:p>
          <a:p>
            <a:r>
              <a:rPr lang="sv-SE" sz="1600" b="1" dirty="0"/>
              <a:t>Distans</a:t>
            </a:r>
          </a:p>
          <a:p>
            <a:pPr lvl="1"/>
            <a:r>
              <a:rPr lang="sv-SE" sz="1400" b="1" dirty="0" smtClean="0"/>
              <a:t>Redovisning </a:t>
            </a:r>
            <a:r>
              <a:rPr lang="sv-SE" sz="1400" b="1" dirty="0"/>
              <a:t>sker genom att skicka </a:t>
            </a:r>
            <a:r>
              <a:rPr lang="sv-SE" sz="1400" b="1" dirty="0" err="1"/>
              <a:t>zippade</a:t>
            </a:r>
            <a:r>
              <a:rPr lang="sv-SE" sz="1400" b="1" dirty="0"/>
              <a:t> och fullständiga projekt till </a:t>
            </a:r>
            <a:r>
              <a:rPr lang="sv-SE" sz="1400" b="1" dirty="0" smtClean="0"/>
              <a:t>1dv402@lnu.se</a:t>
            </a:r>
            <a:br>
              <a:rPr lang="sv-SE" sz="1400" b="1" dirty="0" smtClean="0"/>
            </a:br>
            <a:r>
              <a:rPr lang="sv-SE" sz="1400" i="1" dirty="0" smtClean="0"/>
              <a:t>eller</a:t>
            </a:r>
            <a:r>
              <a:rPr lang="sv-SE" sz="1400" b="1" dirty="0" smtClean="0"/>
              <a:t/>
            </a:r>
            <a:br>
              <a:rPr lang="sv-SE" sz="1400" b="1" dirty="0" smtClean="0"/>
            </a:br>
            <a:r>
              <a:rPr lang="sv-SE" sz="1400" b="1" dirty="0" smtClean="0"/>
              <a:t>muntligen i samband med handledning.</a:t>
            </a:r>
            <a:endParaRPr lang="sv-SE" sz="1400" b="1" dirty="0"/>
          </a:p>
          <a:p>
            <a:r>
              <a:rPr lang="sv-SE" sz="1600" dirty="0"/>
              <a:t>Eventuella returer ska åtgärdas och redovisas snarast.</a:t>
            </a:r>
          </a:p>
          <a:p>
            <a:endParaRPr lang="sv-SE" sz="1600" dirty="0"/>
          </a:p>
          <a:p>
            <a:endParaRPr lang="sv-SE" sz="1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Stegtest</a:t>
            </a: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sz="half" idx="1"/>
          </p:nvPr>
        </p:nvSpPr>
        <p:spPr>
          <a:xfrm>
            <a:off x="5144202" y="817563"/>
            <a:ext cx="3542597" cy="4619625"/>
          </a:xfrm>
        </p:spPr>
        <p:txBody>
          <a:bodyPr/>
          <a:lstStyle/>
          <a:p>
            <a:r>
              <a:rPr lang="sv-SE" sz="1800" dirty="0"/>
              <a:t>Stegtesterna består av 16/16/60 flervalsfrågor. Ett eller flera alternativ kan vara rätt.</a:t>
            </a:r>
          </a:p>
          <a:p>
            <a:r>
              <a:rPr lang="sv-SE" sz="1800" dirty="0" smtClean="0"/>
              <a:t>Testerna, utom det sista, </a:t>
            </a:r>
            <a:r>
              <a:rPr lang="sv-SE" sz="1800" dirty="0"/>
              <a:t>är öppna under flera dagar varför du kan genomföra ett test då det passar dig.</a:t>
            </a:r>
          </a:p>
          <a:p>
            <a:r>
              <a:rPr lang="sv-SE" sz="1800" dirty="0"/>
              <a:t>Du får använda vilka hjälpmedel som helst. Dock inte ta hjälp av annan fysisk person.</a:t>
            </a:r>
          </a:p>
          <a:p>
            <a:r>
              <a:rPr lang="sv-SE" sz="1800" dirty="0"/>
              <a:t>Du kan återvända till ett stegtest så länge du inte sparat det, d.v.s. låst dina svar</a:t>
            </a:r>
            <a:r>
              <a:rPr lang="sv-SE" sz="1800" dirty="0" smtClean="0"/>
              <a:t>.</a:t>
            </a:r>
            <a:endParaRPr lang="sv-SE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4"/>
            <a:ext cx="4675890" cy="346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4410667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29803"/>
            <a:ext cx="4006667" cy="325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ubri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Praktiska tillämpningar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sz="half" idx="1"/>
          </p:nvPr>
        </p:nvSpPr>
        <p:spPr>
          <a:xfrm>
            <a:off x="4694123" y="817563"/>
            <a:ext cx="4038600" cy="4619625"/>
          </a:xfrm>
        </p:spPr>
        <p:txBody>
          <a:bodyPr/>
          <a:lstStyle/>
          <a:p>
            <a:r>
              <a:rPr lang="sv-SE" sz="1800" dirty="0"/>
              <a:t>Med praktiska tillämpningar menas </a:t>
            </a:r>
            <a:r>
              <a:rPr lang="sv-SE" sz="1800" dirty="0" smtClean="0"/>
              <a:t>övnings- </a:t>
            </a:r>
            <a:r>
              <a:rPr lang="sv-SE" sz="1800" dirty="0"/>
              <a:t>och laborations</a:t>
            </a:r>
            <a:r>
              <a:rPr lang="sv-SE" sz="1800" dirty="0" smtClean="0"/>
              <a:t>uppgifter</a:t>
            </a:r>
            <a:r>
              <a:rPr lang="sv-SE" sz="1800" dirty="0"/>
              <a:t>.</a:t>
            </a:r>
          </a:p>
          <a:p>
            <a:r>
              <a:rPr lang="sv-SE" sz="1800" dirty="0"/>
              <a:t>Samtliga laborationsuppgifter är obligatoriska och ska redovisas.</a:t>
            </a:r>
          </a:p>
          <a:p>
            <a:r>
              <a:rPr lang="sv-SE" sz="1800" dirty="0"/>
              <a:t>Du väljer själv vilken nivå A, B eller C du vill göra laborationsuppgifterna på.</a:t>
            </a:r>
          </a:p>
          <a:p>
            <a:pPr lvl="1">
              <a:spcBef>
                <a:spcPts val="600"/>
              </a:spcBef>
            </a:pPr>
            <a:r>
              <a:rPr lang="sv-SE" sz="1600" dirty="0"/>
              <a:t>A – grundläggande nivå</a:t>
            </a:r>
          </a:p>
          <a:p>
            <a:pPr lvl="1">
              <a:spcBef>
                <a:spcPts val="600"/>
              </a:spcBef>
            </a:pPr>
            <a:r>
              <a:rPr lang="sv-SE" sz="1600" dirty="0"/>
              <a:t>B – grundläggande avancerad nivå</a:t>
            </a:r>
          </a:p>
          <a:p>
            <a:pPr lvl="1">
              <a:spcBef>
                <a:spcPts val="600"/>
              </a:spcBef>
            </a:pPr>
            <a:r>
              <a:rPr lang="sv-SE" sz="1600" dirty="0"/>
              <a:t>C – avancerad nivå</a:t>
            </a:r>
          </a:p>
          <a:p>
            <a:r>
              <a:rPr lang="sv-SE" sz="1800" dirty="0"/>
              <a:t>Har du redovisat en laborationsuppgift på en nivå får du "plussa" en gång på laborationsuppgiften och redovisa på en högre nivå.</a:t>
            </a:r>
          </a:p>
          <a:p>
            <a:endParaRPr lang="sv-SE" sz="18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90" y="2605472"/>
            <a:ext cx="3813333" cy="239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57553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922310"/>
            <a:ext cx="4348572" cy="421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Om jag kör fast?</a:t>
            </a:r>
          </a:p>
        </p:txBody>
      </p:sp>
      <p:sp>
        <p:nvSpPr>
          <p:cNvPr id="2" name="Platshållare för text 1"/>
          <p:cNvSpPr>
            <a:spLocks noGrp="1"/>
          </p:cNvSpPr>
          <p:nvPr>
            <p:ph type="body" sz="half" idx="2"/>
          </p:nvPr>
        </p:nvSpPr>
        <p:spPr>
          <a:xfrm>
            <a:off x="5220088" y="817563"/>
            <a:ext cx="3466712" cy="4619625"/>
          </a:xfrm>
        </p:spPr>
        <p:txBody>
          <a:bodyPr/>
          <a:lstStyle/>
          <a:p>
            <a:r>
              <a:rPr lang="sv-SE" dirty="0"/>
              <a:t>Ta en titt på </a:t>
            </a:r>
            <a:r>
              <a:rPr lang="sv-SE" dirty="0" smtClean="0"/>
              <a:t>kursens </a:t>
            </a:r>
            <a:r>
              <a:rPr lang="sv-SE" dirty="0"/>
              <a:t>webbplats!</a:t>
            </a:r>
          </a:p>
          <a:p>
            <a:pPr lvl="1"/>
            <a:r>
              <a:rPr lang="sv-SE" dirty="0"/>
              <a:t>Inspelade föreläsningar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Övningsuppgifter.</a:t>
            </a:r>
          </a:p>
          <a:p>
            <a:pPr lvl="1"/>
            <a:r>
              <a:rPr lang="sv-SE" dirty="0" smtClean="0"/>
              <a:t>Presentationer.</a:t>
            </a:r>
          </a:p>
          <a:p>
            <a:pPr lvl="1"/>
            <a:r>
              <a:rPr lang="sv-SE" dirty="0" smtClean="0"/>
              <a:t>Artiklar.</a:t>
            </a:r>
            <a:endParaRPr lang="sv-SE" dirty="0"/>
          </a:p>
          <a:p>
            <a:pPr lvl="1"/>
            <a:r>
              <a:rPr lang="sv-SE" dirty="0"/>
              <a:t>Adobe </a:t>
            </a:r>
            <a:r>
              <a:rPr lang="sv-SE" dirty="0" err="1"/>
              <a:t>Connect</a:t>
            </a:r>
            <a:r>
              <a:rPr lang="sv-SE" dirty="0"/>
              <a:t> Pro.</a:t>
            </a:r>
          </a:p>
          <a:p>
            <a:pPr lvl="1"/>
            <a:r>
              <a:rPr lang="sv-SE" dirty="0" smtClean="0"/>
              <a:t>Forum.</a:t>
            </a:r>
            <a:endParaRPr lang="sv-SE" dirty="0"/>
          </a:p>
          <a:p>
            <a:pPr lvl="1"/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(E-brev.)</a:t>
            </a:r>
          </a:p>
          <a:p>
            <a:pPr lvl="1"/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sv-SE" dirty="0" err="1">
                <a:solidFill>
                  <a:schemeClr val="bg1">
                    <a:lumMod val="85000"/>
                  </a:schemeClr>
                </a:solidFill>
              </a:rPr>
              <a:t>Skype</a:t>
            </a:r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.)</a:t>
            </a:r>
          </a:p>
          <a:p>
            <a:r>
              <a:rPr lang="sv-SE" dirty="0" smtClean="0"/>
              <a:t>Ta </a:t>
            </a:r>
            <a:r>
              <a:rPr lang="sv-SE" dirty="0"/>
              <a:t>hjälp av varandra! </a:t>
            </a:r>
            <a:r>
              <a:rPr lang="sv-SE" i="1" dirty="0"/>
              <a:t>Du </a:t>
            </a:r>
            <a:r>
              <a:rPr lang="sv-SE" i="1" dirty="0" smtClean="0"/>
              <a:t>lär </a:t>
            </a:r>
            <a:r>
              <a:rPr lang="sv-SE" i="1" dirty="0"/>
              <a:t>av andra, och du lär dig ännu mer genom att lära andra</a:t>
            </a:r>
            <a:r>
              <a:rPr lang="sv-SE" i="1" dirty="0" smtClean="0"/>
              <a:t>.</a:t>
            </a:r>
            <a:endParaRPr lang="sv-SE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fungerar kursen?</a:t>
            </a:r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/>
              <a:t>Kontinuerlig kursvärdering med hjälp av kursens </a:t>
            </a:r>
            <a:r>
              <a:rPr lang="sv-SE" sz="2400" dirty="0" smtClean="0"/>
              <a:t>forum.</a:t>
            </a:r>
          </a:p>
          <a:p>
            <a:pPr lvl="1"/>
            <a:r>
              <a:rPr lang="sv-SE" sz="2000" dirty="0" smtClean="0"/>
              <a:t>Tanken </a:t>
            </a:r>
            <a:r>
              <a:rPr lang="sv-SE" sz="2000" dirty="0"/>
              <a:t>är att du ska kunna påverka kursen när du går den, och inte bara när du gått den!</a:t>
            </a:r>
          </a:p>
          <a:p>
            <a:r>
              <a:rPr lang="sv-SE" sz="2400" dirty="0" smtClean="0"/>
              <a:t>I </a:t>
            </a:r>
            <a:r>
              <a:rPr lang="sv-SE" sz="2400" dirty="0"/>
              <a:t>kursens </a:t>
            </a:r>
            <a:r>
              <a:rPr lang="sv-SE" sz="2400" dirty="0" smtClean="0"/>
              <a:t>forum har </a:t>
            </a:r>
            <a:r>
              <a:rPr lang="sv-SE" sz="2400" dirty="0"/>
              <a:t>kursledningen som ambition att ge sin syn på hur vi uppfattar hur det går för er på kursen.</a:t>
            </a:r>
          </a:p>
          <a:p>
            <a:pPr lvl="1"/>
            <a:r>
              <a:rPr lang="sv-SE" sz="2000" dirty="0"/>
              <a:t>Uppfattar vi er rätt</a:t>
            </a:r>
            <a:r>
              <a:rPr lang="sv-SE" sz="2000" dirty="0" smtClean="0"/>
              <a:t>?</a:t>
            </a:r>
            <a:endParaRPr lang="sv-SE" sz="20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3608" b="9033"/>
          <a:stretch>
            <a:fillRect/>
          </a:stretch>
        </p:blipFill>
        <p:spPr bwMode="auto">
          <a:xfrm>
            <a:off x="701627" y="1366554"/>
            <a:ext cx="3290139" cy="27689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0" name="textruta 9"/>
          <p:cNvSpPr txBox="1"/>
          <p:nvPr/>
        </p:nvSpPr>
        <p:spPr>
          <a:xfrm rot="20779177">
            <a:off x="1614448" y="3229626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endParaRPr lang="sv-S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ruta 10"/>
          <p:cNvSpPr txBox="1"/>
          <p:nvPr/>
        </p:nvSpPr>
        <p:spPr>
          <a:xfrm rot="21262359">
            <a:off x="709388" y="1712503"/>
            <a:ext cx="1604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Forms</a:t>
            </a:r>
            <a:endParaRPr lang="sv-SE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ruta 8"/>
          <p:cNvSpPr txBox="1"/>
          <p:nvPr/>
        </p:nvSpPr>
        <p:spPr>
          <a:xfrm rot="21139340">
            <a:off x="719113" y="2418795"/>
            <a:ext cx="160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Webbteknik I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Är du programstudent? Vi </a:t>
            </a:r>
            <a:r>
              <a:rPr lang="sv-SE" dirty="0"/>
              <a:t>ställer krav!</a:t>
            </a:r>
          </a:p>
        </p:txBody>
      </p:sp>
      <p:sp>
        <p:nvSpPr>
          <p:cNvPr id="2" name="Platshållare för innehåll 1"/>
          <p:cNvSpPr>
            <a:spLocks noGrp="1"/>
          </p:cNvSpPr>
          <p:nvPr>
            <p:ph sz="half" idx="1"/>
          </p:nvPr>
        </p:nvSpPr>
        <p:spPr>
          <a:xfrm>
            <a:off x="4644008" y="817563"/>
            <a:ext cx="4038600" cy="4619625"/>
          </a:xfrm>
        </p:spPr>
        <p:txBody>
          <a:bodyPr/>
          <a:lstStyle/>
          <a:p>
            <a:r>
              <a:rPr lang="sv-SE" sz="1800" dirty="0"/>
              <a:t>Kurser du kommer att läsa längre fram i utbildningen bygger på att du läst och klarat av tidigare kurser.</a:t>
            </a:r>
          </a:p>
          <a:p>
            <a:r>
              <a:rPr lang="sv-SE" sz="1800" b="1" dirty="0"/>
              <a:t>Vi ställer</a:t>
            </a:r>
            <a:r>
              <a:rPr lang="sv-SE" sz="1800" dirty="0"/>
              <a:t> som </a:t>
            </a:r>
            <a:r>
              <a:rPr lang="sv-SE" sz="1800" b="1" dirty="0"/>
              <a:t>krav</a:t>
            </a:r>
            <a:r>
              <a:rPr lang="sv-SE" sz="1800" dirty="0"/>
              <a:t> att för att du ska få fortsätta att läsa…</a:t>
            </a:r>
          </a:p>
          <a:p>
            <a:pPr lvl="1">
              <a:spcBef>
                <a:spcPts val="600"/>
              </a:spcBef>
            </a:pPr>
            <a:r>
              <a:rPr lang="sv-SE" sz="1800" dirty="0"/>
              <a:t>Webbteknik I (lp2)</a:t>
            </a:r>
          </a:p>
          <a:p>
            <a:pPr lvl="1">
              <a:spcBef>
                <a:spcPts val="600"/>
              </a:spcBef>
            </a:pPr>
            <a:r>
              <a:rPr lang="sv-SE" sz="1800" dirty="0"/>
              <a:t>ASP.NET Web Forms (lp3)</a:t>
            </a:r>
          </a:p>
          <a:p>
            <a:pPr marL="358775" indent="0">
              <a:buNone/>
            </a:pPr>
            <a:r>
              <a:rPr lang="sv-SE" sz="1800" dirty="0"/>
              <a:t>…måste du fullständigt klarat, </a:t>
            </a:r>
            <a:br>
              <a:rPr lang="sv-SE" sz="1800" dirty="0"/>
            </a:br>
            <a:r>
              <a:rPr lang="sv-SE" sz="1800" dirty="0"/>
              <a:t>d.v.s. erhållit slutbetyg i, </a:t>
            </a:r>
            <a:br>
              <a:rPr lang="sv-SE" sz="1800" dirty="0"/>
            </a:br>
            <a:r>
              <a:rPr lang="sv-SE" sz="1800" dirty="0"/>
              <a:t>Inledande programmering med C</a:t>
            </a:r>
            <a:r>
              <a:rPr lang="sv-SE" sz="1800" dirty="0" smtClean="0"/>
              <a:t>#.</a:t>
            </a:r>
            <a:endParaRPr lang="sv-SE" sz="1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 i kursledningen ställer upp!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sz="half" idx="1"/>
          </p:nvPr>
        </p:nvSpPr>
        <p:spPr>
          <a:xfrm>
            <a:off x="3203848" y="817563"/>
            <a:ext cx="5482952" cy="4619625"/>
          </a:xfrm>
        </p:spPr>
        <p:txBody>
          <a:bodyPr/>
          <a:lstStyle/>
          <a:p>
            <a:r>
              <a:rPr lang="sv-SE" sz="1800" b="1" dirty="0"/>
              <a:t>Har du problem? Fråga!</a:t>
            </a:r>
            <a:r>
              <a:rPr lang="sv-SE" sz="1800" dirty="0"/>
              <a:t> Ingen fråga är för dum för att ställas. Kursledningen finns där för dig, …</a:t>
            </a:r>
          </a:p>
          <a:p>
            <a:r>
              <a:rPr lang="sv-SE" sz="1800" dirty="0"/>
              <a:t>…och du, </a:t>
            </a:r>
            <a:r>
              <a:rPr lang="sv-SE" sz="1800" b="1" dirty="0"/>
              <a:t>vi vill så gärna att du lyckas</a:t>
            </a:r>
            <a:r>
              <a:rPr lang="sv-SE" sz="1800" dirty="0"/>
              <a:t>… </a:t>
            </a:r>
          </a:p>
          <a:p>
            <a:pPr lvl="1"/>
            <a:r>
              <a:rPr lang="sv-SE" sz="1600" dirty="0"/>
              <a:t>…så var smart! Utnyttja kursledningen och använd de schemalagda tillfällena för att ställa frågor. Det är nu då kursen går som kursledningen har tid avsatt för att kunna hjälpa dig.</a:t>
            </a:r>
          </a:p>
          <a:p>
            <a:r>
              <a:rPr lang="sv-SE" sz="1800" dirty="0"/>
              <a:t>…men du…</a:t>
            </a:r>
          </a:p>
          <a:p>
            <a:pPr lvl="1"/>
            <a:r>
              <a:rPr lang="sv-SE" sz="1600" dirty="0"/>
              <a:t>…</a:t>
            </a:r>
            <a:r>
              <a:rPr lang="sv-SE" sz="1600" b="1" dirty="0"/>
              <a:t>vi ställer upp till 100% </a:t>
            </a:r>
            <a:r>
              <a:rPr lang="sv-SE" sz="1600" b="1" dirty="0" smtClean="0"/>
              <a:t> och det enda du bara behöver göra är att ställa upp själv!</a:t>
            </a:r>
            <a:r>
              <a:rPr lang="sv-SE" sz="1600" dirty="0" smtClean="0"/>
              <a:t> </a:t>
            </a:r>
            <a:r>
              <a:rPr lang="sv-SE" sz="1600" dirty="0"/>
              <a:t>Ju tidigare kursledningen får reda på eventuella problem desto lättare kan vi tillsammans åtgärda dem. Med andra ord kom inte i slutet av stegen eller kursen och säg att du inget förstår. Kursledningen förstår då inte varför du inte tog kontakt tidigare.</a:t>
            </a:r>
          </a:p>
          <a:p>
            <a:endParaRPr lang="sv-SE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38135" y="1384272"/>
            <a:ext cx="2081213" cy="31210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2852584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Programvara</a:t>
            </a:r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Utvecklingsverktyget som används under kursen är Microsoft Visual Studio </a:t>
            </a:r>
            <a:r>
              <a:rPr lang="sv-SE" dirty="0" smtClean="0"/>
              <a:t>2012 Ultimate.</a:t>
            </a:r>
            <a:endParaRPr lang="sv-SE" dirty="0"/>
          </a:p>
          <a:p>
            <a:r>
              <a:rPr lang="sv-SE" dirty="0"/>
              <a:t>Du har tillgång till programvaran </a:t>
            </a:r>
            <a:r>
              <a:rPr lang="sv-SE" dirty="0" smtClean="0"/>
              <a:t>via Microsoft </a:t>
            </a:r>
            <a:r>
              <a:rPr lang="sv-SE" dirty="0" err="1" smtClean="0"/>
              <a:t>DreamSpark</a:t>
            </a:r>
            <a:r>
              <a:rPr lang="sv-SE" dirty="0" smtClean="0"/>
              <a:t> for </a:t>
            </a:r>
            <a:r>
              <a:rPr lang="sv-SE" dirty="0" err="1" smtClean="0"/>
              <a:t>Academic</a:t>
            </a:r>
            <a:r>
              <a:rPr lang="sv-SE" dirty="0" smtClean="0"/>
              <a:t> Institutions.</a:t>
            </a:r>
          </a:p>
          <a:p>
            <a:pPr lvl="1"/>
            <a:r>
              <a:rPr lang="sv-SE" dirty="0" smtClean="0"/>
              <a:t>Ansök på MSDN </a:t>
            </a:r>
            <a:r>
              <a:rPr lang="sv-SE" dirty="0" err="1" smtClean="0"/>
              <a:t>Academic</a:t>
            </a:r>
            <a:r>
              <a:rPr lang="sv-SE" dirty="0" smtClean="0"/>
              <a:t> Alliance, </a:t>
            </a:r>
            <a:r>
              <a:rPr lang="sv-SE" dirty="0">
                <a:hlinkClick r:id="rId2"/>
              </a:rPr>
              <a:t>http://</a:t>
            </a:r>
            <a:r>
              <a:rPr lang="sv-SE" dirty="0" smtClean="0">
                <a:hlinkClick r:id="rId2"/>
              </a:rPr>
              <a:t>juno.lnu.se/</a:t>
            </a:r>
            <a:r>
              <a:rPr lang="sv-SE" dirty="0" err="1" smtClean="0">
                <a:hlinkClick r:id="rId2"/>
              </a:rPr>
              <a:t>msdnaa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539750" y="2887930"/>
            <a:ext cx="4654550" cy="186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sv-SE" sz="320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5" y="2641476"/>
            <a:ext cx="4052381" cy="249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257" y="3114735"/>
            <a:ext cx="3595239" cy="244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Frågor?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-209592"/>
            <a:ext cx="6400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Inledande programmering med C# 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verket </a:t>
            </a:r>
            <a:r>
              <a:rPr lang="sv-SE" sz="1400" dirty="0" smtClean="0"/>
              <a:t>Introduktion till kursen…</a:t>
            </a:r>
            <a:r>
              <a:rPr lang="sv-SE" sz="1400" dirty="0"/>
              <a:t> av Mats Loock, </a:t>
            </a:r>
            <a:r>
              <a:rPr lang="sv-SE" sz="1400" dirty="0" smtClean="0"/>
              <a:t>förutom fotografier, ikoner, bild på kurslitteraturen samt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fotografier</a:t>
            </a:r>
            <a:r>
              <a:rPr lang="sv-SE" sz="1400" dirty="0" smtClean="0"/>
              <a:t>, ikoner, </a:t>
            </a:r>
            <a:r>
              <a:rPr lang="sv-SE" sz="1400" dirty="0"/>
              <a:t>bild på kurslitteraturen samt Linnéuniversitetets logotyp och symbol </a:t>
            </a:r>
            <a:r>
              <a:rPr lang="sv-SE" sz="1400" dirty="0" smtClean="0"/>
              <a:t>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Inledande programmering med C#” och en länk till </a:t>
            </a:r>
            <a:r>
              <a:rPr lang="sv-SE" sz="1400" u="sng" dirty="0">
                <a:hlinkClick r:id="rId3"/>
              </a:rPr>
              <a:t>https://coursepress.lnu.se/kurs/inledande-programmering-med-csharp</a:t>
            </a:r>
            <a:r>
              <a:rPr lang="sv-SE" sz="1400" dirty="0"/>
              <a:t> 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9408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3222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14280" y="1633506"/>
            <a:ext cx="3173412" cy="3173413"/>
          </a:xfrm>
          <a:prstGeom prst="ellipse">
            <a:avLst/>
          </a:prstGeom>
          <a:solidFill>
            <a:schemeClr val="accent6">
              <a:lumMod val="60000"/>
              <a:lumOff val="40000"/>
              <a:alpha val="39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 algn="ctr">
              <a:spcBef>
                <a:spcPct val="20000"/>
              </a:spcBef>
            </a:pPr>
            <a:endParaRPr lang="sv-SE" sz="22900" b="1">
              <a:solidFill>
                <a:srgbClr val="DDDDDD"/>
              </a:solidFill>
              <a:latin typeface="Verdana" pitchFamily="34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05" y="593694"/>
            <a:ext cx="3381375" cy="479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Efter kursen kommer du att…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3708400" y="817563"/>
            <a:ext cx="4978400" cy="4619625"/>
          </a:xfrm>
        </p:spPr>
        <p:txBody>
          <a:bodyPr/>
          <a:lstStyle/>
          <a:p>
            <a:r>
              <a:rPr lang="sv-SE" sz="2400" dirty="0"/>
              <a:t>…kunna skriva </a:t>
            </a:r>
            <a:r>
              <a:rPr lang="sv-SE" sz="2400" b="1" dirty="0" smtClean="0"/>
              <a:t>konsolprogram i </a:t>
            </a:r>
            <a:r>
              <a:rPr lang="sv-SE" sz="2400" dirty="0" smtClean="0"/>
              <a:t>programspråket </a:t>
            </a:r>
            <a:r>
              <a:rPr lang="sv-SE" sz="2400" b="1" dirty="0" smtClean="0"/>
              <a:t>C#</a:t>
            </a:r>
            <a:r>
              <a:rPr lang="sv-SE" sz="2400" dirty="0" smtClean="0"/>
              <a:t>.</a:t>
            </a:r>
            <a:endParaRPr lang="sv-SE" sz="2400" dirty="0"/>
          </a:p>
          <a:p>
            <a:r>
              <a:rPr lang="sv-SE" sz="2400" dirty="0" smtClean="0"/>
              <a:t>… själv ha skapat dig en god </a:t>
            </a:r>
            <a:r>
              <a:rPr lang="sv-SE" sz="2400" b="1" dirty="0" smtClean="0"/>
              <a:t>programmeringsgrund</a:t>
            </a:r>
            <a:r>
              <a:rPr lang="sv-SE" sz="2400" dirty="0" smtClean="0"/>
              <a:t> att stå på, vilket gör det </a:t>
            </a:r>
            <a:r>
              <a:rPr lang="sv-SE" sz="2400" b="1" dirty="0" smtClean="0"/>
              <a:t>enklare att använda</a:t>
            </a:r>
            <a:r>
              <a:rPr lang="sv-SE" sz="2400" dirty="0" smtClean="0"/>
              <a:t>, och lära in, olika </a:t>
            </a:r>
            <a:r>
              <a:rPr lang="sv-SE" sz="2400" b="1" dirty="0" smtClean="0"/>
              <a:t>skript- och programspråk</a:t>
            </a:r>
            <a:r>
              <a:rPr lang="sv-SE" sz="2400" dirty="0" smtClean="0"/>
              <a:t> som t.ex. JavaScript och PHP.</a:t>
            </a:r>
            <a:endParaRPr lang="sv-SE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Kursledningen</a:t>
            </a:r>
            <a:endParaRPr lang="sv-SE" dirty="0"/>
          </a:p>
        </p:txBody>
      </p:sp>
      <p:graphicFrame>
        <p:nvGraphicFramePr>
          <p:cNvPr id="7" name="Platshållare för innehåll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291744"/>
              </p:ext>
            </p:extLst>
          </p:nvPr>
        </p:nvGraphicFramePr>
        <p:xfrm>
          <a:off x="457200" y="817563"/>
          <a:ext cx="8229600" cy="185419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86154"/>
                <a:gridCol w="7643446"/>
              </a:tblGrid>
              <a:tr h="309033">
                <a:tc gridSpan="2">
                  <a:txBody>
                    <a:bodyPr/>
                    <a:lstStyle/>
                    <a:p>
                      <a:r>
                        <a:rPr lang="sv-SE" sz="1500" dirty="0" smtClean="0"/>
                        <a:t>Kursansvarig/kursledare</a:t>
                      </a:r>
                      <a:endParaRPr lang="sv-SE" sz="1500" dirty="0"/>
                    </a:p>
                  </a:txBody>
                  <a:tcPr marT="38100" marB="38100"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</a:tr>
              <a:tr h="309033">
                <a:tc>
                  <a:txBody>
                    <a:bodyPr/>
                    <a:lstStyle/>
                    <a:p>
                      <a:pPr marL="363538" indent="0"/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Mats Loock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  <a:tr h="309033">
                <a:tc>
                  <a:txBody>
                    <a:bodyPr/>
                    <a:lstStyle/>
                    <a:p>
                      <a:pPr marL="363538" indent="0"/>
                      <a:endParaRPr lang="sv-SE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A34:14 </a:t>
                      </a:r>
                      <a:r>
                        <a:rPr lang="sv-SE" sz="1200" dirty="0" smtClean="0"/>
                        <a:t>(Kalmar</a:t>
                      </a:r>
                      <a:r>
                        <a:rPr lang="sv-SE" sz="1200" baseline="0" dirty="0" smtClean="0"/>
                        <a:t> Nyckel: A-huset, plan 3, sektion 4, rum 14)</a:t>
                      </a:r>
                      <a:endParaRPr lang="sv-SE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0480 – </a:t>
                      </a:r>
                      <a:r>
                        <a:rPr lang="sv-SE" sz="1500" kern="1200" dirty="0" smtClean="0"/>
                        <a:t>49 77 14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smtClean="0"/>
                        <a:t>mats.loock@lnu.se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dirty="0" smtClean="0"/>
                        <a:t>mats.loock.lnu.se</a:t>
                      </a:r>
                      <a:endParaRPr lang="sv-SE" sz="15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Platshållare för innehåll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3318842"/>
              </p:ext>
            </p:extLst>
          </p:nvPr>
        </p:nvGraphicFramePr>
        <p:xfrm>
          <a:off x="457200" y="2818505"/>
          <a:ext cx="8229600" cy="185419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3900"/>
                <a:gridCol w="3962850"/>
                <a:gridCol w="3962850"/>
              </a:tblGrid>
              <a:tr h="309033">
                <a:tc gridSpan="2">
                  <a:txBody>
                    <a:bodyPr/>
                    <a:lstStyle/>
                    <a:p>
                      <a:r>
                        <a:rPr lang="sv-SE" sz="1500" dirty="0" smtClean="0"/>
                        <a:t>Kursledare</a:t>
                      </a:r>
                      <a:endParaRPr lang="sv-SE" sz="1500" dirty="0"/>
                    </a:p>
                  </a:txBody>
                  <a:tcPr marT="38100" marB="38100"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pPr marL="363538" indent="0"/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Anne Norling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>
                          <a:solidFill>
                            <a:schemeClr val="tx1"/>
                          </a:solidFill>
                        </a:rPr>
                        <a:t>John</a:t>
                      </a:r>
                      <a:r>
                        <a:rPr lang="sv-SE" sz="1500" baseline="0" dirty="0" smtClean="0">
                          <a:solidFill>
                            <a:schemeClr val="tx1"/>
                          </a:solidFill>
                        </a:rPr>
                        <a:t> Häggerud</a:t>
                      </a:r>
                      <a:endParaRPr lang="sv-SE" sz="1500" dirty="0">
                        <a:solidFill>
                          <a:schemeClr val="tx1"/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  <a:tr h="309033">
                <a:tc>
                  <a:txBody>
                    <a:bodyPr/>
                    <a:lstStyle/>
                    <a:p>
                      <a:pPr marL="363538" indent="0"/>
                      <a:endParaRPr lang="sv-SE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A34:17 </a:t>
                      </a:r>
                      <a:r>
                        <a:rPr lang="sv-SE" sz="1050" dirty="0" smtClean="0"/>
                        <a:t>(Kalmar</a:t>
                      </a:r>
                      <a:r>
                        <a:rPr lang="sv-SE" sz="1050" baseline="0" dirty="0" smtClean="0"/>
                        <a:t> Nyckel: A-huset, plan 3, sektion 4, rum 17)</a:t>
                      </a:r>
                      <a:endParaRPr lang="sv-SE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dirty="0" smtClean="0">
                          <a:solidFill>
                            <a:schemeClr val="tx1"/>
                          </a:solidFill>
                        </a:rPr>
                        <a:t>A34:13 </a:t>
                      </a:r>
                      <a:r>
                        <a:rPr lang="sv-SE" sz="1050" dirty="0" smtClean="0">
                          <a:solidFill>
                            <a:schemeClr val="tx1"/>
                          </a:solidFill>
                        </a:rPr>
                        <a:t>(Kalmar</a:t>
                      </a:r>
                      <a:r>
                        <a:rPr lang="sv-SE" sz="1050" baseline="0" dirty="0" smtClean="0">
                          <a:solidFill>
                            <a:schemeClr val="tx1"/>
                          </a:solidFill>
                        </a:rPr>
                        <a:t> Nyckel: A-huset, plan 3, sektion 4, rum 13)</a:t>
                      </a:r>
                      <a:endParaRPr lang="sv-SE" sz="1500" dirty="0">
                        <a:solidFill>
                          <a:schemeClr val="tx1"/>
                        </a:solidFill>
                      </a:endParaRPr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0480 – </a:t>
                      </a:r>
                      <a:r>
                        <a:rPr lang="sv-SE" sz="1500" kern="1200" dirty="0" smtClean="0"/>
                        <a:t>49 77 12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>
                          <a:solidFill>
                            <a:schemeClr val="tx1"/>
                          </a:solidFill>
                        </a:rPr>
                        <a:t>0480 – </a:t>
                      </a:r>
                      <a:r>
                        <a:rPr lang="sv-SE" sz="1500" kern="1200" dirty="0" smtClean="0">
                          <a:solidFill>
                            <a:schemeClr val="tx1"/>
                          </a:solidFill>
                        </a:rPr>
                        <a:t>49 77 15</a:t>
                      </a:r>
                      <a:r>
                        <a:rPr lang="sv-SE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sv-SE" sz="1500" dirty="0">
                        <a:solidFill>
                          <a:schemeClr val="tx1"/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smtClean="0"/>
                        <a:t>anne.norling@lnu.se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dirty="0" err="1" smtClean="0">
                          <a:solidFill>
                            <a:schemeClr val="tx1"/>
                          </a:solidFill>
                        </a:rPr>
                        <a:t>john</a:t>
                      </a:r>
                      <a:r>
                        <a:rPr lang="sv-SE" sz="1500" baseline="0" dirty="0" err="1" smtClean="0">
                          <a:solidFill>
                            <a:schemeClr val="tx1"/>
                          </a:solidFill>
                        </a:rPr>
                        <a:t>.haggerud@lnu.se</a:t>
                      </a:r>
                      <a:endParaRPr lang="sv-SE" sz="1500" dirty="0">
                        <a:solidFill>
                          <a:schemeClr val="tx1"/>
                        </a:solidFill>
                      </a:endParaRPr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dirty="0" smtClean="0"/>
                        <a:t>anne.norling.lnu.se</a:t>
                      </a:r>
                      <a:endParaRPr lang="sv-SE" sz="15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50927" y="1141390"/>
            <a:ext cx="252000" cy="252000"/>
          </a:xfrm>
          <a:prstGeom prst="rect">
            <a:avLst/>
          </a:prstGeom>
          <a:noFill/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0927" y="1451118"/>
            <a:ext cx="252000" cy="252000"/>
          </a:xfrm>
          <a:prstGeom prst="rect">
            <a:avLst/>
          </a:prstGeom>
          <a:noFill/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927" y="2090726"/>
            <a:ext cx="252000" cy="252000"/>
          </a:xfrm>
          <a:prstGeom prst="rect">
            <a:avLst/>
          </a:prstGeom>
          <a:noFill/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927" y="2389476"/>
            <a:ext cx="25200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7396749">
            <a:off x="558642" y="1810642"/>
            <a:ext cx="236571" cy="180000"/>
          </a:xfrm>
          <a:prstGeom prst="rect">
            <a:avLst/>
          </a:prstGeom>
          <a:noFill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19057" y="3168332"/>
            <a:ext cx="252000" cy="252000"/>
          </a:xfrm>
          <a:prstGeom prst="rect">
            <a:avLst/>
          </a:prstGeom>
          <a:noFill/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19057" y="3478060"/>
            <a:ext cx="252000" cy="252000"/>
          </a:xfrm>
          <a:prstGeom prst="rect">
            <a:avLst/>
          </a:prstGeom>
          <a:noFill/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057" y="4117668"/>
            <a:ext cx="252000" cy="252000"/>
          </a:xfrm>
          <a:prstGeom prst="rect">
            <a:avLst/>
          </a:prstGeom>
          <a:noFill/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9057" y="4405700"/>
            <a:ext cx="25200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7396749">
            <a:off x="526772" y="3837584"/>
            <a:ext cx="236571" cy="180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1957400"/>
            <a:ext cx="2662111" cy="349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Kurslitteratur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817563"/>
            <a:ext cx="8229600" cy="1644040"/>
          </a:xfrm>
          <a:noFill/>
          <a:ln/>
        </p:spPr>
        <p:txBody>
          <a:bodyPr lIns="90488" tIns="44450" rIns="90488" bIns="44450">
            <a:spAutoFit/>
          </a:bodyPr>
          <a:lstStyle/>
          <a:p>
            <a:r>
              <a:rPr lang="sv-SE" sz="2400" dirty="0" err="1" smtClean="0"/>
              <a:t>Essential</a:t>
            </a:r>
            <a:r>
              <a:rPr lang="sv-SE" sz="2400" dirty="0" smtClean="0"/>
              <a:t> C# 5.0. Mark Michaelis </a:t>
            </a:r>
            <a:r>
              <a:rPr lang="sv-SE" sz="2400" dirty="0" err="1" smtClean="0"/>
              <a:t>with</a:t>
            </a:r>
            <a:r>
              <a:rPr lang="sv-SE" sz="2400" dirty="0" smtClean="0"/>
              <a:t> Eric Lippert,</a:t>
            </a:r>
            <a:br>
              <a:rPr lang="sv-SE" sz="2400" dirty="0" smtClean="0"/>
            </a:br>
            <a:r>
              <a:rPr lang="sv-SE" sz="2400" dirty="0" smtClean="0"/>
              <a:t>Addison-Wesley ISBN 978-0-321-87758-1, 2013.</a:t>
            </a:r>
          </a:p>
          <a:p>
            <a:r>
              <a:rPr lang="sv-SE" sz="2400" dirty="0"/>
              <a:t>…en bra bok, som du självklart får </a:t>
            </a:r>
            <a:r>
              <a:rPr lang="sv-SE" sz="2400" dirty="0" smtClean="0"/>
              <a:t>använda </a:t>
            </a:r>
            <a:r>
              <a:rPr lang="sv-SE" sz="2400" dirty="0"/>
              <a:t>under </a:t>
            </a:r>
            <a:r>
              <a:rPr lang="sv-SE" sz="2400" dirty="0" smtClean="0"/>
              <a:t>examinationerna!</a:t>
            </a:r>
            <a:endParaRPr lang="sv-SE" sz="2400" dirty="0"/>
          </a:p>
        </p:txBody>
      </p:sp>
      <p:grpSp>
        <p:nvGrpSpPr>
          <p:cNvPr id="2" name="Grupp 1"/>
          <p:cNvGrpSpPr/>
          <p:nvPr/>
        </p:nvGrpSpPr>
        <p:grpSpPr>
          <a:xfrm>
            <a:off x="683568" y="4532609"/>
            <a:ext cx="4896544" cy="854246"/>
            <a:chOff x="539552" y="4189648"/>
            <a:chExt cx="4896544" cy="854246"/>
          </a:xfrm>
        </p:grpSpPr>
        <p:sp>
          <p:nvSpPr>
            <p:cNvPr id="10" name="textruta 9"/>
            <p:cNvSpPr txBox="1"/>
            <p:nvPr/>
          </p:nvSpPr>
          <p:spPr>
            <a:xfrm>
              <a:off x="539552" y="4189648"/>
              <a:ext cx="4896544" cy="85424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ctr" anchorCtr="1">
              <a:spAutoFit/>
            </a:bodyPr>
            <a:lstStyle/>
            <a:p>
              <a:pPr marL="715963"/>
              <a:r>
                <a:rPr lang="sv-SE" sz="1200" b="1" dirty="0" smtClean="0">
                  <a:solidFill>
                    <a:schemeClr val="bg1"/>
                  </a:solidFill>
                </a:rPr>
                <a:t>Kursen bygger på kurslitteraturen.</a:t>
              </a:r>
              <a:r>
                <a:rPr lang="sv-SE" sz="1200" dirty="0" smtClean="0">
                  <a:solidFill>
                    <a:schemeClr val="bg1"/>
                  </a:solidFill>
                </a:rPr>
                <a:t> Endast begränsat kompletterande material kommer att finnas att tillgå, som på </a:t>
              </a:r>
              <a:r>
                <a:rPr lang="sv-SE" sz="1200" b="1" dirty="0" smtClean="0">
                  <a:solidFill>
                    <a:schemeClr val="bg1"/>
                  </a:solidFill>
                </a:rPr>
                <a:t>inget</a:t>
              </a:r>
              <a:r>
                <a:rPr lang="sv-SE" sz="1200" dirty="0" smtClean="0">
                  <a:solidFill>
                    <a:schemeClr val="bg1"/>
                  </a:solidFill>
                </a:rPr>
                <a:t> sätt </a:t>
              </a:r>
              <a:r>
                <a:rPr lang="sv-SE" sz="1200" b="1" dirty="0" smtClean="0">
                  <a:solidFill>
                    <a:schemeClr val="bg1"/>
                  </a:solidFill>
                </a:rPr>
                <a:t>kan ersätta kurslitteraturen</a:t>
              </a:r>
              <a:r>
                <a:rPr lang="sv-SE" sz="1200" dirty="0" smtClean="0">
                  <a:solidFill>
                    <a:schemeClr val="bg1"/>
                  </a:solidFill>
                </a:rPr>
                <a:t>.</a:t>
              </a:r>
              <a:endParaRPr lang="sv-SE" sz="1200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" descr="C:\Users\mats\AppData\Local\Microsoft\Windows\Temporary Internet Files\Low\Content.IE5\LWLN9N99\j043475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4273810"/>
              <a:ext cx="685922" cy="685922"/>
            </a:xfrm>
            <a:prstGeom prst="rect">
              <a:avLst/>
            </a:prstGeom>
            <a:noFill/>
          </p:spPr>
        </p:pic>
      </p:grp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348377">
            <a:off x="1327857" y="2522788"/>
            <a:ext cx="4701832" cy="1924237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Upplägg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sv-SE" dirty="0"/>
              <a:t>Kursen är indelad i tre steg. Varje steg examineras genom: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b="1" dirty="0"/>
              <a:t>Stegtest</a:t>
            </a:r>
            <a:r>
              <a:rPr lang="sv-SE" dirty="0"/>
              <a:t>. Svara på 16/16/60 flervalsfrågor och svara rätt på minst 50%. Se kursens webbplats för tider då stegtesterna är öppna.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b="1" dirty="0"/>
              <a:t>Laborationsuppgifter</a:t>
            </a:r>
            <a:r>
              <a:rPr lang="sv-SE" dirty="0"/>
              <a:t>. Laborationsuppgifterna finns i tre nivåer från grundläggande till avancerad. Välj själv vilken nivå du vill göra dem på. Se kursens webbplats för sista redovisningstillfälle.</a:t>
            </a:r>
          </a:p>
          <a:p>
            <a:pPr>
              <a:spcAft>
                <a:spcPts val="0"/>
              </a:spcAft>
            </a:pPr>
            <a:r>
              <a:rPr lang="sv-SE" dirty="0"/>
              <a:t>Schemalagd verksamhet: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Föreläsningar (</a:t>
            </a:r>
            <a:r>
              <a:rPr lang="sv-SE" b="1" dirty="0"/>
              <a:t>campus</a:t>
            </a:r>
            <a:r>
              <a:rPr lang="sv-SE" dirty="0"/>
              <a:t> och </a:t>
            </a:r>
            <a:r>
              <a:rPr lang="sv-SE" b="1" dirty="0"/>
              <a:t>distans</a:t>
            </a:r>
            <a:r>
              <a:rPr lang="sv-SE" dirty="0"/>
              <a:t>)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sv-SE" dirty="0"/>
              <a:t>Två pass om 2 x 45 minuter</a:t>
            </a:r>
            <a:br>
              <a:rPr lang="sv-SE" dirty="0"/>
            </a:br>
            <a:r>
              <a:rPr lang="sv-SE" dirty="0"/>
              <a:t>(se schemat för detaljer)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Laborationer (</a:t>
            </a:r>
            <a:r>
              <a:rPr lang="sv-SE" b="1" dirty="0"/>
              <a:t>campus</a:t>
            </a:r>
            <a:r>
              <a:rPr lang="sv-SE" dirty="0"/>
              <a:t>)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Fyra </a:t>
            </a:r>
            <a:r>
              <a:rPr lang="sv-SE" dirty="0"/>
              <a:t>laborationsgrupper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sv-SE" dirty="0"/>
              <a:t>Ett pass per laborationsgrupp om 4 x 45 minuter</a:t>
            </a:r>
            <a:br>
              <a:rPr lang="sv-SE" dirty="0"/>
            </a:br>
            <a:r>
              <a:rPr lang="sv-SE" dirty="0"/>
              <a:t>(se schemat för detaljer)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Handledningstid (</a:t>
            </a:r>
            <a:r>
              <a:rPr lang="sv-SE" b="1" dirty="0"/>
              <a:t>distans</a:t>
            </a:r>
            <a:r>
              <a:rPr lang="sv-SE" dirty="0"/>
              <a:t>)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sv-SE" dirty="0"/>
              <a:t>Två pass om 4 x 45 minuter</a:t>
            </a:r>
            <a:br>
              <a:rPr lang="sv-SE" dirty="0"/>
            </a:br>
            <a:r>
              <a:rPr lang="sv-SE" dirty="0"/>
              <a:t>(se schemat för detaljer)</a:t>
            </a:r>
          </a:p>
          <a:p>
            <a:endParaRPr lang="sv-S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873408">
            <a:off x="7296775" y="2607894"/>
            <a:ext cx="1664554" cy="16661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Oval 4"/>
          <p:cNvSpPr/>
          <p:nvPr/>
        </p:nvSpPr>
        <p:spPr>
          <a:xfrm>
            <a:off x="5083183" y="4211092"/>
            <a:ext cx="3760839" cy="1445764"/>
          </a:xfrm>
          <a:prstGeom prst="wedgeEllipseCallout">
            <a:avLst>
              <a:gd name="adj1" fmla="val 29809"/>
              <a:gd name="adj2" fmla="val -8714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tIns="90000" bIns="90000" rtlCol="0" anchor="ctr">
            <a:spAutoFit/>
          </a:bodyPr>
          <a:lstStyle/>
          <a:p>
            <a:pPr algn="ctr">
              <a:spcBef>
                <a:spcPts val="1200"/>
              </a:spcBef>
            </a:pPr>
            <a:r>
              <a:rPr lang="sv-SE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 är nu kursledningen har tid avsatt att hjälpa just dig. Så ställ frågor, diskutera övningar, laborationsuppgifter, ja vad du nu känner att du vill prata om! </a:t>
            </a:r>
          </a:p>
        </p:txBody>
      </p:sp>
    </p:spTree>
    <p:extLst>
      <p:ext uri="{BB962C8B-B14F-4D97-AF65-F5344CB8AC3E}">
        <p14:creationId xmlns:p14="http://schemas.microsoft.com/office/powerpoint/2010/main" val="18720386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Steg 1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sv-SE" dirty="0"/>
              <a:t>3 </a:t>
            </a:r>
            <a:r>
              <a:rPr lang="sv-SE" dirty="0" smtClean="0"/>
              <a:t>veckor (36-38).</a:t>
            </a:r>
          </a:p>
          <a:p>
            <a:pPr>
              <a:spcAft>
                <a:spcPts val="0"/>
              </a:spcAft>
            </a:pPr>
            <a:r>
              <a:rPr lang="sv-SE" dirty="0" smtClean="0"/>
              <a:t>Behandlar grunderna i att skapa konsolapplikationer </a:t>
            </a:r>
            <a:br>
              <a:rPr lang="sv-SE" dirty="0" smtClean="0"/>
            </a:br>
            <a:r>
              <a:rPr lang="sv-SE" dirty="0" smtClean="0"/>
              <a:t>med C#.</a:t>
            </a:r>
          </a:p>
          <a:p>
            <a:pPr>
              <a:spcAft>
                <a:spcPts val="0"/>
              </a:spcAft>
            </a:pPr>
            <a:r>
              <a:rPr lang="sv-SE" dirty="0" smtClean="0"/>
              <a:t>Laborationsuppgifterna handlar </a:t>
            </a:r>
            <a:r>
              <a:rPr lang="sv-SE" dirty="0"/>
              <a:t>om: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/>
              <a:t>Grundläggande programmering.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Datatyper.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Variabler.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Operatorer.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Selektioner.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Iterationer.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Strängar.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Arrayer.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Undantag.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Metoder.</a:t>
            </a:r>
            <a:endParaRPr lang="sv-SE" dirty="0"/>
          </a:p>
          <a:p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2999">
            <a:off x="5747700" y="189481"/>
            <a:ext cx="3743325" cy="282892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442">
            <a:off x="4906044" y="1382724"/>
            <a:ext cx="2390775" cy="25146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07371">
            <a:off x="6113286" y="1850370"/>
            <a:ext cx="2762250" cy="29622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310">
            <a:off x="5510598" y="2882488"/>
            <a:ext cx="2686050" cy="29622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7215112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Steg 2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sv-SE" dirty="0" smtClean="0"/>
              <a:t>4 </a:t>
            </a:r>
            <a:r>
              <a:rPr lang="sv-SE" dirty="0"/>
              <a:t>veckor </a:t>
            </a:r>
            <a:r>
              <a:rPr lang="sv-SE" dirty="0" smtClean="0"/>
              <a:t>(39-42).</a:t>
            </a:r>
            <a:endParaRPr lang="sv-SE" dirty="0"/>
          </a:p>
          <a:p>
            <a:pPr>
              <a:spcAft>
                <a:spcPts val="0"/>
              </a:spcAft>
            </a:pPr>
            <a:r>
              <a:rPr lang="sv-SE" dirty="0"/>
              <a:t>Introducerar objektorienterad programmering.</a:t>
            </a:r>
          </a:p>
          <a:p>
            <a:pPr>
              <a:spcAft>
                <a:spcPts val="0"/>
              </a:spcAft>
            </a:pPr>
            <a:r>
              <a:rPr lang="sv-SE" dirty="0"/>
              <a:t>Laborationsuppgifterna handlar om: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Objektorienterad programmering.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Klasser.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Objekt.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Metoder.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Konstruktorer</a:t>
            </a:r>
            <a:r>
              <a:rPr lang="sv-SE" dirty="0"/>
              <a:t>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Fält.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Överlagring.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Egenskaper.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Arv.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Polymorfism.</a:t>
            </a:r>
          </a:p>
          <a:p>
            <a:endParaRPr lang="sv-S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2599">
            <a:off x="5143851" y="123449"/>
            <a:ext cx="2333625" cy="37623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6040">
            <a:off x="6112095" y="1068608"/>
            <a:ext cx="3162300" cy="21621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0774">
            <a:off x="4383551" y="1347235"/>
            <a:ext cx="3124200" cy="3533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5130">
            <a:off x="6464847" y="2633014"/>
            <a:ext cx="1885950" cy="13620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2721">
            <a:off x="4003556" y="2661486"/>
            <a:ext cx="2343150" cy="26955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9171">
            <a:off x="5603911" y="3357486"/>
            <a:ext cx="2400300" cy="18954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26420620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Steg 3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sv-SE" dirty="0" smtClean="0"/>
              <a:t>3 </a:t>
            </a:r>
            <a:r>
              <a:rPr lang="sv-SE" dirty="0"/>
              <a:t>veckor </a:t>
            </a:r>
            <a:r>
              <a:rPr lang="sv-SE" dirty="0" smtClean="0"/>
              <a:t>(43-45).</a:t>
            </a:r>
            <a:endParaRPr lang="sv-SE" dirty="0"/>
          </a:p>
          <a:p>
            <a:pPr>
              <a:spcAft>
                <a:spcPts val="0"/>
              </a:spcAft>
            </a:pPr>
            <a:r>
              <a:rPr lang="sv-SE" dirty="0"/>
              <a:t>Behandlar </a:t>
            </a:r>
            <a:r>
              <a:rPr lang="sv-SE" dirty="0" smtClean="0"/>
              <a:t>mallar, samlingar och LINQ.</a:t>
            </a:r>
            <a:endParaRPr lang="sv-SE" dirty="0"/>
          </a:p>
          <a:p>
            <a:pPr>
              <a:spcAft>
                <a:spcPts val="0"/>
              </a:spcAft>
            </a:pPr>
            <a:r>
              <a:rPr lang="sv-SE" dirty="0"/>
              <a:t>Laborationsuppgifterna handlar om: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Använda </a:t>
            </a:r>
            <a:r>
              <a:rPr lang="sv-SE" dirty="0" smtClean="0"/>
              <a:t>samlingar.</a:t>
            </a:r>
            <a:endParaRPr lang="sv-SE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Sortering och filtrering.</a:t>
            </a:r>
            <a:endParaRPr lang="sv-SE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Delegat och lambdauttryck.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LINQ.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Filhantering</a:t>
            </a:r>
            <a:r>
              <a:rPr lang="sv-SE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1097">
            <a:off x="4956356" y="499430"/>
            <a:ext cx="2162175" cy="21621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3072">
            <a:off x="5220071" y="1329598"/>
            <a:ext cx="3409950" cy="1628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7748">
            <a:off x="4169740" y="2152120"/>
            <a:ext cx="4467225" cy="1628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2993">
            <a:off x="5527533" y="3146893"/>
            <a:ext cx="3000375" cy="10953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4026">
            <a:off x="4407607" y="3547919"/>
            <a:ext cx="2914650" cy="18954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0601354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CC-BY-NC-SA </Template>
  <TotalTime>8745</TotalTime>
  <Words>972</Words>
  <Application>Microsoft Office PowerPoint</Application>
  <PresentationFormat>Bildspel på skärmen (16:10)</PresentationFormat>
  <Paragraphs>147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18</vt:i4>
      </vt:variant>
    </vt:vector>
  </HeadingPairs>
  <TitlesOfParts>
    <vt:vector size="19" baseType="lpstr">
      <vt:lpstr>lnu-gray</vt:lpstr>
      <vt:lpstr>Introduktion till kursen…</vt:lpstr>
      <vt:lpstr>Upphovsrätt för detta verk</vt:lpstr>
      <vt:lpstr>Efter kursen kommer du att…</vt:lpstr>
      <vt:lpstr>Kursledningen</vt:lpstr>
      <vt:lpstr>Kurslitteratur</vt:lpstr>
      <vt:lpstr>Upplägg</vt:lpstr>
      <vt:lpstr>Steg 1</vt:lpstr>
      <vt:lpstr>Steg 2</vt:lpstr>
      <vt:lpstr>Steg 3</vt:lpstr>
      <vt:lpstr>Viktiga datum och tidpunkter</vt:lpstr>
      <vt:lpstr>Stegtest</vt:lpstr>
      <vt:lpstr>Praktiska tillämpningar</vt:lpstr>
      <vt:lpstr>Om jag kör fast?</vt:lpstr>
      <vt:lpstr>Hur fungerar kursen?</vt:lpstr>
      <vt:lpstr>Är du programstudent? Vi ställer krav!</vt:lpstr>
      <vt:lpstr>Vi i kursledningen ställer upp!</vt:lpstr>
      <vt:lpstr>Programvara</vt:lpstr>
      <vt:lpstr>Frågor?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till kursen…</dc:title>
  <dc:creator>Mats Loock</dc:creator>
  <cp:lastModifiedBy>Mats Loock</cp:lastModifiedBy>
  <cp:revision>308</cp:revision>
  <dcterms:created xsi:type="dcterms:W3CDTF">2005-06-14T07:15:54Z</dcterms:created>
  <dcterms:modified xsi:type="dcterms:W3CDTF">2013-09-02T13:52:47Z</dcterms:modified>
</cp:coreProperties>
</file>