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78" r:id="rId4"/>
    <p:sldId id="273" r:id="rId5"/>
    <p:sldId id="280" r:id="rId6"/>
    <p:sldId id="281" r:id="rId7"/>
    <p:sldId id="282" r:id="rId8"/>
    <p:sldId id="279" r:id="rId9"/>
    <p:sldId id="267" r:id="rId10"/>
    <p:sldId id="271" r:id="rId11"/>
    <p:sldId id="264" r:id="rId12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FFFF"/>
    <a:srgbClr val="FFFFCC"/>
    <a:srgbClr val="CCCCFF"/>
    <a:srgbClr val="CCFFCC"/>
    <a:srgbClr val="F8F8F8"/>
    <a:srgbClr val="EAEAE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7" autoAdjust="0"/>
    <p:restoredTop sz="94636" autoAdjust="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1572" y="-108"/>
      </p:cViewPr>
      <p:guideLst>
        <p:guide orient="horz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sv-SE"/>
              <a:t>Introduktion till programmering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59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73050">
              <a:defRPr sz="1200" smtClean="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	</a:t>
            </a:r>
            <a:r>
              <a:rPr lang="sv-SE"/>
              <a:t>Högskolan i Kalmar, Institutionen för teknik (Mats Loock)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4" y="9429959"/>
            <a:ext cx="2890837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C8D352E9-2240-41F9-B367-3A9851B07D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45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980"/>
            <a:ext cx="4887912" cy="44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A8A1AAF-43EC-448B-8416-1E3B14612E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DC0B3-27B4-49C3-AAAC-F4ED1849B943}" type="slidenum">
              <a:rPr lang="sv-SE"/>
              <a:pPr/>
              <a:t>1</a:t>
            </a:fld>
            <a:endParaRPr lang="sv-SE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C5D5F-2EA6-4BAE-BEE2-CCCDE2D2A27B}" type="slidenum">
              <a:rPr lang="sv-SE"/>
              <a:pPr/>
              <a:t>11</a:t>
            </a:fld>
            <a:endParaRPr lang="sv-S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3C188-0FD2-470E-9A71-164DE86A3144}" type="slidenum">
              <a:rPr lang="sv-SE"/>
              <a:pPr/>
              <a:t>3</a:t>
            </a:fld>
            <a:endParaRPr lang="sv-S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14AF7-9DBD-4B93-9BC0-32AAAD0970BE}" type="slidenum">
              <a:rPr lang="sv-SE"/>
              <a:pPr/>
              <a:t>4</a:t>
            </a:fld>
            <a:endParaRPr lang="sv-S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DB0E8-44F3-41AE-A0B0-ACBE901BB158}" type="slidenum">
              <a:rPr lang="sv-SE"/>
              <a:pPr/>
              <a:t>5</a:t>
            </a:fld>
            <a:endParaRPr lang="sv-S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8AD7D-6898-42C0-8EA2-AFC8061B044F}" type="slidenum">
              <a:rPr lang="sv-SE"/>
              <a:pPr/>
              <a:t>6</a:t>
            </a:fld>
            <a:endParaRPr lang="sv-S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97E4-80E7-46F8-A6DA-DEB813D74C6B}" type="slidenum">
              <a:rPr lang="sv-SE"/>
              <a:pPr/>
              <a:t>7</a:t>
            </a:fld>
            <a:endParaRPr lang="sv-S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734E8-D36C-4A89-AECD-695F11312908}" type="slidenum">
              <a:rPr lang="sv-SE"/>
              <a:pPr/>
              <a:t>8</a:t>
            </a:fld>
            <a:endParaRPr lang="sv-S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0C6DA-FDED-43AA-9BC0-09888FCAF9E4}" type="slidenum">
              <a:rPr lang="sv-SE"/>
              <a:pPr/>
              <a:t>9</a:t>
            </a:fld>
            <a:endParaRPr lang="sv-S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4702B-E69F-4F5E-9D40-E20C83D6F9A1}" type="slidenum">
              <a:rPr lang="sv-SE"/>
              <a:pPr/>
              <a:t>10</a:t>
            </a:fld>
            <a:endParaRPr lang="sv-S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5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Introduktion till programmering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6" y="2204211"/>
            <a:ext cx="3184688" cy="21291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Vad är programmering?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820208"/>
            <a:ext cx="4573588" cy="459316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Programmering handlar om att instruera en maskin</a:t>
            </a:r>
            <a:r>
              <a:rPr lang="sv-SE" sz="1600" dirty="0" smtClean="0"/>
              <a:t> eller del av en maskin t.ex. en mikrodator, dator, robot, verktygsmaskin etc. </a:t>
            </a:r>
            <a:r>
              <a:rPr lang="sv-SE" sz="1600" b="1" dirty="0" smtClean="0"/>
              <a:t>att utföra visst arbete</a:t>
            </a:r>
            <a:r>
              <a:rPr lang="sv-SE" sz="1600" dirty="0" smtClean="0"/>
              <a:t>. När du programmerar skriver du ett program och du använder ett programspråk. 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Maskinen förstår normalt inte </a:t>
            </a:r>
            <a:r>
              <a:rPr lang="sv-SE" sz="1600" b="1" dirty="0" smtClean="0"/>
              <a:t>programspråket</a:t>
            </a:r>
            <a:r>
              <a:rPr lang="sv-SE" sz="1600" dirty="0" smtClean="0"/>
              <a:t> direkt. Detta </a:t>
            </a:r>
            <a:r>
              <a:rPr lang="sv-SE" sz="1600" b="1" dirty="0" smtClean="0"/>
              <a:t>måste översättas till</a:t>
            </a:r>
            <a:r>
              <a:rPr lang="sv-SE" sz="1600" dirty="0" smtClean="0"/>
              <a:t> den </a:t>
            </a:r>
            <a:r>
              <a:rPr lang="sv-SE" sz="1600" b="1" dirty="0" smtClean="0"/>
              <a:t>maskinkod</a:t>
            </a:r>
            <a:r>
              <a:rPr lang="sv-SE" sz="1600" dirty="0" smtClean="0"/>
              <a:t> som maskinen är konstruerad att direkt förstå.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Programmering direkt i maskinkod förekommer</a:t>
            </a:r>
            <a:r>
              <a:rPr lang="sv-SE" sz="1600" dirty="0" smtClean="0"/>
              <a:t> praktiskt taget </a:t>
            </a:r>
            <a:r>
              <a:rPr lang="sv-SE" sz="1600" b="1" dirty="0" smtClean="0"/>
              <a:t>inte</a:t>
            </a:r>
            <a:r>
              <a:rPr lang="sv-SE" sz="1600" dirty="0" smtClean="0"/>
              <a:t> alls, eftersom det är för arbetskrävande. Olika typer av maskiner har helt olika uppsättningar instruktioner i sin maskinkod.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3273" y="1287607"/>
            <a:ext cx="1087438" cy="931863"/>
          </a:xfrm>
          <a:prstGeom prst="wedgeEllipseCallout">
            <a:avLst>
              <a:gd name="adj1" fmla="val 74963"/>
              <a:gd name="adj2" fmla="val 8049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0"/>
          <a:lstStyle/>
          <a:p>
            <a:pPr marL="342900" indent="-342900" algn="ctr">
              <a:spcBef>
                <a:spcPct val="20000"/>
              </a:spcBef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C#!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52148" y="1525732"/>
            <a:ext cx="1557338" cy="931863"/>
          </a:xfrm>
          <a:prstGeom prst="wedgeEllipseCallout">
            <a:avLst>
              <a:gd name="adj1" fmla="val -21866"/>
              <a:gd name="adj2" fmla="val 1125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</a:pPr>
            <a:r>
              <a:rPr lang="sv-SE" sz="1200" b="1" dirty="0">
                <a:latin typeface="Courier New" pitchFamily="49" charset="0"/>
              </a:rPr>
              <a:t>110000110001110001100000111010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928"/>
            <a:ext cx="8229600" cy="735756"/>
          </a:xfrm>
          <a:noFill/>
        </p:spPr>
        <p:txBody>
          <a:bodyPr/>
          <a:lstStyle/>
          <a:p>
            <a:pPr eaLnBrk="1" hangingPunct="1"/>
            <a:r>
              <a:rPr lang="sv-SE" smtClean="0"/>
              <a:t>Sammanfattning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Ett datorprogram är en lista med kommandon som instruerar datorn hur ett problem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Det är programmerarens (din!) uppgift att…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sv-SE" sz="2200" dirty="0" smtClean="0"/>
              <a:t>…komma på en lösning och…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sv-SE" sz="2200" dirty="0" smtClean="0"/>
              <a:t>…skriva ett datorprogram.</a:t>
            </a:r>
          </a:p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Programmeraren (du!) skriver datorprogram i ett för människor förståligt språk. Datorprogram översätts till ett språk som datorn förstår.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programmering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fotografier samt </a:t>
            </a:r>
            <a:r>
              <a:rPr lang="sv-SE" sz="1400" dirty="0"/>
              <a:t>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6456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1172676" y="3375737"/>
            <a:ext cx="2379049" cy="1665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Vad är programmering?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06888" y="817563"/>
            <a:ext cx="4379912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Programmering handlar om att </a:t>
            </a:r>
            <a:r>
              <a:rPr lang="sv-SE" sz="1800" b="1" dirty="0" smtClean="0"/>
              <a:t>instruera någon</a:t>
            </a:r>
            <a:r>
              <a:rPr lang="sv-SE" sz="1800" dirty="0" smtClean="0"/>
              <a:t>, eller något (ofta en dator), </a:t>
            </a:r>
            <a:r>
              <a:rPr lang="sv-SE" sz="1800" b="1" dirty="0" smtClean="0"/>
              <a:t>att utföra en serie instruktioner</a:t>
            </a:r>
            <a:r>
              <a:rPr lang="sv-SE" sz="1800" dirty="0" smtClean="0"/>
              <a:t> för att komma fram till ett resultat.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b="1" dirty="0" smtClean="0"/>
              <a:t>Instruktionerna utgör </a:t>
            </a:r>
            <a:r>
              <a:rPr lang="sv-SE" sz="1800" dirty="0" smtClean="0"/>
              <a:t>en beskrivning, </a:t>
            </a:r>
            <a:r>
              <a:rPr lang="sv-SE" sz="1800" b="1" dirty="0" smtClean="0"/>
              <a:t>en algoritm eller program</a:t>
            </a:r>
            <a:r>
              <a:rPr lang="sv-SE" sz="1800" dirty="0" smtClean="0"/>
              <a:t>, för att komma fram till en lösning av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b="1" dirty="0" smtClean="0"/>
              <a:t>Instruktionerna utförs</a:t>
            </a:r>
            <a:r>
              <a:rPr lang="sv-SE" sz="1800" dirty="0" smtClean="0"/>
              <a:t> i tur och ordning, </a:t>
            </a:r>
            <a:r>
              <a:rPr lang="sv-SE" sz="1800" b="1" dirty="0" smtClean="0"/>
              <a:t>i sekvens</a:t>
            </a:r>
            <a:r>
              <a:rPr lang="sv-SE" sz="1800" dirty="0" smtClean="0"/>
              <a:t>, av den (eller det) som tagit emot dem </a:t>
            </a:r>
            <a:r>
              <a:rPr lang="sv-SE" sz="1800" b="1" dirty="0" smtClean="0"/>
              <a:t>för att komma fram till ett resultat</a:t>
            </a:r>
            <a:r>
              <a:rPr lang="sv-SE" sz="1800" dirty="0" smtClean="0"/>
              <a:t>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780453" y="1237532"/>
            <a:ext cx="3163493" cy="1631652"/>
          </a:xfrm>
          <a:prstGeom prst="wedgeRoundRectCallout">
            <a:avLst>
              <a:gd name="adj1" fmla="val -1477"/>
              <a:gd name="adj2" fmla="val 89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bestämma en cirkels area måste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du: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Dividera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diametern 5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kvadraten av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kvoten.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Multiplicera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3,14.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Vilket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är resultatet?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2126424" y="4601388"/>
            <a:ext cx="1574800" cy="369037"/>
          </a:xfrm>
          <a:prstGeom prst="wedgeRoundRectCallout">
            <a:avLst>
              <a:gd name="adj1" fmla="val -48465"/>
              <a:gd name="adj2" fmla="val -970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1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54" y="2179928"/>
            <a:ext cx="1585754" cy="20872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Att lösa problem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idx="1"/>
          </p:nvPr>
        </p:nvSpPr>
        <p:spPr>
          <a:xfrm>
            <a:off x="604841" y="1595438"/>
            <a:ext cx="4956175" cy="110199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sv-SE" sz="1800" b="1" dirty="0" smtClean="0"/>
              <a:t>Förstå</a:t>
            </a:r>
            <a:r>
              <a:rPr lang="sv-SE" sz="1800" dirty="0" smtClean="0"/>
              <a:t> </a:t>
            </a:r>
            <a:r>
              <a:rPr lang="sv-SE" sz="1800" b="1" dirty="0" smtClean="0"/>
              <a:t>problemet</a:t>
            </a:r>
            <a:r>
              <a:rPr lang="sv-SE" sz="1800" dirty="0" smtClean="0"/>
              <a:t> och strukturera det i någon </a:t>
            </a:r>
            <a:r>
              <a:rPr lang="sv-SE" sz="1800" i="1" dirty="0" smtClean="0"/>
              <a:t>abstrakt modell</a:t>
            </a:r>
            <a:r>
              <a:rPr lang="sv-SE" sz="1800" dirty="0" smtClean="0"/>
              <a:t>.</a:t>
            </a:r>
          </a:p>
        </p:txBody>
      </p:sp>
      <p:sp>
        <p:nvSpPr>
          <p:cNvPr id="7172" name="Rectangle 16"/>
          <p:cNvSpPr>
            <a:spLocks noChangeArrowheads="1"/>
          </p:cNvSpPr>
          <p:nvPr/>
        </p:nvSpPr>
        <p:spPr bwMode="auto">
          <a:xfrm>
            <a:off x="604838" y="4194970"/>
            <a:ext cx="5033962" cy="114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Slutligen använder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algoritmen, </a:t>
            </a:r>
            <a:br>
              <a:rPr lang="sv-SE" dirty="0">
                <a:latin typeface="Times New Roman" pitchFamily="18" charset="0"/>
                <a:cs typeface="Times New Roman" pitchFamily="18" charset="0"/>
              </a:rPr>
            </a:br>
            <a:r>
              <a:rPr lang="sv-SE" dirty="0">
                <a:latin typeface="Times New Roman" pitchFamily="18" charset="0"/>
                <a:cs typeface="Times New Roman" pitchFamily="18" charset="0"/>
              </a:rPr>
              <a:t>för att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lösa problemet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översätter slutligen algoritmen till ett datorprogram.</a:t>
            </a:r>
          </a:p>
        </p:txBody>
      </p:sp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357188" y="886354"/>
            <a:ext cx="84439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Programmering handlar </a:t>
            </a:r>
            <a:r>
              <a:rPr lang="sv-SE" u="sng" dirty="0">
                <a:latin typeface="Times New Roman" pitchFamily="18" charset="0"/>
                <a:cs typeface="Times New Roman" pitchFamily="18" charset="0"/>
              </a:rPr>
              <a:t>inte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 om att lösa problem. Innan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börjar programmera måste problemet vara löst och för att kunna lösa ett problem måste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du: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6557966" y="1415521"/>
            <a:ext cx="2300287" cy="900907"/>
          </a:xfrm>
          <a:prstGeom prst="cloudCallout">
            <a:avLst>
              <a:gd name="adj1" fmla="val -84480"/>
              <a:gd name="adj2" fmla="val 575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VAD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ska jag lösa?</a:t>
            </a:r>
            <a:endParaRPr lang="sv-S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AutoShape 13"/>
          <p:cNvSpPr>
            <a:spLocks noChangeArrowheads="1"/>
          </p:cNvSpPr>
          <p:nvPr/>
        </p:nvSpPr>
        <p:spPr bwMode="auto">
          <a:xfrm>
            <a:off x="6461125" y="2569106"/>
            <a:ext cx="2466975" cy="1004094"/>
          </a:xfrm>
          <a:prstGeom prst="wedgeEllipseCallout">
            <a:avLst>
              <a:gd name="adj1" fmla="val -75269"/>
              <a:gd name="adj2" fmla="val -559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HUR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ska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gå tillväga?</a:t>
            </a: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604841" y="2817814"/>
            <a:ext cx="3195637" cy="123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Därefter måste du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skapa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 en lämplig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algoritm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för problemet.</a:t>
            </a:r>
          </a:p>
        </p:txBody>
      </p: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6648450" y="4057386"/>
            <a:ext cx="2230438" cy="967052"/>
          </a:xfrm>
          <a:prstGeom prst="wedgeRectCallout">
            <a:avLst>
              <a:gd name="adj1" fmla="val -84600"/>
              <a:gd name="adj2" fmla="val -42099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har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metod som löser problemet. </a:t>
            </a:r>
            <a:r>
              <a:rPr lang="sv-S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 skriva ett program!</a:t>
            </a:r>
            <a:endParaRPr lang="sv-S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Bildobjekt 2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672656" y="4552517"/>
            <a:ext cx="1633726" cy="1143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dirty="0" smtClean="0"/>
              <a:t>Problemlösarens uppgift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70366" y="817563"/>
            <a:ext cx="4516437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Den som instrueras kan inte själv lösa ett problem. </a:t>
            </a:r>
            <a:r>
              <a:rPr lang="sv-SE" sz="1600" b="1" dirty="0" smtClean="0"/>
              <a:t>Problemlösaren</a:t>
            </a:r>
            <a:r>
              <a:rPr lang="sv-SE" sz="1600" dirty="0" smtClean="0"/>
              <a:t> är den som </a:t>
            </a:r>
            <a:r>
              <a:rPr lang="sv-SE" sz="1600" b="1" dirty="0" smtClean="0"/>
              <a:t>instruerar, och</a:t>
            </a:r>
            <a:r>
              <a:rPr lang="sv-SE" sz="1600" dirty="0" smtClean="0"/>
              <a:t> den som </a:t>
            </a:r>
            <a:r>
              <a:rPr lang="sv-SE" sz="1600" b="1" dirty="0" smtClean="0"/>
              <a:t>ansvarar för lösningen</a:t>
            </a:r>
            <a:r>
              <a:rPr lang="sv-SE" sz="1600" dirty="0" smtClean="0"/>
              <a:t> av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Problemlösaren</a:t>
            </a:r>
            <a:r>
              <a:rPr lang="sv-SE" sz="1600" dirty="0" smtClean="0"/>
              <a:t> anpassar sig, och </a:t>
            </a:r>
            <a:r>
              <a:rPr lang="sv-SE" sz="1600" b="1" dirty="0" smtClean="0"/>
              <a:t>förklarar lösningen</a:t>
            </a:r>
            <a:r>
              <a:rPr lang="sv-SE" sz="1600" dirty="0" smtClean="0"/>
              <a:t> på ett  begripligt sätt </a:t>
            </a:r>
            <a:r>
              <a:rPr lang="sv-SE" sz="1600" b="1" dirty="0" smtClean="0"/>
              <a:t>för den som instrueras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Ett </a:t>
            </a:r>
            <a:r>
              <a:rPr lang="sv-SE" sz="1600" b="1" dirty="0" smtClean="0"/>
              <a:t>problem kan förklaras</a:t>
            </a:r>
            <a:r>
              <a:rPr lang="sv-SE" sz="1600" dirty="0" smtClean="0"/>
              <a:t> på flera </a:t>
            </a:r>
            <a:r>
              <a:rPr lang="sv-SE" sz="1600" b="1" dirty="0" smtClean="0"/>
              <a:t>olika sätt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Problemlösaren översätter</a:t>
            </a:r>
            <a:r>
              <a:rPr lang="sv-SE" sz="1600" dirty="0" smtClean="0"/>
              <a:t> lösningen, </a:t>
            </a:r>
            <a:r>
              <a:rPr lang="sv-SE" sz="1600" b="1" dirty="0" smtClean="0"/>
              <a:t>från en abstraktionsnivå</a:t>
            </a:r>
            <a:r>
              <a:rPr lang="sv-SE" sz="1600" dirty="0" smtClean="0"/>
              <a:t> till en annan, </a:t>
            </a:r>
            <a:r>
              <a:rPr lang="sv-SE" sz="1600" b="1" dirty="0" smtClean="0"/>
              <a:t>vilket resulterar i en</a:t>
            </a:r>
            <a:r>
              <a:rPr lang="sv-SE" sz="1600" dirty="0" smtClean="0"/>
              <a:t> serie enkla instruktioner, en </a:t>
            </a:r>
            <a:r>
              <a:rPr lang="sv-SE" sz="1600" b="1" dirty="0" smtClean="0"/>
              <a:t>algoritm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När det gäller programmering är det </a:t>
            </a:r>
            <a:r>
              <a:rPr lang="sv-SE" sz="1600" b="1" dirty="0" smtClean="0"/>
              <a:t>programmeraren</a:t>
            </a:r>
            <a:r>
              <a:rPr lang="sv-SE" sz="1600" dirty="0" smtClean="0"/>
              <a:t> som </a:t>
            </a:r>
            <a:r>
              <a:rPr lang="sv-SE" sz="1600" b="1" dirty="0" smtClean="0"/>
              <a:t>är problemlösaren</a:t>
            </a:r>
            <a:r>
              <a:rPr lang="sv-SE" sz="1600" dirty="0" smtClean="0"/>
              <a:t> och den </a:t>
            </a:r>
            <a:r>
              <a:rPr lang="sv-SE" sz="1600" b="1" dirty="0" smtClean="0"/>
              <a:t>som instruerar datorn</a:t>
            </a:r>
            <a:r>
              <a:rPr lang="sv-SE" sz="1600" dirty="0" smtClean="0"/>
              <a:t>.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314675" y="3290455"/>
            <a:ext cx="3698875" cy="0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 lIns="90488" tIns="44450" rIns="90488" bIns="44450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73425" y="3474605"/>
            <a:ext cx="1955800" cy="876300"/>
          </a:xfrm>
          <a:prstGeom prst="wedgeRoundRectCallout">
            <a:avLst>
              <a:gd name="adj1" fmla="val -1477"/>
              <a:gd name="adj2" fmla="val 813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180975" indent="-180975">
              <a:spcBef>
                <a:spcPct val="20000"/>
              </a:spcBef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För att bestämma en cirkels area måste du: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Dividera diametern 5 med 2.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Ta kvadraten av kvoten.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Multiplicera med 3,14.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Vilket är resultatet?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38500" y="4552517"/>
            <a:ext cx="796925" cy="209550"/>
          </a:xfrm>
          <a:prstGeom prst="wedgeRoundRectCallout">
            <a:avLst>
              <a:gd name="adj1" fmla="val -1917"/>
              <a:gd name="adj2" fmla="val 113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271463" indent="-271463" algn="ctr">
              <a:spcBef>
                <a:spcPct val="20000"/>
              </a:spcBef>
            </a:pPr>
            <a:r>
              <a:rPr lang="sv-SE" sz="700" dirty="0"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700" dirty="0" smtClean="0"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220642" y="728230"/>
            <a:ext cx="2973388" cy="2362200"/>
          </a:xfrm>
          <a:prstGeom prst="cloudCallout">
            <a:avLst>
              <a:gd name="adj1" fmla="val -16731"/>
              <a:gd name="adj2" fmla="val 113299"/>
            </a:avLst>
          </a:prstGeom>
          <a:ln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marL="271463" indent="-271463">
              <a:spcBef>
                <a:spcPct val="20000"/>
              </a:spcBef>
              <a:buFontTx/>
              <a:buAutoNum type="arabicPeriod"/>
            </a:pPr>
            <a:endParaRPr lang="sv-SE" sz="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798"/>
              </p:ext>
            </p:extLst>
          </p:nvPr>
        </p:nvGraphicFramePr>
        <p:xfrm>
          <a:off x="1565625" y="2074430"/>
          <a:ext cx="46831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625" y="2074430"/>
                        <a:ext cx="468313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305400" y="1433080"/>
            <a:ext cx="1155700" cy="11557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2370488" y="1712480"/>
            <a:ext cx="1004887" cy="55245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488" tIns="44450" rIns="90488" bIns="44450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 rot="19882854">
            <a:off x="2454614" y="1725153"/>
            <a:ext cx="65883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= 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848200" y="1090180"/>
            <a:ext cx="133049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dirty="0">
                <a:latin typeface="Times New Roman" pitchFamily="18" charset="0"/>
                <a:cs typeface="Times New Roman" pitchFamily="18" charset="0"/>
              </a:rPr>
              <a:t>En cirkels area?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9257279">
            <a:off x="891427" y="1082391"/>
            <a:ext cx="1248384" cy="26957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 dirty="0">
                <a:latin typeface="Times New Roman" pitchFamily="18" charset="0"/>
                <a:cs typeface="Times New Roman" pitchFamily="18" charset="0"/>
              </a:rPr>
              <a:t>Abstraktionsnivå 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 rot="19257279">
            <a:off x="48465" y="3275849"/>
            <a:ext cx="1248384" cy="26957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latin typeface="Times New Roman" pitchFamily="18" charset="0"/>
                <a:cs typeface="Times New Roman" pitchFamily="18" charset="0"/>
              </a:rPr>
              <a:t>Abstraktionsnivå 2</a:t>
            </a: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1573563" y="2582430"/>
            <a:ext cx="419100" cy="941387"/>
          </a:xfrm>
          <a:prstGeom prst="downArrow">
            <a:avLst>
              <a:gd name="adj1" fmla="val 50000"/>
              <a:gd name="adj2" fmla="val 56155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r="28630" b="34704"/>
          <a:stretch/>
        </p:blipFill>
        <p:spPr>
          <a:xfrm>
            <a:off x="1322479" y="2395576"/>
            <a:ext cx="1919485" cy="2734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dirty="0" smtClean="0"/>
              <a:t>Programmerarens uppgift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733170" y="817563"/>
            <a:ext cx="4953633" cy="431535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b="1" dirty="0" smtClean="0"/>
              <a:t>Programmerarens (din!) uppgift är att instruera datorn</a:t>
            </a:r>
            <a:r>
              <a:rPr lang="sv-SE" dirty="0" smtClean="0"/>
              <a:t> hur ett problem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dirty="0" smtClean="0"/>
              <a:t>En </a:t>
            </a:r>
            <a:r>
              <a:rPr lang="sv-SE" b="1" dirty="0" smtClean="0"/>
              <a:t>programmerare överför lösningen till datorn genom att</a:t>
            </a:r>
            <a:r>
              <a:rPr lang="sv-SE" dirty="0" smtClean="0"/>
              <a:t> skriva kod i ett programspråk och </a:t>
            </a:r>
            <a:r>
              <a:rPr lang="sv-SE" b="1" dirty="0" smtClean="0"/>
              <a:t>skapa ett datorprogram</a:t>
            </a:r>
            <a:r>
              <a:rPr lang="sv-SE" dirty="0" smtClean="0"/>
              <a:t>. Koden översätts till maskinkod som instruerar dator hur problemet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dirty="0" smtClean="0"/>
              <a:t>Ett </a:t>
            </a:r>
            <a:r>
              <a:rPr lang="sv-SE" b="1" dirty="0" smtClean="0"/>
              <a:t>datorprogram är en serie instruktioner</a:t>
            </a:r>
            <a:r>
              <a:rPr lang="sv-SE" dirty="0" smtClean="0"/>
              <a:t> till processorn för att lösa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b="1" dirty="0" smtClean="0"/>
              <a:t>Datorn kan inte på eget initiativ lösa ett problem</a:t>
            </a:r>
            <a:r>
              <a:rPr lang="sv-SE" dirty="0" smtClean="0"/>
              <a:t>, skapa en algoritm. </a:t>
            </a:r>
            <a:r>
              <a:rPr lang="sv-SE" b="1" dirty="0" smtClean="0"/>
              <a:t>Den måste instrueras att göra det</a:t>
            </a:r>
            <a:r>
              <a:rPr lang="sv-SE" dirty="0" smtClean="0"/>
              <a:t>. Det är du som måste göra det.</a:t>
            </a:r>
          </a:p>
        </p:txBody>
      </p:sp>
      <p:sp>
        <p:nvSpPr>
          <p:cNvPr id="10" name="AutoShape 86"/>
          <p:cNvSpPr>
            <a:spLocks noChangeArrowheads="1"/>
          </p:cNvSpPr>
          <p:nvPr/>
        </p:nvSpPr>
        <p:spPr bwMode="auto">
          <a:xfrm>
            <a:off x="2282221" y="1148340"/>
            <a:ext cx="1189038" cy="1746000"/>
          </a:xfrm>
          <a:custGeom>
            <a:avLst/>
            <a:gdLst>
              <a:gd name="G0" fmla="+- 4730219 0 0"/>
              <a:gd name="G1" fmla="+- -3099238 0 0"/>
              <a:gd name="G2" fmla="+- 4730219 0 -3099238"/>
              <a:gd name="G3" fmla="+- 10800 0 0"/>
              <a:gd name="G4" fmla="+- 0 0 473021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96 0 0"/>
              <a:gd name="G9" fmla="+- 0 0 -3099238"/>
              <a:gd name="G10" fmla="+- 7396 0 2700"/>
              <a:gd name="G11" fmla="cos G10 4730219"/>
              <a:gd name="G12" fmla="sin G10 4730219"/>
              <a:gd name="G13" fmla="cos 13500 4730219"/>
              <a:gd name="G14" fmla="sin 13500 4730219"/>
              <a:gd name="G15" fmla="+- G11 10800 0"/>
              <a:gd name="G16" fmla="+- G12 10800 0"/>
              <a:gd name="G17" fmla="+- G13 10800 0"/>
              <a:gd name="G18" fmla="+- G14 10800 0"/>
              <a:gd name="G19" fmla="*/ 7396 1 2"/>
              <a:gd name="G20" fmla="+- G19 5400 0"/>
              <a:gd name="G21" fmla="cos G20 4730219"/>
              <a:gd name="G22" fmla="sin G20 4730219"/>
              <a:gd name="G23" fmla="+- G21 10800 0"/>
              <a:gd name="G24" fmla="+- G12 G23 G22"/>
              <a:gd name="G25" fmla="+- G22 G23 G11"/>
              <a:gd name="G26" fmla="cos 10800 4730219"/>
              <a:gd name="G27" fmla="sin 10800 4730219"/>
              <a:gd name="G28" fmla="cos 7396 4730219"/>
              <a:gd name="G29" fmla="sin 7396 473021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3099238"/>
              <a:gd name="G36" fmla="sin G34 -3099238"/>
              <a:gd name="G37" fmla="+/ -3099238 473021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96 G39"/>
              <a:gd name="G43" fmla="sin 739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346 w 21600"/>
              <a:gd name="T5" fmla="*/ 13127 h 21600"/>
              <a:gd name="T6" fmla="*/ 16970 w 21600"/>
              <a:gd name="T7" fmla="*/ 4114 h 21600"/>
              <a:gd name="T8" fmla="*/ 18022 w 21600"/>
              <a:gd name="T9" fmla="*/ 12393 h 21600"/>
              <a:gd name="T10" fmla="*/ 14931 w 21600"/>
              <a:gd name="T11" fmla="*/ 23652 h 21600"/>
              <a:gd name="T12" fmla="*/ 9393 w 21600"/>
              <a:gd name="T13" fmla="*/ 20808 h 21600"/>
              <a:gd name="T14" fmla="*/ 12237 w 21600"/>
              <a:gd name="T15" fmla="*/ 152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063" y="17841"/>
                </a:moveTo>
                <a:cubicBezTo>
                  <a:pt x="16122" y="16857"/>
                  <a:pt x="18196" y="14012"/>
                  <a:pt x="18196" y="10800"/>
                </a:cubicBezTo>
                <a:cubicBezTo>
                  <a:pt x="18196" y="8735"/>
                  <a:pt x="17333" y="6765"/>
                  <a:pt x="15816" y="5365"/>
                </a:cubicBezTo>
                <a:lnTo>
                  <a:pt x="18125" y="2864"/>
                </a:lnTo>
                <a:cubicBezTo>
                  <a:pt x="20340" y="4908"/>
                  <a:pt x="21600" y="7785"/>
                  <a:pt x="21600" y="10800"/>
                </a:cubicBezTo>
                <a:cubicBezTo>
                  <a:pt x="21600" y="15491"/>
                  <a:pt x="18571" y="19645"/>
                  <a:pt x="14105" y="21081"/>
                </a:cubicBezTo>
                <a:lnTo>
                  <a:pt x="14931" y="23652"/>
                </a:lnTo>
                <a:lnTo>
                  <a:pt x="9393" y="20808"/>
                </a:lnTo>
                <a:lnTo>
                  <a:pt x="12237" y="15270"/>
                </a:lnTo>
                <a:lnTo>
                  <a:pt x="13063" y="17841"/>
                </a:lnTo>
                <a:close/>
              </a:path>
            </a:pathLst>
          </a:cu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82"/>
          <p:cNvSpPr>
            <a:spLocks noChangeArrowheads="1"/>
          </p:cNvSpPr>
          <p:nvPr/>
        </p:nvSpPr>
        <p:spPr bwMode="auto">
          <a:xfrm>
            <a:off x="1395413" y="767340"/>
            <a:ext cx="2190750" cy="1087437"/>
          </a:xfrm>
          <a:prstGeom prst="cloudCallout">
            <a:avLst>
              <a:gd name="adj1" fmla="val -29430"/>
              <a:gd name="adj2" fmla="val 13711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endParaRPr lang="sv-SE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33358"/>
              </p:ext>
            </p:extLst>
          </p:nvPr>
        </p:nvGraphicFramePr>
        <p:xfrm>
          <a:off x="2225675" y="1151515"/>
          <a:ext cx="4683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151515"/>
                        <a:ext cx="4683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4"/>
          <p:cNvSpPr txBox="1">
            <a:spLocks noChangeArrowheads="1"/>
          </p:cNvSpPr>
          <p:nvPr/>
        </p:nvSpPr>
        <p:spPr bwMode="auto">
          <a:xfrm rot="21025256">
            <a:off x="2197438" y="2744840"/>
            <a:ext cx="5867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19.6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smtClean="0"/>
              <a:t>Datorns uppgift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95791" y="817563"/>
            <a:ext cx="4459287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Datorns uppgift är att utföra</a:t>
            </a:r>
            <a:r>
              <a:rPr lang="sv-SE" sz="1600" dirty="0" smtClean="0"/>
              <a:t> de </a:t>
            </a:r>
            <a:r>
              <a:rPr lang="sv-SE" sz="1600" b="1" dirty="0" smtClean="0"/>
              <a:t>instruktioner</a:t>
            </a:r>
            <a:r>
              <a:rPr lang="sv-SE" sz="1600" dirty="0" smtClean="0"/>
              <a:t>, som programmeraren (du!) gett den, med hjälp de tre huvudkomponenterna: </a:t>
            </a:r>
            <a:r>
              <a:rPr lang="sv-SE" sz="1600" b="1" dirty="0" smtClean="0"/>
              <a:t>processor</a:t>
            </a:r>
            <a:r>
              <a:rPr lang="sv-SE" sz="1600" dirty="0" smtClean="0"/>
              <a:t>, </a:t>
            </a:r>
            <a:r>
              <a:rPr lang="sv-SE" sz="1600" b="1" dirty="0" smtClean="0"/>
              <a:t>minne</a:t>
            </a:r>
            <a:r>
              <a:rPr lang="sv-SE" sz="1600" dirty="0" smtClean="0"/>
              <a:t>, </a:t>
            </a:r>
            <a:r>
              <a:rPr lang="sv-SE" sz="1600" b="1" dirty="0" smtClean="0"/>
              <a:t>enheter för in- och utmatning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Processorn, eller mikroprocessor, kallas också </a:t>
            </a:r>
            <a:r>
              <a:rPr lang="sv-SE" sz="1600" i="1" dirty="0" smtClean="0"/>
              <a:t>Central </a:t>
            </a:r>
            <a:r>
              <a:rPr lang="sv-SE" sz="1600" i="1" dirty="0" err="1" smtClean="0"/>
              <a:t>Processing</a:t>
            </a:r>
            <a:r>
              <a:rPr lang="sv-SE" sz="1600" i="1" dirty="0" smtClean="0"/>
              <a:t> </a:t>
            </a:r>
            <a:r>
              <a:rPr lang="sv-SE" sz="1600" i="1" dirty="0" err="1" smtClean="0"/>
              <a:t>Unit</a:t>
            </a:r>
            <a:r>
              <a:rPr lang="sv-SE" sz="1600" dirty="0" smtClean="0"/>
              <a:t>, CPU. Det är processorn som utför de </a:t>
            </a:r>
            <a:r>
              <a:rPr lang="sv-SE" sz="1600" b="1" dirty="0" smtClean="0"/>
              <a:t>instruktioner</a:t>
            </a:r>
            <a:r>
              <a:rPr lang="sv-SE" sz="1600" dirty="0" smtClean="0"/>
              <a:t> som lagras i minnet.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Förutom instruktioner lagrar även minnet </a:t>
            </a:r>
            <a:r>
              <a:rPr lang="sv-SE" sz="1600" b="1" dirty="0" smtClean="0"/>
              <a:t>data</a:t>
            </a:r>
            <a:r>
              <a:rPr lang="sv-SE" sz="1600" dirty="0" smtClean="0"/>
              <a:t>. Processorn instrueras att manipulera datat. En samling instruktioner som instruerar processorn kallas </a:t>
            </a:r>
            <a:r>
              <a:rPr lang="sv-SE" sz="1600" b="1" dirty="0" smtClean="0"/>
              <a:t>datorprogram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Ett </a:t>
            </a:r>
            <a:r>
              <a:rPr lang="sv-SE" sz="1600" b="1" dirty="0" smtClean="0"/>
              <a:t>operativsystem</a:t>
            </a:r>
            <a:r>
              <a:rPr lang="sv-SE" sz="1600" dirty="0" smtClean="0"/>
              <a:t> är en samling av speciella program, som används för kontrollera de olika delar en dator består av.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836240"/>
            <a:ext cx="2087563" cy="1974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276081" y="2771258"/>
            <a:ext cx="1481138" cy="2024063"/>
            <a:chOff x="187" y="2335"/>
            <a:chExt cx="933" cy="1275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" y="2761"/>
              <a:ext cx="933" cy="8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18" name="AutoShape 12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624" y="2364"/>
              <a:ext cx="426" cy="3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05692" y="4837145"/>
            <a:ext cx="81317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processor</a:t>
            </a:r>
          </a:p>
        </p:txBody>
      </p:sp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7063" y="2553482"/>
            <a:ext cx="1092200" cy="1000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1" name="AutoShape 17"/>
          <p:cNvCxnSpPr>
            <a:cxnSpLocks noChangeShapeType="1"/>
            <a:stCxn id="15" idx="2"/>
            <a:endCxn id="20" idx="0"/>
          </p:cNvCxnSpPr>
          <p:nvPr/>
        </p:nvCxnSpPr>
        <p:spPr bwMode="auto">
          <a:xfrm rot="5400000" flipH="1" flipV="1">
            <a:off x="2524306" y="1622233"/>
            <a:ext cx="257608" cy="2120106"/>
          </a:xfrm>
          <a:prstGeom prst="curvedConnector5">
            <a:avLst>
              <a:gd name="adj1" fmla="val -88739"/>
              <a:gd name="adj2" fmla="val 61737"/>
              <a:gd name="adj3" fmla="val 1887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383973" y="3596174"/>
            <a:ext cx="5931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minne</a:t>
            </a:r>
          </a:p>
        </p:txBody>
      </p:sp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6803" y="3888365"/>
            <a:ext cx="981075" cy="1300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4" name="AutoShape 22"/>
          <p:cNvCxnSpPr>
            <a:cxnSpLocks noChangeShapeType="1"/>
            <a:stCxn id="15" idx="2"/>
            <a:endCxn id="23" idx="0"/>
          </p:cNvCxnSpPr>
          <p:nvPr/>
        </p:nvCxnSpPr>
        <p:spPr bwMode="auto">
          <a:xfrm rot="16200000" flipH="1">
            <a:off x="1686562" y="2717585"/>
            <a:ext cx="1077275" cy="1264284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661231" y="5257018"/>
            <a:ext cx="2118466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enheter för in- och utmatning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9561" y="611765"/>
            <a:ext cx="1092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773" y="4002665"/>
            <a:ext cx="148113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Bildobjekt 2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3329998" y="1711517"/>
            <a:ext cx="3541899" cy="24793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Människan som dator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2804536" y="1489652"/>
            <a:ext cx="1574800" cy="412750"/>
          </a:xfrm>
          <a:prstGeom prst="wedgeRoundRectCallout">
            <a:avLst>
              <a:gd name="adj1" fmla="val -1917"/>
              <a:gd name="adj2" fmla="val 113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271463" indent="-271463" algn="ctr">
              <a:spcBef>
                <a:spcPct val="20000"/>
              </a:spcBef>
            </a:pP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AutoShape 16"/>
          <p:cNvCxnSpPr>
            <a:cxnSpLocks noChangeShapeType="1"/>
            <a:stCxn id="56" idx="7"/>
            <a:endCxn id="63" idx="2"/>
          </p:cNvCxnSpPr>
          <p:nvPr/>
        </p:nvCxnSpPr>
        <p:spPr bwMode="auto">
          <a:xfrm flipV="1">
            <a:off x="3951657" y="1051503"/>
            <a:ext cx="1970729" cy="14004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6244570" y="2487735"/>
            <a:ext cx="493712" cy="509587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4379336" y="2997322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4275801" y="2733290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3854372" y="2923630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740275" y="2414793"/>
            <a:ext cx="247650" cy="2540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4082039" y="2405185"/>
            <a:ext cx="247650" cy="254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216073" y="3812165"/>
            <a:ext cx="1520825" cy="1520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AutoShape 11"/>
          <p:cNvCxnSpPr>
            <a:cxnSpLocks noChangeShapeType="1"/>
            <a:stCxn id="57" idx="5"/>
            <a:endCxn id="59" idx="1"/>
          </p:cNvCxnSpPr>
          <p:nvPr/>
        </p:nvCxnSpPr>
        <p:spPr bwMode="auto">
          <a:xfrm>
            <a:off x="4293421" y="2621988"/>
            <a:ext cx="2145372" cy="141289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6465311" y="5320290"/>
            <a:ext cx="81317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processor</a:t>
            </a:r>
          </a:p>
        </p:txBody>
      </p:sp>
      <p:sp>
        <p:nvSpPr>
          <p:cNvPr id="63" name="Oval 15"/>
          <p:cNvSpPr>
            <a:spLocks noChangeArrowheads="1"/>
          </p:cNvSpPr>
          <p:nvPr/>
        </p:nvSpPr>
        <p:spPr bwMode="auto">
          <a:xfrm>
            <a:off x="5922386" y="291090"/>
            <a:ext cx="1520825" cy="152082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6327198" y="1786515"/>
            <a:ext cx="5931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minne</a:t>
            </a:r>
          </a:p>
        </p:txBody>
      </p:sp>
      <p:pic>
        <p:nvPicPr>
          <p:cNvPr id="6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5286" y="3216852"/>
            <a:ext cx="9810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880486" y="3039052"/>
            <a:ext cx="1520825" cy="15208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AutoShape 21"/>
          <p:cNvCxnSpPr>
            <a:cxnSpLocks noChangeShapeType="1"/>
            <a:stCxn id="52" idx="2"/>
            <a:endCxn id="66" idx="5"/>
          </p:cNvCxnSpPr>
          <p:nvPr/>
        </p:nvCxnSpPr>
        <p:spPr bwMode="auto">
          <a:xfrm flipH="1">
            <a:off x="2178591" y="2742529"/>
            <a:ext cx="4065979" cy="159462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278823" y="4529715"/>
            <a:ext cx="2118466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enheter för in- och utmatning</a:t>
            </a:r>
          </a:p>
        </p:txBody>
      </p:sp>
      <p:cxnSp>
        <p:nvCxnSpPr>
          <p:cNvPr id="69" name="AutoShape 27"/>
          <p:cNvCxnSpPr>
            <a:cxnSpLocks noChangeShapeType="1"/>
            <a:stCxn id="53" idx="2"/>
            <a:endCxn id="66" idx="6"/>
          </p:cNvCxnSpPr>
          <p:nvPr/>
        </p:nvCxnSpPr>
        <p:spPr bwMode="auto">
          <a:xfrm flipH="1">
            <a:off x="2401311" y="3124322"/>
            <a:ext cx="1978025" cy="675143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70" name="AutoShape 33"/>
          <p:cNvCxnSpPr>
            <a:cxnSpLocks noChangeShapeType="1"/>
            <a:stCxn id="54" idx="2"/>
            <a:endCxn id="66" idx="0"/>
          </p:cNvCxnSpPr>
          <p:nvPr/>
        </p:nvCxnSpPr>
        <p:spPr bwMode="auto">
          <a:xfrm flipH="1">
            <a:off x="1640899" y="2860290"/>
            <a:ext cx="2634902" cy="178762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71" name="AutoShape 34"/>
          <p:cNvCxnSpPr>
            <a:cxnSpLocks noChangeShapeType="1"/>
            <a:stCxn id="55" idx="2"/>
            <a:endCxn id="66" idx="7"/>
          </p:cNvCxnSpPr>
          <p:nvPr/>
        </p:nvCxnSpPr>
        <p:spPr bwMode="auto">
          <a:xfrm flipH="1">
            <a:off x="2178591" y="3050630"/>
            <a:ext cx="1675781" cy="211142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smtClean="0"/>
              <a:t>Vad är ett datorprogram?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94150" y="817563"/>
            <a:ext cx="4492654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</a:t>
            </a:r>
            <a:r>
              <a:rPr lang="sv-SE" sz="2000" dirty="0" smtClean="0"/>
              <a:t> är en serie instruktioner som </a:t>
            </a:r>
            <a:r>
              <a:rPr lang="sv-SE" sz="2000" b="1" dirty="0" smtClean="0"/>
              <a:t>styr en dator</a:t>
            </a:r>
            <a:r>
              <a:rPr lang="sv-SE" sz="2000" dirty="0" smtClean="0"/>
              <a:t>, och talar om för den vad den ska göra, steg för steg.</a:t>
            </a:r>
          </a:p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 skrivs</a:t>
            </a:r>
            <a:r>
              <a:rPr lang="sv-SE" sz="2000" dirty="0" smtClean="0"/>
              <a:t> typiskt </a:t>
            </a:r>
            <a:r>
              <a:rPr lang="sv-SE" sz="2000" b="1" dirty="0" smtClean="0"/>
              <a:t>i ett</a:t>
            </a:r>
            <a:r>
              <a:rPr lang="sv-SE" sz="2000" dirty="0" smtClean="0"/>
              <a:t> människovänligt </a:t>
            </a:r>
            <a:r>
              <a:rPr lang="sv-SE" sz="2000" b="1" dirty="0" smtClean="0"/>
              <a:t>programspråk och översätts</a:t>
            </a:r>
            <a:r>
              <a:rPr lang="sv-SE" sz="2000" dirty="0" smtClean="0"/>
              <a:t> sedan </a:t>
            </a:r>
            <a:r>
              <a:rPr lang="sv-SE" sz="2000" b="1" dirty="0" smtClean="0"/>
              <a:t>till maskinkod</a:t>
            </a:r>
            <a:r>
              <a:rPr lang="sv-SE" sz="2000" dirty="0" smtClean="0"/>
              <a:t> som datorn förstår.</a:t>
            </a:r>
          </a:p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 består av</a:t>
            </a:r>
            <a:r>
              <a:rPr lang="sv-SE" sz="2000" dirty="0" smtClean="0"/>
              <a:t> ett stycke kod. Från ett par </a:t>
            </a:r>
            <a:r>
              <a:rPr lang="sv-SE" sz="2000" b="1" dirty="0" smtClean="0"/>
              <a:t>maskininstruktioner</a:t>
            </a:r>
            <a:r>
              <a:rPr lang="sv-SE" sz="2000" dirty="0" smtClean="0"/>
              <a:t> till ett helt tillämpningsprogram som t.ex. </a:t>
            </a:r>
            <a:r>
              <a:rPr lang="sv-SE" sz="2000" dirty="0" err="1" smtClean="0"/>
              <a:t>Skype</a:t>
            </a:r>
            <a:r>
              <a:rPr lang="sv-SE" sz="2000" dirty="0" smtClean="0"/>
              <a:t>.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lum bright="84000" contrast="-70000"/>
            <a:grayscl/>
          </a:blip>
          <a:srcRect/>
          <a:stretch>
            <a:fillRect/>
          </a:stretch>
        </p:blipFill>
        <p:spPr bwMode="auto">
          <a:xfrm>
            <a:off x="1334655" y="1167245"/>
            <a:ext cx="22383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15480" y="2751570"/>
            <a:ext cx="67005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indata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30180" y="2751570"/>
            <a:ext cx="67967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utdata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612468" y="2251508"/>
            <a:ext cx="1625600" cy="1214437"/>
          </a:xfrm>
          <a:prstGeom prst="cube">
            <a:avLst>
              <a:gd name="adj" fmla="val 875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datorprogram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1063193" y="2776970"/>
            <a:ext cx="581025" cy="288925"/>
          </a:xfrm>
          <a:prstGeom prst="chevron">
            <a:avLst>
              <a:gd name="adj" fmla="val 50275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3085668" y="2776970"/>
            <a:ext cx="581025" cy="288925"/>
          </a:xfrm>
          <a:prstGeom prst="chevron">
            <a:avLst>
              <a:gd name="adj" fmla="val 50275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1754</TotalTime>
  <Words>815</Words>
  <Application>Microsoft Office PowerPoint</Application>
  <PresentationFormat>Bildspel på skärmen (16:10)</PresentationFormat>
  <Paragraphs>96</Paragraphs>
  <Slides>11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3" baseType="lpstr">
      <vt:lpstr>lnu-gray</vt:lpstr>
      <vt:lpstr>Equation</vt:lpstr>
      <vt:lpstr>Introduktion till programmering</vt:lpstr>
      <vt:lpstr>Upphovsrätt för detta verk</vt:lpstr>
      <vt:lpstr>Vad är programmering?</vt:lpstr>
      <vt:lpstr>Att lösa problem</vt:lpstr>
      <vt:lpstr>Problemlösarens uppgift</vt:lpstr>
      <vt:lpstr>Programmerarens uppgift</vt:lpstr>
      <vt:lpstr>Datorns uppgift</vt:lpstr>
      <vt:lpstr>Människan som dator</vt:lpstr>
      <vt:lpstr>Vad är ett datorprogram?</vt:lpstr>
      <vt:lpstr>Vad är programmering?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programmering</dc:title>
  <dc:creator>Mats Loock</dc:creator>
  <cp:lastModifiedBy>Mats Loock</cp:lastModifiedBy>
  <cp:revision>98</cp:revision>
  <dcterms:created xsi:type="dcterms:W3CDTF">2005-01-10T10:28:42Z</dcterms:created>
  <dcterms:modified xsi:type="dcterms:W3CDTF">2013-09-02T13:53:15Z</dcterms:modified>
</cp:coreProperties>
</file>