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4" r:id="rId3"/>
    <p:sldId id="265" r:id="rId4"/>
    <p:sldId id="266" r:id="rId5"/>
    <p:sldId id="269" r:id="rId6"/>
    <p:sldId id="270" r:id="rId7"/>
    <p:sldId id="271" r:id="rId8"/>
    <p:sldId id="273" r:id="rId9"/>
    <p:sldId id="272" r:id="rId10"/>
  </p:sldIdLst>
  <p:sldSz cx="9144000" cy="5715000" type="screen16x10"/>
  <p:notesSz cx="6669088" cy="9928225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500"/>
    <a:srgbClr val="CCFFFF"/>
    <a:srgbClr val="FFFFCC"/>
    <a:srgbClr val="EBF5FF"/>
    <a:srgbClr val="FFF5FF"/>
    <a:srgbClr val="FFF5EB"/>
    <a:srgbClr val="FFFAF0"/>
    <a:srgbClr val="3F7F5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15637" autoAdjust="0"/>
    <p:restoredTop sz="71000" autoAdjust="0"/>
  </p:normalViewPr>
  <p:slideViewPr>
    <p:cSldViewPr snapToGrid="0">
      <p:cViewPr varScale="1">
        <p:scale>
          <a:sx n="158" d="100"/>
          <a:sy n="158" d="100"/>
        </p:scale>
        <p:origin x="-912" y="-78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-1572" y="-108"/>
      </p:cViewPr>
      <p:guideLst>
        <p:guide orient="horz"/>
        <p:guide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669088" cy="496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</a:defRPr>
            </a:lvl1pPr>
          </a:lstStyle>
          <a:p>
            <a:r>
              <a:rPr lang="sv-SE"/>
              <a:t>Introduktion till programmering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959"/>
            <a:ext cx="6669088" cy="496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273050">
              <a:defRPr sz="1200">
                <a:latin typeface="Verdana" pitchFamily="34" charset="0"/>
                <a:cs typeface="Times New Roman" pitchFamily="18" charset="0"/>
              </a:defRPr>
            </a:lvl1pPr>
          </a:lstStyle>
          <a:p>
            <a:r>
              <a:rPr lang="en-US"/>
              <a:t>©	</a:t>
            </a:r>
            <a:r>
              <a:rPr lang="sv-SE"/>
              <a:t>Högskolan i Kalmar, Institutionen för teknik (Mats Loock)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664" y="9429959"/>
            <a:ext cx="2890837" cy="496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</a:defRPr>
            </a:lvl1pPr>
          </a:lstStyle>
          <a:p>
            <a:fld id="{7EF0C555-AC0B-4497-8FBF-230A0002E2D2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3076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sv-S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6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sv-SE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57188" y="744538"/>
            <a:ext cx="59563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0588" y="4714980"/>
            <a:ext cx="4887912" cy="4468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572"/>
            <a:ext cx="2890838" cy="496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sv-S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1572"/>
            <a:ext cx="2890838" cy="496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745B5DE4-D90E-4D70-B90C-2347413FDC4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36557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B2F56E-D351-427B-A9D3-3010CAA5014E}" type="slidenum">
              <a:rPr lang="sv-SE"/>
              <a:pPr/>
              <a:t>1</a:t>
            </a:fld>
            <a:endParaRPr lang="sv-SE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744538"/>
            <a:ext cx="5956300" cy="3722687"/>
          </a:xfrm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65FC26-DF92-4AE2-B9E9-0D8955C98B50}" type="slidenum">
              <a:rPr lang="sv-SE"/>
              <a:pPr/>
              <a:t>3</a:t>
            </a:fld>
            <a:endParaRPr lang="sv-SE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744538"/>
            <a:ext cx="5956300" cy="3722687"/>
          </a:xfrm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rgbClr val="333333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953000" y="-13827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Inledande programmering med C# (1DV402)</a:t>
            </a:r>
          </a:p>
          <a:p>
            <a:pPr algn="r"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5228273"/>
            <a:ext cx="292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Rubrik, text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>
                <a:solidFill>
                  <a:srgbClr val="333333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(9)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57665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Inledande programmering med C# (1DV402)</a:t>
            </a:r>
          </a:p>
          <a:p>
            <a:pPr algn="r"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" y="42856"/>
            <a:ext cx="1463111" cy="1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669" r:id="rId15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333333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press.lnu.se/kurs/inledande-programmering-med-csharp" TargetMode="External"/><Relationship Id="rId2" Type="http://schemas.openxmlformats.org/officeDocument/2006/relationships/hyperlink" Target="http://creativecommons.org/licenses/by-nc-sa/2.5/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3" name="Rectangle 1051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1054135"/>
          </a:xfrm>
        </p:spPr>
        <p:txBody>
          <a:bodyPr/>
          <a:lstStyle/>
          <a:p>
            <a:r>
              <a:rPr lang="sv-SE" sz="7200" dirty="0"/>
              <a:t>Introduktion till </a:t>
            </a:r>
            <a:r>
              <a:rPr lang="sv-SE" sz="7200" dirty="0" smtClean="0"/>
              <a:t>C#</a:t>
            </a:r>
            <a:endParaRPr lang="sv-SE" sz="7200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Upphovsrätt för detta 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400" dirty="0"/>
              <a:t>Detta verk är framtaget i anslutning till kursen Inledande programmering med C# vid Linnéuniversitetet.</a:t>
            </a:r>
          </a:p>
          <a:p>
            <a:pPr marL="0" indent="0">
              <a:buNone/>
            </a:pPr>
            <a:r>
              <a:rPr lang="sv-SE" sz="1400" b="1" dirty="0"/>
              <a:t>Du får använda detta verk så här:</a:t>
            </a:r>
            <a:endParaRPr lang="sv-SE" sz="1400" dirty="0"/>
          </a:p>
          <a:p>
            <a:pPr marL="0" indent="0">
              <a:buNone/>
            </a:pPr>
            <a:r>
              <a:rPr lang="sv-SE" sz="1400" dirty="0"/>
              <a:t>Allt innehåll i verket </a:t>
            </a:r>
            <a:r>
              <a:rPr lang="sv-SE" sz="1400" dirty="0" smtClean="0"/>
              <a:t>Introduktion till C#</a:t>
            </a:r>
            <a:r>
              <a:rPr lang="sv-SE" sz="1400" dirty="0"/>
              <a:t> av Mats Loock, </a:t>
            </a:r>
            <a:r>
              <a:rPr lang="sv-SE" sz="1400" dirty="0" smtClean="0"/>
              <a:t>förutom bilder samt Linnéuniversitetets logotyp och symbol, </a:t>
            </a:r>
            <a:r>
              <a:rPr lang="sv-SE" sz="1400" dirty="0"/>
              <a:t>är licensierad under</a:t>
            </a:r>
            <a:r>
              <a:rPr lang="sv-SE" sz="1400" dirty="0" smtClean="0"/>
              <a:t>:</a:t>
            </a:r>
          </a:p>
          <a:p>
            <a:pPr marL="984250" indent="0">
              <a:buNone/>
            </a:pPr>
            <a:r>
              <a:rPr lang="sv-SE" sz="1400" dirty="0" err="1"/>
              <a:t>Creative</a:t>
            </a:r>
            <a:r>
              <a:rPr lang="sv-SE" sz="1400" dirty="0"/>
              <a:t> </a:t>
            </a:r>
            <a:r>
              <a:rPr lang="sv-SE" sz="1400" dirty="0" err="1"/>
              <a:t>Commons</a:t>
            </a:r>
            <a:r>
              <a:rPr lang="sv-SE" sz="1400" dirty="0"/>
              <a:t> Erkännande-</a:t>
            </a:r>
            <a:r>
              <a:rPr lang="sv-SE" sz="1400" dirty="0" err="1"/>
              <a:t>IckeKommersiell</a:t>
            </a:r>
            <a:r>
              <a:rPr lang="sv-SE" sz="1400" dirty="0"/>
              <a:t>-</a:t>
            </a:r>
            <a:r>
              <a:rPr lang="sv-SE" sz="1400" dirty="0" err="1"/>
              <a:t>DelaLika</a:t>
            </a:r>
            <a:r>
              <a:rPr lang="sv-SE" sz="1400" dirty="0"/>
              <a:t> 2.5 Sverige licens.</a:t>
            </a:r>
            <a:br>
              <a:rPr lang="sv-SE" sz="1400" dirty="0"/>
            </a:br>
            <a:r>
              <a:rPr lang="sv-SE" sz="1400" u="sng" dirty="0">
                <a:hlinkClick r:id="rId2"/>
              </a:rPr>
              <a:t>http://creativecommons.org/licenses/by-nc-sa/2.5/se</a:t>
            </a:r>
            <a:r>
              <a:rPr lang="sv-SE" sz="1400" u="sng" dirty="0" smtClean="0">
                <a:hlinkClick r:id="rId2"/>
              </a:rPr>
              <a:t>/</a:t>
            </a:r>
            <a:endParaRPr lang="sv-SE" sz="1400" u="sng" dirty="0" smtClean="0"/>
          </a:p>
          <a:p>
            <a:pPr marL="0" indent="0">
              <a:buNone/>
            </a:pPr>
            <a:r>
              <a:rPr lang="sv-SE" sz="1400" b="1" dirty="0"/>
              <a:t>Det betyder att du i icke-kommersiella syften får:</a:t>
            </a:r>
            <a:endParaRPr lang="sv-SE" sz="1400" dirty="0"/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kopiera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sprida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visa hela eller delar av innehållet offentligt och digitalt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konvertera innehållet till annat format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du får även göra om innehållet</a:t>
            </a:r>
          </a:p>
          <a:p>
            <a:pPr marL="0" indent="0">
              <a:buNone/>
            </a:pPr>
            <a:r>
              <a:rPr lang="sv-SE" sz="1400" dirty="0"/>
              <a:t>Om du förändrar innehållet så ta inte </a:t>
            </a:r>
            <a:r>
              <a:rPr lang="sv-SE" sz="1400"/>
              <a:t>med </a:t>
            </a:r>
            <a:r>
              <a:rPr lang="sv-SE" sz="1400" smtClean="0"/>
              <a:t>bilder </a:t>
            </a:r>
            <a:r>
              <a:rPr lang="sv-SE" sz="1400" dirty="0" smtClean="0"/>
              <a:t>samt </a:t>
            </a:r>
            <a:r>
              <a:rPr lang="sv-SE" sz="1400" dirty="0"/>
              <a:t>Linnéuniversitetets logotyp och symbol </a:t>
            </a:r>
            <a:r>
              <a:rPr lang="sv-SE" sz="1400" dirty="0" smtClean="0"/>
              <a:t>i </a:t>
            </a:r>
            <a:r>
              <a:rPr lang="sv-SE" sz="1400" dirty="0"/>
              <a:t>din nya version!</a:t>
            </a:r>
          </a:p>
          <a:p>
            <a:pPr marL="0" indent="0">
              <a:buNone/>
            </a:pPr>
            <a:r>
              <a:rPr lang="sv-SE" sz="1400" dirty="0"/>
              <a:t>Vid all användning måste du ange källan: ”Linnéuniversitetet – Inledande programmering med C#” och en länk till </a:t>
            </a:r>
            <a:r>
              <a:rPr lang="sv-SE" sz="1400" u="sng" dirty="0">
                <a:hlinkClick r:id="rId3"/>
              </a:rPr>
              <a:t>https://coursepress.lnu.se/kurs/inledande-programmering-med-csharp</a:t>
            </a:r>
            <a:r>
              <a:rPr lang="sv-SE" sz="1400" dirty="0"/>
              <a:t> och till </a:t>
            </a:r>
            <a:r>
              <a:rPr lang="sv-SE" sz="1400" dirty="0" err="1"/>
              <a:t>Creative</a:t>
            </a:r>
            <a:r>
              <a:rPr lang="sv-SE" sz="1400" dirty="0"/>
              <a:t> Common-licensen här ovan.</a:t>
            </a:r>
          </a:p>
        </p:txBody>
      </p:sp>
      <p:pic>
        <p:nvPicPr>
          <p:cNvPr id="12" name="Bildobjekt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29408"/>
            <a:ext cx="836930" cy="293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875233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72" name="Oval 8"/>
          <p:cNvSpPr>
            <a:spLocks noChangeArrowheads="1"/>
          </p:cNvSpPr>
          <p:nvPr/>
        </p:nvSpPr>
        <p:spPr bwMode="auto">
          <a:xfrm>
            <a:off x="6640513" y="4581261"/>
            <a:ext cx="2190750" cy="42597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FFCC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sv-SE"/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Vad är </a:t>
            </a:r>
            <a:r>
              <a:rPr lang="sv-SE" dirty="0" smtClean="0"/>
              <a:t>C#?</a:t>
            </a:r>
            <a:endParaRPr lang="sv-SE" dirty="0"/>
          </a:p>
        </p:txBody>
      </p:sp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>
          <a:xfrm>
            <a:off x="457201" y="817563"/>
            <a:ext cx="5972175" cy="4619625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sv-SE" sz="1800" dirty="0"/>
              <a:t>Olika typer av </a:t>
            </a:r>
            <a:r>
              <a:rPr lang="sv-SE" sz="1800" b="1" dirty="0" smtClean="0"/>
              <a:t>C#-program </a:t>
            </a:r>
            <a:r>
              <a:rPr lang="sv-SE" sz="1800" b="1" dirty="0"/>
              <a:t>är</a:t>
            </a:r>
            <a:r>
              <a:rPr lang="sv-SE" sz="1800" dirty="0"/>
              <a:t>:</a:t>
            </a:r>
          </a:p>
          <a:p>
            <a:pPr lvl="1">
              <a:spcBef>
                <a:spcPct val="100000"/>
              </a:spcBef>
            </a:pPr>
            <a:r>
              <a:rPr lang="sv-SE" sz="1600" b="1" dirty="0" smtClean="0"/>
              <a:t>konsolprogram</a:t>
            </a:r>
            <a:r>
              <a:rPr lang="sv-SE" sz="1600" dirty="0" smtClean="0"/>
              <a:t>, </a:t>
            </a:r>
            <a:r>
              <a:rPr lang="sv-SE" sz="1600" dirty="0"/>
              <a:t>fristående </a:t>
            </a:r>
            <a:r>
              <a:rPr lang="sv-SE" sz="1600" dirty="0" smtClean="0"/>
              <a:t>textorienterade </a:t>
            </a:r>
            <a:r>
              <a:rPr lang="sv-SE" sz="1600" dirty="0"/>
              <a:t>program</a:t>
            </a:r>
            <a:r>
              <a:rPr lang="sv-SE" sz="1600" dirty="0" smtClean="0"/>
              <a:t>.</a:t>
            </a:r>
          </a:p>
          <a:p>
            <a:pPr lvl="1">
              <a:spcBef>
                <a:spcPct val="100000"/>
              </a:spcBef>
            </a:pPr>
            <a:r>
              <a:rPr lang="sv-SE" sz="1600" b="1" dirty="0" smtClean="0"/>
              <a:t>Windowsapplikationer</a:t>
            </a:r>
            <a:r>
              <a:rPr lang="sv-SE" sz="1600" dirty="0" smtClean="0"/>
              <a:t>, fristående fönsterorienterade program.</a:t>
            </a:r>
            <a:endParaRPr lang="sv-SE" sz="1600" dirty="0"/>
          </a:p>
          <a:p>
            <a:pPr lvl="1">
              <a:spcBef>
                <a:spcPct val="100000"/>
              </a:spcBef>
            </a:pPr>
            <a:r>
              <a:rPr lang="sv-SE" sz="1600" b="1" dirty="0" smtClean="0"/>
              <a:t>Webbapplikationer</a:t>
            </a:r>
            <a:r>
              <a:rPr lang="sv-SE" sz="1600" dirty="0" smtClean="0"/>
              <a:t>, </a:t>
            </a:r>
            <a:r>
              <a:rPr lang="sv-SE" sz="1600" dirty="0"/>
              <a:t>är program som </a:t>
            </a:r>
            <a:r>
              <a:rPr lang="sv-SE" sz="1600" dirty="0" smtClean="0"/>
              <a:t>körs på en webbserver.</a:t>
            </a:r>
            <a:endParaRPr lang="sv-SE" sz="1600" dirty="0"/>
          </a:p>
          <a:p>
            <a:pPr>
              <a:spcBef>
                <a:spcPct val="100000"/>
              </a:spcBef>
            </a:pPr>
            <a:r>
              <a:rPr lang="sv-SE" sz="1800" b="1" dirty="0" smtClean="0"/>
              <a:t>C# </a:t>
            </a:r>
            <a:r>
              <a:rPr lang="sv-SE" sz="1800" b="1" dirty="0"/>
              <a:t>är ett högnivåspråk</a:t>
            </a:r>
            <a:r>
              <a:rPr lang="sv-SE" sz="1800" dirty="0"/>
              <a:t> och är </a:t>
            </a:r>
            <a:r>
              <a:rPr lang="sv-SE" sz="1800" dirty="0" smtClean="0"/>
              <a:t>viss utsträckning </a:t>
            </a:r>
            <a:r>
              <a:rPr lang="sv-SE" sz="1800" dirty="0"/>
              <a:t>plattformsoberoende, d.v.s. </a:t>
            </a:r>
            <a:r>
              <a:rPr lang="sv-SE" sz="1800" b="1" dirty="0" smtClean="0"/>
              <a:t>C#-program </a:t>
            </a:r>
            <a:r>
              <a:rPr lang="sv-SE" sz="1800" b="1" dirty="0"/>
              <a:t>kan</a:t>
            </a:r>
            <a:r>
              <a:rPr lang="sv-SE" sz="1800" dirty="0"/>
              <a:t> (oförändrade) </a:t>
            </a:r>
            <a:r>
              <a:rPr lang="sv-SE" sz="1800" b="1" dirty="0"/>
              <a:t>köras </a:t>
            </a:r>
            <a:r>
              <a:rPr lang="sv-SE" sz="1800" b="1" dirty="0" smtClean="0"/>
              <a:t>på</a:t>
            </a:r>
            <a:r>
              <a:rPr lang="sv-SE" sz="1800" dirty="0" smtClean="0"/>
              <a:t> </a:t>
            </a:r>
            <a:r>
              <a:rPr lang="sv-SE" sz="1800" dirty="0"/>
              <a:t>flera </a:t>
            </a:r>
            <a:r>
              <a:rPr lang="sv-SE" sz="1800" b="1" dirty="0"/>
              <a:t>olika operativsystem</a:t>
            </a:r>
            <a:r>
              <a:rPr lang="sv-SE" sz="1800" dirty="0"/>
              <a:t>, t.ex. Windows, Linux, …</a:t>
            </a:r>
          </a:p>
          <a:p>
            <a:pPr>
              <a:spcBef>
                <a:spcPct val="100000"/>
              </a:spcBef>
            </a:pPr>
            <a:r>
              <a:rPr lang="sv-SE" sz="1800" b="1" dirty="0" smtClean="0"/>
              <a:t>C# </a:t>
            </a:r>
            <a:r>
              <a:rPr lang="sv-SE" sz="1800" b="1" dirty="0"/>
              <a:t>är ett objektorienterat programspråk</a:t>
            </a:r>
            <a:r>
              <a:rPr lang="sv-SE" sz="1800" dirty="0"/>
              <a:t> </a:t>
            </a:r>
            <a:r>
              <a:rPr lang="sv-SE" sz="1200" dirty="0"/>
              <a:t>(mer om detta senare…)</a:t>
            </a:r>
            <a:r>
              <a:rPr lang="sv-SE" sz="1800" i="1" dirty="0"/>
              <a:t>. </a:t>
            </a:r>
          </a:p>
        </p:txBody>
      </p:sp>
      <p:pic>
        <p:nvPicPr>
          <p:cNvPr id="2416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16814" y="2938198"/>
            <a:ext cx="962025" cy="1946010"/>
          </a:xfrm>
          <a:prstGeom prst="rect">
            <a:avLst/>
          </a:prstGeom>
          <a:noFill/>
        </p:spPr>
      </p:pic>
      <p:sp>
        <p:nvSpPr>
          <p:cNvPr id="241670" name="AutoShape 6"/>
          <p:cNvSpPr>
            <a:spLocks noChangeArrowheads="1"/>
          </p:cNvSpPr>
          <p:nvPr/>
        </p:nvSpPr>
        <p:spPr bwMode="auto">
          <a:xfrm>
            <a:off x="6746875" y="1448595"/>
            <a:ext cx="1524000" cy="1022614"/>
          </a:xfrm>
          <a:prstGeom prst="cloudCallout">
            <a:avLst>
              <a:gd name="adj1" fmla="val 39690"/>
              <a:gd name="adj2" fmla="val 10161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 anchor="ctr" anchorCtr="0"/>
          <a:lstStyle/>
          <a:p>
            <a:pPr marL="342900" indent="-342900" algn="ctr">
              <a:spcBef>
                <a:spcPct val="20000"/>
              </a:spcBef>
            </a:pPr>
            <a:r>
              <a:rPr lang="sv-SE" sz="4400" b="1" dirty="0" smtClean="0">
                <a:latin typeface="Times New Roman" pitchFamily="18" charset="0"/>
                <a:cs typeface="Times New Roman" pitchFamily="18" charset="0"/>
              </a:rPr>
              <a:t>C#</a:t>
            </a:r>
            <a:endParaRPr lang="sv-SE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Historia</a:t>
            </a:r>
          </a:p>
        </p:txBody>
      </p:sp>
      <p:sp>
        <p:nvSpPr>
          <p:cNvPr id="242693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1967789" y="817563"/>
            <a:ext cx="6719012" cy="4619625"/>
          </a:xfrm>
        </p:spPr>
        <p:txBody>
          <a:bodyPr>
            <a:normAutofit lnSpcReduction="10000"/>
          </a:bodyPr>
          <a:lstStyle/>
          <a:p>
            <a:pPr>
              <a:spcBef>
                <a:spcPct val="100000"/>
              </a:spcBef>
            </a:pPr>
            <a:r>
              <a:rPr lang="sv-SE" sz="1600" b="1" dirty="0" smtClean="0"/>
              <a:t>C# </a:t>
            </a:r>
            <a:r>
              <a:rPr lang="sv-SE" sz="1600" b="1" dirty="0"/>
              <a:t>har några av sina rötter i</a:t>
            </a:r>
            <a:r>
              <a:rPr lang="sv-SE" sz="1600" dirty="0"/>
              <a:t> programspråket </a:t>
            </a:r>
            <a:r>
              <a:rPr lang="sv-SE" sz="1600" b="1" dirty="0" err="1"/>
              <a:t>Simula</a:t>
            </a:r>
            <a:r>
              <a:rPr lang="sv-SE" sz="1600" dirty="0"/>
              <a:t> (1966), som var det första språket att använda något som kallades klasser. En nackdel var att den kompilerade koden var </a:t>
            </a:r>
            <a:r>
              <a:rPr lang="sv-SE" sz="1600" dirty="0" err="1"/>
              <a:t>lååååångsam</a:t>
            </a:r>
            <a:r>
              <a:rPr lang="sv-SE" sz="1600" dirty="0"/>
              <a:t>.</a:t>
            </a:r>
          </a:p>
          <a:p>
            <a:pPr>
              <a:spcBef>
                <a:spcPct val="100000"/>
              </a:spcBef>
            </a:pPr>
            <a:r>
              <a:rPr lang="sv-SE" sz="1600" dirty="0"/>
              <a:t>1971 kom </a:t>
            </a:r>
            <a:r>
              <a:rPr lang="sv-SE" sz="1600" b="1" dirty="0"/>
              <a:t>C </a:t>
            </a:r>
            <a:r>
              <a:rPr lang="sv-SE" sz="1600" dirty="0"/>
              <a:t>(som baserades på B, som i sin tur baserades på BCPL), ett språk det gick (går) att skapa snabba applikationer med.</a:t>
            </a:r>
          </a:p>
          <a:p>
            <a:pPr>
              <a:spcBef>
                <a:spcPct val="100000"/>
              </a:spcBef>
            </a:pPr>
            <a:r>
              <a:rPr lang="sv-SE" sz="1600" dirty="0"/>
              <a:t>1979 startades projektet "C with </a:t>
            </a:r>
            <a:r>
              <a:rPr lang="sv-SE" sz="1600" dirty="0" err="1"/>
              <a:t>classes</a:t>
            </a:r>
            <a:r>
              <a:rPr lang="sv-SE" sz="1600" dirty="0"/>
              <a:t>", med mål att kombinera </a:t>
            </a:r>
            <a:r>
              <a:rPr lang="sv-SE" sz="1600" dirty="0" err="1"/>
              <a:t>C's</a:t>
            </a:r>
            <a:r>
              <a:rPr lang="sv-SE" sz="1600" dirty="0"/>
              <a:t> snabbhet med klasserna från </a:t>
            </a:r>
            <a:r>
              <a:rPr lang="sv-SE" sz="1600" dirty="0" err="1"/>
              <a:t>Simula</a:t>
            </a:r>
            <a:r>
              <a:rPr lang="sv-SE" sz="1600" dirty="0"/>
              <a:t>. Projektet utmynnade i programspråket </a:t>
            </a:r>
            <a:r>
              <a:rPr lang="sv-SE" sz="1600" b="1" dirty="0"/>
              <a:t>C++</a:t>
            </a:r>
            <a:r>
              <a:rPr lang="sv-SE" sz="1600" dirty="0"/>
              <a:t> 1983.</a:t>
            </a:r>
          </a:p>
          <a:p>
            <a:pPr>
              <a:spcBef>
                <a:spcPct val="100000"/>
              </a:spcBef>
            </a:pPr>
            <a:r>
              <a:rPr lang="sv-SE" sz="1600" dirty="0"/>
              <a:t>1991 startade Sun upp "Project Green", vars syfte var att skapa ett språk för inbäddade system. Det började med var att utöka </a:t>
            </a:r>
            <a:r>
              <a:rPr lang="sv-SE" sz="1600" dirty="0" err="1"/>
              <a:t>C++-kompilatorn</a:t>
            </a:r>
            <a:r>
              <a:rPr lang="sv-SE" sz="1600" dirty="0"/>
              <a:t>, vilket ledde till det "nya" språket </a:t>
            </a:r>
            <a:r>
              <a:rPr lang="sv-SE" sz="1600" dirty="0" err="1"/>
              <a:t>Oak</a:t>
            </a:r>
            <a:r>
              <a:rPr lang="sv-SE" sz="1600" dirty="0"/>
              <a:t>, som sedan döptes om till </a:t>
            </a:r>
            <a:r>
              <a:rPr lang="sv-SE" sz="1600" b="1" dirty="0"/>
              <a:t>Java</a:t>
            </a:r>
            <a:r>
              <a:rPr lang="sv-SE" sz="1600" dirty="0"/>
              <a:t>.</a:t>
            </a:r>
          </a:p>
          <a:p>
            <a:pPr>
              <a:spcBef>
                <a:spcPct val="100000"/>
              </a:spcBef>
            </a:pPr>
            <a:r>
              <a:rPr lang="sv-SE" sz="1600" dirty="0" smtClean="0"/>
              <a:t>C#, som kom i juli 2000, </a:t>
            </a:r>
            <a:r>
              <a:rPr lang="sv-SE" sz="1600" dirty="0"/>
              <a:t>har egenskaper som kan spåras till </a:t>
            </a:r>
            <a:r>
              <a:rPr lang="sv-SE" sz="1600" dirty="0" err="1"/>
              <a:t>C++-klasser</a:t>
            </a:r>
            <a:r>
              <a:rPr lang="sv-SE" sz="1600" dirty="0"/>
              <a:t>, som kom från </a:t>
            </a:r>
            <a:r>
              <a:rPr lang="sv-SE" sz="1600" dirty="0" err="1"/>
              <a:t>Simula</a:t>
            </a:r>
            <a:r>
              <a:rPr lang="sv-SE" sz="1600" dirty="0"/>
              <a:t>. </a:t>
            </a:r>
            <a:r>
              <a:rPr lang="sv-SE" sz="1600" dirty="0" smtClean="0"/>
              <a:t>C# </a:t>
            </a:r>
            <a:r>
              <a:rPr lang="sv-SE" sz="1600" dirty="0"/>
              <a:t>har även lånat egenskaper från </a:t>
            </a:r>
            <a:r>
              <a:rPr lang="sv-SE" sz="1600" dirty="0" smtClean="0"/>
              <a:t>C såväl som Java. </a:t>
            </a:r>
            <a:r>
              <a:rPr lang="sv-SE" sz="1600" dirty="0"/>
              <a:t>Det är inte mycket i </a:t>
            </a:r>
            <a:r>
              <a:rPr lang="sv-SE" sz="1600" dirty="0" smtClean="0"/>
              <a:t>C# </a:t>
            </a:r>
            <a:r>
              <a:rPr lang="sv-SE" sz="1600" dirty="0"/>
              <a:t>som är nytt! Allt handlar egentligen om objekt och metoder – det är ett objektorienterat språk.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0139" y="835329"/>
            <a:ext cx="1150560" cy="7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379" y="2395314"/>
            <a:ext cx="1144080" cy="71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219" y="3184007"/>
            <a:ext cx="1148400" cy="71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219" y="3965499"/>
            <a:ext cx="11484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0499" y="4755390"/>
            <a:ext cx="114984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1579" y="1622822"/>
            <a:ext cx="1147680" cy="70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Objekt och metoder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idx="1"/>
          </p:nvPr>
        </p:nvSpPr>
        <p:spPr>
          <a:xfrm>
            <a:off x="457201" y="817563"/>
            <a:ext cx="5127625" cy="4619625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sv-SE" sz="1800" b="1" dirty="0" smtClean="0"/>
              <a:t>C# </a:t>
            </a:r>
            <a:r>
              <a:rPr lang="sv-SE" sz="1800" b="1" dirty="0"/>
              <a:t>är ett objektorienterat programspråk</a:t>
            </a:r>
            <a:r>
              <a:rPr lang="sv-SE" sz="1800" dirty="0"/>
              <a:t>, OOP (</a:t>
            </a:r>
            <a:r>
              <a:rPr lang="sv-SE" sz="1800" i="1" dirty="0" err="1"/>
              <a:t>object</a:t>
            </a:r>
            <a:r>
              <a:rPr lang="sv-SE" sz="1800" i="1" dirty="0"/>
              <a:t> </a:t>
            </a:r>
            <a:r>
              <a:rPr lang="sv-SE" sz="1800" i="1" dirty="0" err="1"/>
              <a:t>oriented</a:t>
            </a:r>
            <a:r>
              <a:rPr lang="sv-SE" sz="1800" i="1" dirty="0"/>
              <a:t> </a:t>
            </a:r>
            <a:r>
              <a:rPr lang="sv-SE" sz="1800" i="1" dirty="0" err="1"/>
              <a:t>programming</a:t>
            </a:r>
            <a:r>
              <a:rPr lang="sv-SE" sz="1800" dirty="0"/>
              <a:t>).</a:t>
            </a:r>
          </a:p>
          <a:p>
            <a:pPr lvl="1">
              <a:spcBef>
                <a:spcPct val="50000"/>
              </a:spcBef>
            </a:pPr>
            <a:r>
              <a:rPr lang="sv-SE" sz="1600" dirty="0"/>
              <a:t>OOP är en programmeringsmetodik där ett datorprogram betraktas som en samling av objekt som samverkar.</a:t>
            </a:r>
          </a:p>
          <a:p>
            <a:pPr>
              <a:spcBef>
                <a:spcPct val="100000"/>
              </a:spcBef>
            </a:pPr>
            <a:r>
              <a:rPr lang="sv-SE" sz="1800" dirty="0"/>
              <a:t>Objektorienterad programmering har en egen terminologi. </a:t>
            </a:r>
          </a:p>
          <a:p>
            <a:pPr lvl="1">
              <a:spcBef>
                <a:spcPct val="50000"/>
              </a:spcBef>
            </a:pPr>
            <a:r>
              <a:rPr lang="sv-SE" sz="1600" dirty="0"/>
              <a:t>Objekt kallas (lämpligt nog) </a:t>
            </a:r>
            <a:r>
              <a:rPr lang="sv-SE" sz="1600" b="1" dirty="0"/>
              <a:t>objekt</a:t>
            </a:r>
            <a:r>
              <a:rPr lang="sv-SE" sz="1600" dirty="0"/>
              <a:t>.</a:t>
            </a:r>
          </a:p>
          <a:p>
            <a:pPr lvl="1">
              <a:spcBef>
                <a:spcPct val="50000"/>
              </a:spcBef>
            </a:pPr>
            <a:r>
              <a:rPr lang="sv-SE" sz="1600" dirty="0" smtClean="0"/>
              <a:t>Saker som beskriver objekt kallas </a:t>
            </a:r>
            <a:r>
              <a:rPr lang="sv-SE" sz="1600" b="1" dirty="0" smtClean="0"/>
              <a:t>fält</a:t>
            </a:r>
            <a:r>
              <a:rPr lang="sv-SE" sz="1600" dirty="0" smtClean="0"/>
              <a:t>.</a:t>
            </a:r>
          </a:p>
          <a:p>
            <a:pPr lvl="1">
              <a:spcBef>
                <a:spcPct val="50000"/>
              </a:spcBef>
            </a:pPr>
            <a:r>
              <a:rPr lang="sv-SE" sz="1600" dirty="0" smtClean="0"/>
              <a:t>Saker </a:t>
            </a:r>
            <a:r>
              <a:rPr lang="sv-SE" sz="1600" dirty="0"/>
              <a:t>som objekt kan utföra kallas </a:t>
            </a:r>
            <a:r>
              <a:rPr lang="sv-SE" sz="1600" b="1" dirty="0"/>
              <a:t>metoder</a:t>
            </a:r>
            <a:r>
              <a:rPr lang="sv-SE" sz="1600" dirty="0"/>
              <a:t>.</a:t>
            </a:r>
          </a:p>
          <a:p>
            <a:pPr lvl="1">
              <a:spcBef>
                <a:spcPct val="50000"/>
              </a:spcBef>
            </a:pPr>
            <a:r>
              <a:rPr lang="sv-SE" sz="1600" dirty="0"/>
              <a:t>Objekt som är lika, sägs vara av samma typ, eller oftare </a:t>
            </a:r>
            <a:r>
              <a:rPr lang="sv-SE" sz="1600" b="1" dirty="0"/>
              <a:t>klass</a:t>
            </a:r>
            <a:r>
              <a:rPr lang="sv-SE" sz="1600" dirty="0"/>
              <a:t>.</a:t>
            </a:r>
          </a:p>
        </p:txBody>
      </p:sp>
      <p:sp>
        <p:nvSpPr>
          <p:cNvPr id="247846" name="Text Box 38"/>
          <p:cNvSpPr txBox="1">
            <a:spLocks noChangeArrowheads="1"/>
          </p:cNvSpPr>
          <p:nvPr/>
        </p:nvSpPr>
        <p:spPr bwMode="auto">
          <a:xfrm>
            <a:off x="7504114" y="5240074"/>
            <a:ext cx="670056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b="1">
                <a:latin typeface="Times New Roman" pitchFamily="18" charset="0"/>
                <a:cs typeface="Times New Roman" pitchFamily="18" charset="0"/>
              </a:rPr>
              <a:t>klass</a:t>
            </a:r>
          </a:p>
        </p:txBody>
      </p:sp>
      <p:sp>
        <p:nvSpPr>
          <p:cNvPr id="28" name="AutoShape 4"/>
          <p:cNvSpPr>
            <a:spLocks noChangeArrowheads="1"/>
          </p:cNvSpPr>
          <p:nvPr/>
        </p:nvSpPr>
        <p:spPr bwMode="auto">
          <a:xfrm>
            <a:off x="6197232" y="180975"/>
            <a:ext cx="2501900" cy="1829417"/>
          </a:xfrm>
          <a:prstGeom prst="wedgeRoundRectCallout">
            <a:avLst>
              <a:gd name="adj1" fmla="val -76014"/>
              <a:gd name="adj2" fmla="val -7046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Världen består av objekt, som t.ex. människor, bilar, hus, gator, maskiner, papper, etc. Alla objekt kan göra saker och kan på det ena eller andra sättet samverka och påverka varandra.</a:t>
            </a:r>
          </a:p>
        </p:txBody>
      </p:sp>
      <p:grpSp>
        <p:nvGrpSpPr>
          <p:cNvPr id="29" name="Group 36"/>
          <p:cNvGrpSpPr>
            <a:grpSpLocks/>
          </p:cNvGrpSpPr>
          <p:nvPr/>
        </p:nvGrpSpPr>
        <p:grpSpPr bwMode="auto">
          <a:xfrm>
            <a:off x="6097228" y="2146477"/>
            <a:ext cx="1670051" cy="987425"/>
            <a:chOff x="3935" y="3332"/>
            <a:chExt cx="1052" cy="622"/>
          </a:xfrm>
        </p:grpSpPr>
        <p:sp>
          <p:nvSpPr>
            <p:cNvPr id="30" name="AutoShape 5"/>
            <p:cNvSpPr>
              <a:spLocks noChangeArrowheads="1"/>
            </p:cNvSpPr>
            <p:nvPr/>
          </p:nvSpPr>
          <p:spPr bwMode="auto">
            <a:xfrm>
              <a:off x="4194" y="3332"/>
              <a:ext cx="541" cy="456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none" lIns="90488" tIns="44450" rIns="90488" bIns="4445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3935" y="3781"/>
              <a:ext cx="105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</a:rPr>
                <a:t>smallRedTriangle</a:t>
              </a:r>
              <a:endParaRPr kumimoji="0" lang="sv-SE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sp>
        <p:nvSpPr>
          <p:cNvPr id="33" name="Text Box 39"/>
          <p:cNvSpPr txBox="1">
            <a:spLocks noChangeArrowheads="1"/>
          </p:cNvSpPr>
          <p:nvPr/>
        </p:nvSpPr>
        <p:spPr bwMode="auto">
          <a:xfrm>
            <a:off x="6436944" y="3021190"/>
            <a:ext cx="811120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b="1" dirty="0">
                <a:latin typeface="Times New Roman" pitchFamily="18" charset="0"/>
                <a:cs typeface="Times New Roman" pitchFamily="18" charset="0"/>
              </a:rPr>
              <a:t>objekt</a:t>
            </a:r>
          </a:p>
        </p:txBody>
      </p:sp>
      <p:sp>
        <p:nvSpPr>
          <p:cNvPr id="34" name="AutoShape 43"/>
          <p:cNvSpPr>
            <a:spLocks/>
          </p:cNvSpPr>
          <p:nvPr/>
        </p:nvSpPr>
        <p:spPr bwMode="auto">
          <a:xfrm>
            <a:off x="7234734" y="4849007"/>
            <a:ext cx="109728" cy="403027"/>
          </a:xfrm>
          <a:prstGeom prst="leftBrace">
            <a:avLst>
              <a:gd name="adj1" fmla="val 30506"/>
              <a:gd name="adj2" fmla="val 50000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6171651" y="4848225"/>
            <a:ext cx="1003481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 algn="r">
              <a:spcBef>
                <a:spcPct val="20000"/>
              </a:spcBef>
            </a:pPr>
            <a:r>
              <a:rPr lang="sv-SE" b="1" dirty="0">
                <a:latin typeface="Times New Roman" pitchFamily="18" charset="0"/>
                <a:cs typeface="Times New Roman" pitchFamily="18" charset="0"/>
              </a:rPr>
              <a:t>metoder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0262" y="3567368"/>
            <a:ext cx="1135238" cy="174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AutoShape 43"/>
          <p:cNvSpPr>
            <a:spLocks/>
          </p:cNvSpPr>
          <p:nvPr/>
        </p:nvSpPr>
        <p:spPr bwMode="auto">
          <a:xfrm>
            <a:off x="7234734" y="4190639"/>
            <a:ext cx="109728" cy="403027"/>
          </a:xfrm>
          <a:prstGeom prst="leftBrace">
            <a:avLst>
              <a:gd name="adj1" fmla="val 30506"/>
              <a:gd name="adj2" fmla="val 50000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Text Box 44"/>
          <p:cNvSpPr txBox="1">
            <a:spLocks noChangeArrowheads="1"/>
          </p:cNvSpPr>
          <p:nvPr/>
        </p:nvSpPr>
        <p:spPr bwMode="auto">
          <a:xfrm>
            <a:off x="6658965" y="4226433"/>
            <a:ext cx="516168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 algn="r">
              <a:spcBef>
                <a:spcPct val="20000"/>
              </a:spcBef>
            </a:pPr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fält</a:t>
            </a:r>
            <a:endParaRPr lang="sv-SE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4354"/>
            <a:ext cx="8229600" cy="674200"/>
          </a:xfrm>
          <a:noFill/>
        </p:spPr>
        <p:txBody>
          <a:bodyPr/>
          <a:lstStyle/>
          <a:p>
            <a:r>
              <a:rPr lang="sv-SE" sz="3200"/>
              <a:t>Skillnaden mellan klass och objekt</a:t>
            </a:r>
          </a:p>
        </p:txBody>
      </p:sp>
      <p:sp>
        <p:nvSpPr>
          <p:cNvPr id="248840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817563"/>
            <a:ext cx="4279900" cy="4619625"/>
          </a:xfrm>
        </p:spPr>
        <p:txBody>
          <a:bodyPr>
            <a:normAutofit/>
          </a:bodyPr>
          <a:lstStyle/>
          <a:p>
            <a:pPr>
              <a:spcBef>
                <a:spcPct val="100000"/>
              </a:spcBef>
            </a:pPr>
            <a:r>
              <a:rPr lang="sv-SE" sz="1800" b="1" dirty="0"/>
              <a:t>En klass är en sorts mall</a:t>
            </a:r>
            <a:r>
              <a:rPr lang="sv-SE" sz="1800" dirty="0"/>
              <a:t> som används för att skapa nya objekt med liknande egenskaper.</a:t>
            </a:r>
          </a:p>
          <a:p>
            <a:pPr>
              <a:spcBef>
                <a:spcPct val="100000"/>
              </a:spcBef>
            </a:pPr>
            <a:r>
              <a:rPr lang="sv-SE" sz="1800" b="1" dirty="0"/>
              <a:t>En klass definierar</a:t>
            </a:r>
            <a:r>
              <a:rPr lang="sv-SE" sz="1800" dirty="0"/>
              <a:t> hur </a:t>
            </a:r>
            <a:r>
              <a:rPr lang="sv-SE" sz="1800" b="1" dirty="0"/>
              <a:t>ett objekt</a:t>
            </a:r>
            <a:r>
              <a:rPr lang="sv-SE" sz="1800" dirty="0"/>
              <a:t> ser ut och vad objektet kan utföra – en klassdefinition.</a:t>
            </a:r>
          </a:p>
          <a:p>
            <a:pPr>
              <a:spcBef>
                <a:spcPct val="100000"/>
              </a:spcBef>
            </a:pPr>
            <a:r>
              <a:rPr lang="sv-SE" sz="1800" b="1" dirty="0"/>
              <a:t>Objekt</a:t>
            </a:r>
            <a:r>
              <a:rPr lang="sv-SE" sz="1800" dirty="0"/>
              <a:t> sägs vara av en viss klass, eller instans av en klass. De </a:t>
            </a:r>
            <a:r>
              <a:rPr lang="sv-SE" sz="1800" b="1" dirty="0"/>
              <a:t>är instansierade från en klass</a:t>
            </a:r>
            <a:r>
              <a:rPr lang="sv-SE" sz="1800" dirty="0"/>
              <a:t>.</a:t>
            </a:r>
          </a:p>
          <a:p>
            <a:pPr>
              <a:spcBef>
                <a:spcPct val="100000"/>
              </a:spcBef>
            </a:pPr>
            <a:r>
              <a:rPr lang="sv-SE" sz="1800" b="1" dirty="0"/>
              <a:t>Flera objekt kan instansieras från samma klass</a:t>
            </a:r>
            <a:r>
              <a:rPr lang="sv-SE" sz="1800" dirty="0"/>
              <a:t>.</a:t>
            </a:r>
          </a:p>
        </p:txBody>
      </p:sp>
      <p:grpSp>
        <p:nvGrpSpPr>
          <p:cNvPr id="50" name="Group 36"/>
          <p:cNvGrpSpPr>
            <a:grpSpLocks/>
          </p:cNvGrpSpPr>
          <p:nvPr/>
        </p:nvGrpSpPr>
        <p:grpSpPr bwMode="auto">
          <a:xfrm>
            <a:off x="4873625" y="2408427"/>
            <a:ext cx="3641725" cy="3735387"/>
            <a:chOff x="3274" y="1800"/>
            <a:chExt cx="2294" cy="2353"/>
          </a:xfrm>
        </p:grpSpPr>
        <p:sp>
          <p:nvSpPr>
            <p:cNvPr id="51" name="Oval 35"/>
            <p:cNvSpPr>
              <a:spLocks noChangeArrowheads="1"/>
            </p:cNvSpPr>
            <p:nvPr/>
          </p:nvSpPr>
          <p:spPr bwMode="auto">
            <a:xfrm rot="1948840">
              <a:off x="3519" y="1951"/>
              <a:ext cx="2049" cy="2202"/>
            </a:xfrm>
            <a:prstGeom prst="ellipse">
              <a:avLst/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100000">
                  <a:sysClr val="window" lastClr="FFFFFF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2" name="Group 10"/>
            <p:cNvGrpSpPr>
              <a:grpSpLocks/>
            </p:cNvGrpSpPr>
            <p:nvPr/>
          </p:nvGrpSpPr>
          <p:grpSpPr bwMode="auto">
            <a:xfrm>
              <a:off x="4172" y="1800"/>
              <a:ext cx="1142" cy="1297"/>
              <a:chOff x="3674" y="2230"/>
              <a:chExt cx="1142" cy="1297"/>
            </a:xfrm>
          </p:grpSpPr>
          <p:grpSp>
            <p:nvGrpSpPr>
              <p:cNvPr id="63" name="Group 4"/>
              <p:cNvGrpSpPr>
                <a:grpSpLocks/>
              </p:cNvGrpSpPr>
              <p:nvPr/>
            </p:nvGrpSpPr>
            <p:grpSpPr bwMode="auto">
              <a:xfrm>
                <a:off x="3674" y="2230"/>
                <a:ext cx="1142" cy="1129"/>
                <a:chOff x="3522" y="2057"/>
                <a:chExt cx="1142" cy="1129"/>
              </a:xfrm>
            </p:grpSpPr>
            <p:sp>
              <p:nvSpPr>
                <p:cNvPr id="65" name="AutoShape 5"/>
                <p:cNvSpPr>
                  <a:spLocks noChangeArrowheads="1"/>
                </p:cNvSpPr>
                <p:nvPr/>
              </p:nvSpPr>
              <p:spPr bwMode="auto">
                <a:xfrm>
                  <a:off x="3522" y="2057"/>
                  <a:ext cx="1142" cy="964"/>
                </a:xfrm>
                <a:prstGeom prst="triangle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9BBB59">
                        <a:shade val="51000"/>
                        <a:satMod val="130000"/>
                      </a:srgbClr>
                    </a:gs>
                    <a:gs pos="80000">
                      <a:srgbClr val="9BBB59">
                        <a:shade val="93000"/>
                        <a:satMod val="130000"/>
                      </a:srgbClr>
                    </a:gs>
                    <a:gs pos="100000">
                      <a:srgbClr val="9BBB59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  <a:headEnd/>
                  <a:tailEnd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wrap="none" lIns="90488" tIns="44450" rIns="90488" bIns="4445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3573" y="3015"/>
                  <a:ext cx="1042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marL="342900" marR="0" lvl="0" indent="-342900" defTabSz="91440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sv-SE" sz="12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itchFamily="49" charset="0"/>
                    </a:rPr>
                    <a:t>bigGreenTriangle</a:t>
                  </a:r>
                </a:p>
              </p:txBody>
            </p:sp>
          </p:grpSp>
          <p:sp>
            <p:nvSpPr>
              <p:cNvPr id="64" name="Text Box 7"/>
              <p:cNvSpPr txBox="1">
                <a:spLocks noChangeArrowheads="1"/>
              </p:cNvSpPr>
              <p:nvPr/>
            </p:nvSpPr>
            <p:spPr bwMode="auto">
              <a:xfrm>
                <a:off x="3930" y="3296"/>
                <a:ext cx="51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342900" marR="0" lvl="0" indent="-34290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sv-SE" sz="1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objekt</a:t>
                </a:r>
              </a:p>
            </p:txBody>
          </p:sp>
        </p:grpSp>
        <p:grpSp>
          <p:nvGrpSpPr>
            <p:cNvPr id="53" name="Group 34"/>
            <p:cNvGrpSpPr>
              <a:grpSpLocks/>
            </p:cNvGrpSpPr>
            <p:nvPr/>
          </p:nvGrpSpPr>
          <p:grpSpPr bwMode="auto">
            <a:xfrm>
              <a:off x="4057" y="3279"/>
              <a:ext cx="1332" cy="568"/>
              <a:chOff x="4280" y="3273"/>
              <a:chExt cx="1332" cy="568"/>
            </a:xfrm>
          </p:grpSpPr>
          <p:grpSp>
            <p:nvGrpSpPr>
              <p:cNvPr id="59" name="Group 33"/>
              <p:cNvGrpSpPr>
                <a:grpSpLocks/>
              </p:cNvGrpSpPr>
              <p:nvPr/>
            </p:nvGrpSpPr>
            <p:grpSpPr bwMode="auto">
              <a:xfrm>
                <a:off x="4280" y="3273"/>
                <a:ext cx="1332" cy="406"/>
                <a:chOff x="4280" y="3273"/>
                <a:chExt cx="1332" cy="406"/>
              </a:xfrm>
            </p:grpSpPr>
            <p:sp>
              <p:nvSpPr>
                <p:cNvPr id="61" name="AutoShape 24"/>
                <p:cNvSpPr>
                  <a:spLocks noChangeArrowheads="1"/>
                </p:cNvSpPr>
                <p:nvPr/>
              </p:nvSpPr>
              <p:spPr bwMode="auto">
                <a:xfrm>
                  <a:off x="4802" y="3273"/>
                  <a:ext cx="287" cy="242"/>
                </a:xfrm>
                <a:prstGeom prst="triangle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4F81BD">
                        <a:shade val="51000"/>
                        <a:satMod val="130000"/>
                      </a:srgbClr>
                    </a:gs>
                    <a:gs pos="80000">
                      <a:srgbClr val="4F81BD">
                        <a:shade val="93000"/>
                        <a:satMod val="130000"/>
                      </a:srgbClr>
                    </a:gs>
                    <a:gs pos="100000">
                      <a:srgbClr val="4F81BD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  <a:headEnd/>
                  <a:tailEnd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wrap="none" lIns="90488" tIns="44450" rIns="90488" bIns="4445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4280" y="3508"/>
                  <a:ext cx="1332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marL="342900" marR="0" lvl="0" indent="-342900" defTabSz="91440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sv-SE" sz="12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itchFamily="49" charset="0"/>
                    </a:rPr>
                    <a:t>verySmallBlueTriangle</a:t>
                  </a:r>
                </a:p>
              </p:txBody>
            </p:sp>
          </p:grpSp>
          <p:sp>
            <p:nvSpPr>
              <p:cNvPr id="60" name="Text Box 26"/>
              <p:cNvSpPr txBox="1">
                <a:spLocks noChangeArrowheads="1"/>
              </p:cNvSpPr>
              <p:nvPr/>
            </p:nvSpPr>
            <p:spPr bwMode="auto">
              <a:xfrm>
                <a:off x="4572" y="3610"/>
                <a:ext cx="51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342900" marR="0" lvl="0" indent="-34290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sv-SE" sz="1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objekt</a:t>
                </a:r>
              </a:p>
            </p:txBody>
          </p:sp>
        </p:grpSp>
        <p:grpSp>
          <p:nvGrpSpPr>
            <p:cNvPr id="54" name="Group 28"/>
            <p:cNvGrpSpPr>
              <a:grpSpLocks/>
            </p:cNvGrpSpPr>
            <p:nvPr/>
          </p:nvGrpSpPr>
          <p:grpSpPr bwMode="auto">
            <a:xfrm>
              <a:off x="3274" y="2734"/>
              <a:ext cx="1052" cy="782"/>
              <a:chOff x="3164" y="2390"/>
              <a:chExt cx="1052" cy="782"/>
            </a:xfrm>
          </p:grpSpPr>
          <p:grpSp>
            <p:nvGrpSpPr>
              <p:cNvPr id="55" name="Group 29"/>
              <p:cNvGrpSpPr>
                <a:grpSpLocks/>
              </p:cNvGrpSpPr>
              <p:nvPr/>
            </p:nvGrpSpPr>
            <p:grpSpPr bwMode="auto">
              <a:xfrm>
                <a:off x="3164" y="2390"/>
                <a:ext cx="1052" cy="622"/>
                <a:chOff x="3857" y="3332"/>
                <a:chExt cx="1052" cy="622"/>
              </a:xfrm>
            </p:grpSpPr>
            <p:sp>
              <p:nvSpPr>
                <p:cNvPr id="57" name="AutoShape 30"/>
                <p:cNvSpPr>
                  <a:spLocks noChangeArrowheads="1"/>
                </p:cNvSpPr>
                <p:nvPr/>
              </p:nvSpPr>
              <p:spPr bwMode="auto">
                <a:xfrm>
                  <a:off x="4194" y="3332"/>
                  <a:ext cx="541" cy="456"/>
                </a:xfrm>
                <a:prstGeom prst="triangle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C0504D">
                        <a:shade val="51000"/>
                        <a:satMod val="130000"/>
                      </a:srgbClr>
                    </a:gs>
                    <a:gs pos="80000">
                      <a:srgbClr val="C0504D">
                        <a:shade val="93000"/>
                        <a:satMod val="130000"/>
                      </a:srgbClr>
                    </a:gs>
                    <a:gs pos="100000">
                      <a:srgbClr val="C0504D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  <a:headEnd/>
                  <a:tailEnd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wrap="none" lIns="90488" tIns="44450" rIns="90488" bIns="4445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857" y="3781"/>
                  <a:ext cx="105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marL="342900" marR="0" lvl="0" indent="-342900" defTabSz="91440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sv-SE" sz="12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itchFamily="49" charset="0"/>
                    </a:rPr>
                    <a:t>smallRedTriangle</a:t>
                  </a:r>
                  <a:endParaRPr kumimoji="0" lang="sv-SE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urier New" pitchFamily="49" charset="0"/>
                  </a:endParaRPr>
                </a:p>
              </p:txBody>
            </p:sp>
          </p:grpSp>
          <p:sp>
            <p:nvSpPr>
              <p:cNvPr id="56" name="Text Box 32"/>
              <p:cNvSpPr txBox="1">
                <a:spLocks noChangeArrowheads="1"/>
              </p:cNvSpPr>
              <p:nvPr/>
            </p:nvSpPr>
            <p:spPr bwMode="auto">
              <a:xfrm>
                <a:off x="3456" y="2941"/>
                <a:ext cx="51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342900" marR="0" lvl="0" indent="-34290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sv-SE" sz="1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objekt</a:t>
                </a:r>
              </a:p>
            </p:txBody>
          </p:sp>
        </p:grpSp>
      </p:grpSp>
      <p:sp>
        <p:nvSpPr>
          <p:cNvPr id="67" name="AutoShape 37"/>
          <p:cNvSpPr>
            <a:spLocks noChangeArrowheads="1"/>
          </p:cNvSpPr>
          <p:nvPr/>
        </p:nvSpPr>
        <p:spPr bwMode="auto">
          <a:xfrm>
            <a:off x="7225910" y="1688814"/>
            <a:ext cx="1859902" cy="637601"/>
          </a:xfrm>
          <a:prstGeom prst="wedgeRoundRectCallout">
            <a:avLst>
              <a:gd name="adj1" fmla="val -35565"/>
              <a:gd name="adj2" fmla="val 77876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Tre objekt av klassen </a:t>
            </a:r>
            <a:r>
              <a:rPr lang="sv-SE" sz="1400" kern="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Triangle</a:t>
            </a:r>
            <a:r>
              <a:rPr lang="sv-SE" sz="1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68" name="AutoShape 38"/>
          <p:cNvSpPr>
            <a:spLocks noChangeArrowheads="1"/>
          </p:cNvSpPr>
          <p:nvPr/>
        </p:nvSpPr>
        <p:spPr bwMode="auto">
          <a:xfrm>
            <a:off x="6805613" y="859339"/>
            <a:ext cx="1598157" cy="399238"/>
          </a:xfrm>
          <a:prstGeom prst="wedgeRoundRectCallout">
            <a:avLst>
              <a:gd name="adj1" fmla="val -45954"/>
              <a:gd name="adj2" fmla="val 83023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4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"Recept" på objekt.</a:t>
            </a:r>
          </a:p>
        </p:txBody>
      </p:sp>
      <p:grpSp>
        <p:nvGrpSpPr>
          <p:cNvPr id="69" name="Grupp 68"/>
          <p:cNvGrpSpPr/>
          <p:nvPr/>
        </p:nvGrpSpPr>
        <p:grpSpPr>
          <a:xfrm>
            <a:off x="5495509" y="577896"/>
            <a:ext cx="1135238" cy="2101230"/>
            <a:chOff x="5018192" y="1270675"/>
            <a:chExt cx="1135238" cy="2101230"/>
          </a:xfrm>
        </p:grpSpPr>
        <p:sp>
          <p:nvSpPr>
            <p:cNvPr id="70" name="Text Box 21"/>
            <p:cNvSpPr txBox="1">
              <a:spLocks noChangeArrowheads="1"/>
            </p:cNvSpPr>
            <p:nvPr/>
          </p:nvSpPr>
          <p:spPr bwMode="auto">
            <a:xfrm>
              <a:off x="5164221" y="3005138"/>
              <a:ext cx="670056" cy="366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sv-SE" b="1" dirty="0">
                  <a:latin typeface="Times New Roman" pitchFamily="18" charset="0"/>
                  <a:cs typeface="Times New Roman" pitchFamily="18" charset="0"/>
                </a:rPr>
                <a:t>klass</a:t>
              </a:r>
            </a:p>
          </p:txBody>
        </p:sp>
        <p:pic>
          <p:nvPicPr>
            <p:cNvPr id="7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18192" y="1270675"/>
              <a:ext cx="1135238" cy="1744762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19800000" lon="1200000" rev="2082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Vad är </a:t>
            </a:r>
            <a:r>
              <a:rPr lang="sv-SE" dirty="0" smtClean="0"/>
              <a:t>ett C#-program?</a:t>
            </a:r>
            <a:endParaRPr lang="sv-SE" dirty="0"/>
          </a:p>
        </p:txBody>
      </p:sp>
      <p:sp>
        <p:nvSpPr>
          <p:cNvPr id="250883" name="Rectangle 3"/>
          <p:cNvSpPr>
            <a:spLocks noGrp="1" noChangeArrowheads="1"/>
          </p:cNvSpPr>
          <p:nvPr>
            <p:ph idx="1"/>
          </p:nvPr>
        </p:nvSpPr>
        <p:spPr>
          <a:xfrm>
            <a:off x="457201" y="817563"/>
            <a:ext cx="5502275" cy="4619625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sv-SE" sz="1800" dirty="0" smtClean="0"/>
              <a:t>Ett C#-program </a:t>
            </a:r>
            <a:r>
              <a:rPr lang="sv-SE" sz="1800" dirty="0"/>
              <a:t>är helt enkelt en klass med en metod som heter </a:t>
            </a:r>
            <a:r>
              <a:rPr lang="sv-SE" sz="1800" dirty="0" smtClean="0">
                <a:latin typeface="Courier New" pitchFamily="49" charset="0"/>
              </a:rPr>
              <a:t>Main</a:t>
            </a:r>
            <a:r>
              <a:rPr lang="sv-SE" sz="1800" dirty="0"/>
              <a:t>.</a:t>
            </a:r>
          </a:p>
          <a:p>
            <a:pPr>
              <a:spcBef>
                <a:spcPct val="100000"/>
              </a:spcBef>
            </a:pPr>
            <a:r>
              <a:rPr lang="sv-SE" sz="1800" dirty="0"/>
              <a:t>Då applikationen startar körs automatiskt metoden </a:t>
            </a:r>
            <a:r>
              <a:rPr lang="sv-SE" sz="1800" dirty="0" smtClean="0">
                <a:latin typeface="Courier New" pitchFamily="49" charset="0"/>
              </a:rPr>
              <a:t>Main</a:t>
            </a:r>
            <a:r>
              <a:rPr lang="sv-SE" sz="1800" dirty="0"/>
              <a:t>.</a:t>
            </a:r>
          </a:p>
        </p:txBody>
      </p:sp>
      <p:sp>
        <p:nvSpPr>
          <p:cNvPr id="40" name="Line 20"/>
          <p:cNvSpPr>
            <a:spLocks noChangeShapeType="1"/>
          </p:cNvSpPr>
          <p:nvPr/>
        </p:nvSpPr>
        <p:spPr bwMode="auto">
          <a:xfrm>
            <a:off x="876834" y="2543299"/>
            <a:ext cx="551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sv-SE"/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792696" y="2308349"/>
            <a:ext cx="2061912" cy="274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1200" b="1" dirty="0">
                <a:latin typeface="Times New Roman" pitchFamily="18" charset="0"/>
                <a:cs typeface="Times New Roman" pitchFamily="18" charset="0"/>
              </a:rPr>
              <a:t>Det första datorprogrammet</a:t>
            </a:r>
          </a:p>
        </p:txBody>
      </p:sp>
      <p:sp>
        <p:nvSpPr>
          <p:cNvPr id="42" name="AutoShape 22"/>
          <p:cNvSpPr>
            <a:spLocks noChangeArrowheads="1"/>
          </p:cNvSpPr>
          <p:nvPr/>
        </p:nvSpPr>
        <p:spPr bwMode="auto">
          <a:xfrm>
            <a:off x="856196" y="4789859"/>
            <a:ext cx="5545138" cy="609600"/>
          </a:xfrm>
          <a:prstGeom prst="flowChartAlternateProcess">
            <a:avLst/>
          </a:prstGeom>
          <a:solidFill>
            <a:srgbClr val="EBF5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342900" indent="-342900">
              <a:spcBef>
                <a:spcPct val="20000"/>
              </a:spcBef>
            </a:pPr>
            <a:r>
              <a:rPr lang="sv-SE" sz="1400" b="1">
                <a:latin typeface="Courier New" pitchFamily="49" charset="0"/>
              </a:rPr>
              <a:t>Summan är: 52</a:t>
            </a:r>
          </a:p>
        </p:txBody>
      </p:sp>
      <p:sp>
        <p:nvSpPr>
          <p:cNvPr id="43" name="Line 23"/>
          <p:cNvSpPr>
            <a:spLocks noChangeShapeType="1"/>
          </p:cNvSpPr>
          <p:nvPr/>
        </p:nvSpPr>
        <p:spPr bwMode="auto">
          <a:xfrm>
            <a:off x="876834" y="4720009"/>
            <a:ext cx="5494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sv-SE"/>
          </a:p>
        </p:txBody>
      </p:sp>
      <p:sp>
        <p:nvSpPr>
          <p:cNvPr id="44" name="Text Box 24"/>
          <p:cNvSpPr txBox="1">
            <a:spLocks noChangeArrowheads="1"/>
          </p:cNvSpPr>
          <p:nvPr/>
        </p:nvSpPr>
        <p:spPr bwMode="auto">
          <a:xfrm>
            <a:off x="792696" y="4485059"/>
            <a:ext cx="703720" cy="274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1200" b="1">
                <a:latin typeface="Times New Roman" pitchFamily="18" charset="0"/>
                <a:cs typeface="Times New Roman" pitchFamily="18" charset="0"/>
              </a:rPr>
              <a:t>Utskrift</a:t>
            </a:r>
          </a:p>
        </p:txBody>
      </p:sp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5724" y="2657819"/>
            <a:ext cx="4419600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2" name="AutoShape 28"/>
          <p:cNvSpPr>
            <a:spLocks noChangeArrowheads="1"/>
          </p:cNvSpPr>
          <p:nvPr/>
        </p:nvSpPr>
        <p:spPr bwMode="auto">
          <a:xfrm>
            <a:off x="6125175" y="2708955"/>
            <a:ext cx="2152650" cy="712252"/>
          </a:xfrm>
          <a:prstGeom prst="wedgeRoundRectCallout">
            <a:avLst>
              <a:gd name="adj1" fmla="val -76615"/>
              <a:gd name="adj2" fmla="val 32747"/>
              <a:gd name="adj3" fmla="val 16667"/>
            </a:avLst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90488" tIns="44450" rIns="90488" bIns="4445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Vad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sv-SE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sv-SE" sz="12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sv-SE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sv-SE" sz="12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sv-SE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, etc. står för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får du lära dig lite längre fram i kursen.</a:t>
            </a:r>
            <a:endParaRPr kumimoji="0" lang="sv-SE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 Box 29"/>
          <p:cNvSpPr txBox="1">
            <a:spLocks noChangeArrowheads="1"/>
          </p:cNvSpPr>
          <p:nvPr/>
        </p:nvSpPr>
        <p:spPr bwMode="auto">
          <a:xfrm>
            <a:off x="7312814" y="1411313"/>
            <a:ext cx="56265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1400" b="1" dirty="0">
                <a:latin typeface="Times New Roman" pitchFamily="18" charset="0"/>
                <a:cs typeface="Times New Roman" pitchFamily="18" charset="0"/>
              </a:rPr>
              <a:t>klass</a:t>
            </a: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56718" y="438531"/>
            <a:ext cx="14192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+mj-lt"/>
              <a:buAutoNum type="arabicPeriod"/>
            </a:pPr>
            <a:r>
              <a:rPr lang="sv-SE" b="1" dirty="0"/>
              <a:t>Källkod</a:t>
            </a:r>
          </a:p>
          <a:p>
            <a:pPr lvl="1"/>
            <a:r>
              <a:rPr lang="sv-SE" dirty="0"/>
              <a:t>För att kunna köra ett program måste först källkoden skrivas in och…</a:t>
            </a:r>
          </a:p>
          <a:p>
            <a:pPr lvl="0">
              <a:spcBef>
                <a:spcPts val="1800"/>
              </a:spcBef>
              <a:buFont typeface="+mj-lt"/>
              <a:buAutoNum type="arabicPeriod"/>
            </a:pPr>
            <a:r>
              <a:rPr lang="sv-SE" b="1" dirty="0"/>
              <a:t>IL-kod</a:t>
            </a:r>
          </a:p>
          <a:p>
            <a:pPr lvl="1"/>
            <a:r>
              <a:rPr lang="sv-SE" dirty="0"/>
              <a:t>…kompileras till </a:t>
            </a:r>
            <a:r>
              <a:rPr lang="sv-SE" dirty="0" smtClean="0"/>
              <a:t>IL-kod och </a:t>
            </a:r>
            <a:r>
              <a:rPr lang="sv-SE" dirty="0"/>
              <a:t>metadata.</a:t>
            </a:r>
          </a:p>
          <a:p>
            <a:pPr lvl="0">
              <a:spcBef>
                <a:spcPts val="1800"/>
              </a:spcBef>
              <a:buFont typeface="+mj-lt"/>
              <a:buAutoNum type="arabicPeriod"/>
            </a:pPr>
            <a:r>
              <a:rPr lang="sv-SE" b="1" dirty="0"/>
              <a:t>Maskinkod</a:t>
            </a:r>
          </a:p>
          <a:p>
            <a:pPr lvl="1"/>
            <a:r>
              <a:rPr lang="sv-SE" dirty="0"/>
              <a:t>IL-koden laddas, verifieras och kompileras av en JIT-kompilator (</a:t>
            </a:r>
            <a:r>
              <a:rPr lang="sv-SE" i="1" dirty="0"/>
              <a:t>JIT = Just In </a:t>
            </a:r>
            <a:r>
              <a:rPr lang="sv-SE" i="1" dirty="0" err="1"/>
              <a:t>Time</a:t>
            </a:r>
            <a:r>
              <a:rPr lang="sv-SE" dirty="0"/>
              <a:t>) till maskinkod, specifik för processorn, som sedan exekveras.</a:t>
            </a:r>
          </a:p>
          <a:p>
            <a:endParaRPr lang="sv-SE" dirty="0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Kompilering</a:t>
            </a:r>
            <a:endParaRPr lang="sv-SE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69610" y="1021474"/>
            <a:ext cx="1051429" cy="6171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4848" y="1638617"/>
            <a:ext cx="2464762" cy="11352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1234" y="3334007"/>
            <a:ext cx="998095" cy="9561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6574"/>
            <a:ext cx="8229600" cy="1166643"/>
          </a:xfrm>
        </p:spPr>
        <p:txBody>
          <a:bodyPr/>
          <a:lstStyle/>
          <a:p>
            <a:r>
              <a:rPr lang="sv-SE" dirty="0"/>
              <a:t>Så skapas och </a:t>
            </a:r>
            <a:r>
              <a:rPr lang="sv-SE" dirty="0" smtClean="0"/>
              <a:t>körs ett C#-program</a:t>
            </a:r>
            <a:br>
              <a:rPr lang="sv-SE" dirty="0" smtClean="0"/>
            </a:br>
            <a:r>
              <a:rPr lang="sv-SE" sz="2800" dirty="0" smtClean="0"/>
              <a:t>(utan Visual Studio)</a:t>
            </a:r>
            <a:endParaRPr lang="sv-SE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143165" y="2818289"/>
            <a:ext cx="3428572" cy="10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143165" y="4351037"/>
            <a:ext cx="3314286" cy="77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165" y="957969"/>
            <a:ext cx="1977143" cy="15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Ellips 13"/>
          <p:cNvSpPr/>
          <p:nvPr/>
        </p:nvSpPr>
        <p:spPr bwMode="auto">
          <a:xfrm>
            <a:off x="4943655" y="2918761"/>
            <a:ext cx="1560980" cy="336500"/>
          </a:xfrm>
          <a:prstGeom prst="ellipse">
            <a:avLst/>
          </a:prstGeom>
          <a:noFill/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Ellips 14"/>
          <p:cNvSpPr/>
          <p:nvPr/>
        </p:nvSpPr>
        <p:spPr bwMode="auto">
          <a:xfrm>
            <a:off x="4943655" y="4495467"/>
            <a:ext cx="1560980" cy="336500"/>
          </a:xfrm>
          <a:prstGeom prst="ellipse">
            <a:avLst/>
          </a:prstGeom>
          <a:noFill/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>
          <a:xfrm>
            <a:off x="457200" y="1152395"/>
            <a:ext cx="8229600" cy="4284793"/>
          </a:xfrm>
        </p:spPr>
        <p:txBody>
          <a:bodyPr/>
          <a:lstStyle/>
          <a:p>
            <a:pPr lvl="0">
              <a:buFont typeface="+mj-lt"/>
              <a:buAutoNum type="arabicPeriod"/>
            </a:pPr>
            <a:r>
              <a:rPr lang="sv-SE" b="1" dirty="0"/>
              <a:t>Redigera</a:t>
            </a:r>
            <a:r>
              <a:rPr lang="sv-SE" dirty="0"/>
              <a:t> </a:t>
            </a:r>
          </a:p>
          <a:p>
            <a:pPr lvl="1"/>
            <a:r>
              <a:rPr lang="sv-SE" dirty="0"/>
              <a:t>Källkod skrivs med en texteditor och koden 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sparas </a:t>
            </a:r>
            <a:r>
              <a:rPr lang="sv-SE" dirty="0"/>
              <a:t>i en textfil med filändelsen .</a:t>
            </a:r>
            <a:r>
              <a:rPr lang="sv-SE" dirty="0" err="1"/>
              <a:t>cs</a:t>
            </a:r>
            <a:endParaRPr lang="sv-SE" dirty="0"/>
          </a:p>
          <a:p>
            <a:pPr lvl="0">
              <a:spcBef>
                <a:spcPts val="1800"/>
              </a:spcBef>
              <a:buFont typeface="+mj-lt"/>
              <a:buAutoNum type="arabicPeriod"/>
            </a:pPr>
            <a:r>
              <a:rPr lang="sv-SE" b="1" dirty="0"/>
              <a:t>Kompilera</a:t>
            </a:r>
          </a:p>
          <a:p>
            <a:pPr lvl="1"/>
            <a:r>
              <a:rPr lang="sv-SE" dirty="0"/>
              <a:t>Textfilen kompileras med programmet </a:t>
            </a:r>
            <a:r>
              <a:rPr lang="sv-SE" dirty="0" err="1">
                <a:latin typeface="Courier New" pitchFamily="49" charset="0"/>
                <a:cs typeface="Courier New" pitchFamily="49" charset="0"/>
              </a:rPr>
              <a:t>csc</a:t>
            </a:r>
            <a:r>
              <a:rPr lang="sv-SE" dirty="0"/>
              <a:t>, 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vilket </a:t>
            </a:r>
            <a:r>
              <a:rPr lang="sv-SE" dirty="0"/>
              <a:t>skapar en fil med filändelsen 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sv-SE" dirty="0" err="1">
                <a:latin typeface="Courier New" pitchFamily="49" charset="0"/>
                <a:cs typeface="Courier New" pitchFamily="49" charset="0"/>
              </a:rPr>
              <a:t>exe</a:t>
            </a:r>
            <a:r>
              <a:rPr lang="sv-SE" dirty="0"/>
              <a:t>, som innehåller CIL-kod.</a:t>
            </a:r>
          </a:p>
          <a:p>
            <a:pPr lvl="0">
              <a:spcBef>
                <a:spcPts val="1800"/>
              </a:spcBef>
              <a:buFont typeface="+mj-lt"/>
              <a:buAutoNum type="arabicPeriod"/>
            </a:pPr>
            <a:r>
              <a:rPr lang="sv-SE" b="1" dirty="0"/>
              <a:t>Exekvera</a:t>
            </a:r>
          </a:p>
          <a:p>
            <a:pPr lvl="1"/>
            <a:r>
              <a:rPr lang="sv-SE" dirty="0"/>
              <a:t>IL-koden i </a:t>
            </a:r>
            <a:r>
              <a:rPr lang="sv-SE" dirty="0" err="1"/>
              <a:t>exe</a:t>
            </a:r>
            <a:r>
              <a:rPr lang="sv-SE" dirty="0"/>
              <a:t>-filen körs av </a:t>
            </a:r>
            <a:r>
              <a:rPr lang="sv-SE" dirty="0" err="1"/>
              <a:t>CLR:n</a:t>
            </a:r>
            <a:r>
              <a:rPr lang="sv-SE" dirty="0"/>
              <a:t> 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(</a:t>
            </a:r>
            <a:r>
              <a:rPr lang="sv-SE" i="1" dirty="0"/>
              <a:t>Common </a:t>
            </a:r>
            <a:r>
              <a:rPr lang="sv-SE" i="1" dirty="0" err="1"/>
              <a:t>Language</a:t>
            </a:r>
            <a:r>
              <a:rPr lang="sv-SE" i="1" dirty="0"/>
              <a:t> </a:t>
            </a:r>
            <a:r>
              <a:rPr lang="sv-SE" i="1" dirty="0" err="1"/>
              <a:t>Runtime</a:t>
            </a:r>
            <a:r>
              <a:rPr lang="sv-SE" dirty="0"/>
              <a:t>), som ”</a:t>
            </a:r>
            <a:r>
              <a:rPr lang="sv-SE" dirty="0" err="1"/>
              <a:t>jittar</a:t>
            </a:r>
            <a:r>
              <a:rPr lang="sv-SE" dirty="0"/>
              <a:t>” 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och </a:t>
            </a:r>
            <a:r>
              <a:rPr lang="sv-SE" dirty="0"/>
              <a:t>exekverar programmet</a:t>
            </a:r>
            <a:r>
              <a:rPr lang="sv-SE" dirty="0" smtClean="0"/>
              <a:t>.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1dv402 - Inledande programmering med C# - CC-BY-NC-SA </Template>
  <TotalTime>3993</TotalTime>
  <Words>659</Words>
  <Application>Microsoft Office PowerPoint</Application>
  <PresentationFormat>Bildspel på skärmen (16:10)</PresentationFormat>
  <Paragraphs>80</Paragraphs>
  <Slides>9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9</vt:i4>
      </vt:variant>
    </vt:vector>
  </HeadingPairs>
  <TitlesOfParts>
    <vt:vector size="10" baseType="lpstr">
      <vt:lpstr>lnu-gray</vt:lpstr>
      <vt:lpstr>Introduktion till C#</vt:lpstr>
      <vt:lpstr>Upphovsrätt för detta verk</vt:lpstr>
      <vt:lpstr>Vad är C#?</vt:lpstr>
      <vt:lpstr>Historia</vt:lpstr>
      <vt:lpstr>Objekt och metoder</vt:lpstr>
      <vt:lpstr>Skillnaden mellan klass och objekt</vt:lpstr>
      <vt:lpstr>Vad är ett C#-program?</vt:lpstr>
      <vt:lpstr>Kompilering</vt:lpstr>
      <vt:lpstr>Så skapas och körs ett C#-program (utan Visual Studio)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Introduktion till C#</dc:title>
  <dc:creator>Mats Loock</dc:creator>
  <cp:lastModifiedBy>Mats Loock</cp:lastModifiedBy>
  <cp:revision>211</cp:revision>
  <dcterms:created xsi:type="dcterms:W3CDTF">2005-01-10T10:28:42Z</dcterms:created>
  <dcterms:modified xsi:type="dcterms:W3CDTF">2013-09-02T13:54:18Z</dcterms:modified>
</cp:coreProperties>
</file>