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handoutMasterIdLst>
    <p:handoutMasterId r:id="rId21"/>
  </p:handoutMasterIdLst>
  <p:sldIdLst>
    <p:sldId id="256" r:id="rId2"/>
    <p:sldId id="325" r:id="rId3"/>
    <p:sldId id="257" r:id="rId4"/>
    <p:sldId id="258" r:id="rId5"/>
    <p:sldId id="310" r:id="rId6"/>
    <p:sldId id="311" r:id="rId7"/>
    <p:sldId id="324" r:id="rId8"/>
    <p:sldId id="313" r:id="rId9"/>
    <p:sldId id="314" r:id="rId10"/>
    <p:sldId id="315" r:id="rId11"/>
    <p:sldId id="316" r:id="rId12"/>
    <p:sldId id="317" r:id="rId13"/>
    <p:sldId id="318" r:id="rId14"/>
    <p:sldId id="319" r:id="rId15"/>
    <p:sldId id="320" r:id="rId16"/>
    <p:sldId id="321" r:id="rId17"/>
    <p:sldId id="322" r:id="rId18"/>
    <p:sldId id="323" r:id="rId19"/>
    <p:sldId id="267" r:id="rId20"/>
  </p:sldIdLst>
  <p:sldSz cx="9144000" cy="5715000" type="screen16x10"/>
  <p:notesSz cx="6858000" cy="9144000"/>
  <p:defaultTextStyle>
    <a:defPPr>
      <a:defRPr lang="sv-S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99"/>
    <a:srgbClr val="EBF5FF"/>
    <a:srgbClr val="BDE6AA"/>
    <a:srgbClr val="737373"/>
    <a:srgbClr val="FF00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9457" autoAdjust="0"/>
    <p:restoredTop sz="94660"/>
  </p:normalViewPr>
  <p:slideViewPr>
    <p:cSldViewPr snapToGrid="0">
      <p:cViewPr varScale="1">
        <p:scale>
          <a:sx n="158" d="100"/>
          <a:sy n="158" d="100"/>
        </p:scale>
        <p:origin x="-912" y="-78"/>
      </p:cViewPr>
      <p:guideLst>
        <p:guide orient="horz"/>
        <p:guide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sv-SE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sv-SE"/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sv-SE"/>
          </a:p>
        </p:txBody>
      </p:sp>
      <p:sp>
        <p:nvSpPr>
          <p:cNvPr id="184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9E23B1D-01E5-4680-80E3-52CFC83D3FA1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313590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Rubrikbild">
    <p:bg>
      <p:bgPr>
        <a:solidFill>
          <a:srgbClr val="FFF5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2000" y="1049871"/>
            <a:ext cx="7920000" cy="2015936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ts val="7500"/>
              </a:lnSpc>
              <a:spcBef>
                <a:spcPct val="0"/>
              </a:spcBef>
              <a:spcAft>
                <a:spcPct val="0"/>
              </a:spcAft>
              <a:defRPr lang="sv-SE" sz="7500" dirty="0">
                <a:solidFill>
                  <a:srgbClr val="333333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1pPr>
          </a:lstStyle>
          <a:p>
            <a:r>
              <a:rPr lang="sv-SE" smtClean="0"/>
              <a:t>Klicka här för att ändra format</a:t>
            </a:r>
            <a:endParaRPr lang="sv-SE" dirty="0"/>
          </a:p>
        </p:txBody>
      </p:sp>
      <p:sp>
        <p:nvSpPr>
          <p:cNvPr id="1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36430" y="3515206"/>
            <a:ext cx="6400800" cy="14605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defRPr lang="sv-SE" sz="1800">
                <a:solidFill>
                  <a:srgbClr val="333333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</a:lstStyle>
          <a:p>
            <a:r>
              <a:rPr lang="sv-SE" smtClean="0"/>
              <a:t>Klicka här för att ändra format på underrubrik i bakgrunden</a:t>
            </a:r>
            <a:endParaRPr lang="sv-SE" dirty="0"/>
          </a:p>
        </p:txBody>
      </p:sp>
      <p:cxnSp>
        <p:nvCxnSpPr>
          <p:cNvPr id="24" name="Straight Connector 7"/>
          <p:cNvCxnSpPr/>
          <p:nvPr/>
        </p:nvCxnSpPr>
        <p:spPr>
          <a:xfrm>
            <a:off x="612000" y="5066348"/>
            <a:ext cx="7920000" cy="158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6" name="Picture 6" descr="090323_Lnu_Symbo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82762" y="5201285"/>
            <a:ext cx="249238" cy="33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Rectangle 6"/>
          <p:cNvSpPr>
            <a:spLocks noChangeArrowheads="1"/>
          </p:cNvSpPr>
          <p:nvPr/>
        </p:nvSpPr>
        <p:spPr bwMode="auto">
          <a:xfrm>
            <a:off x="4953000" y="-13827"/>
            <a:ext cx="4191000" cy="340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46800" bIns="46800">
            <a:spAutoFit/>
          </a:bodyPr>
          <a:lstStyle/>
          <a:p>
            <a:pPr algn="r" eaLnBrk="0" hangingPunct="0">
              <a:defRPr/>
            </a:pPr>
            <a:r>
              <a:rPr lang="sv-SE" sz="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Inledande programmering med C# (1DV402)</a:t>
            </a:r>
          </a:p>
          <a:p>
            <a:pPr algn="r" eaLnBrk="0" hangingPunct="0">
              <a:defRPr/>
            </a:pPr>
            <a:endParaRPr lang="sv-SE" sz="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" name="Picture 5" descr="090323_Lnu_Wordmark_Kalmar_Växjö_påhäng_transparen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000" y="5228273"/>
            <a:ext cx="29241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7394138" y="96574"/>
            <a:ext cx="1292662" cy="5340614"/>
          </a:xfrm>
        </p:spPr>
        <p:txBody>
          <a:bodyPr vert="eaVert"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457200" y="96574"/>
            <a:ext cx="6019800" cy="5340614"/>
          </a:xfrm>
        </p:spPr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Rubrik, innehåll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96573"/>
            <a:ext cx="8229600" cy="735756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57200" y="817563"/>
            <a:ext cx="4038600" cy="4619625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648200" y="817563"/>
            <a:ext cx="4038600" cy="4619625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Rubrik och text över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96573"/>
            <a:ext cx="8229600" cy="735756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sz="half" idx="1"/>
          </p:nvPr>
        </p:nvSpPr>
        <p:spPr>
          <a:xfrm>
            <a:off x="457200" y="817563"/>
            <a:ext cx="8229600" cy="2246313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" y="3190875"/>
            <a:ext cx="8229600" cy="2246313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96573"/>
            <a:ext cx="8229600" cy="597256"/>
          </a:xfrm>
        </p:spPr>
        <p:txBody>
          <a:bodyPr/>
          <a:lstStyle>
            <a:lvl1pPr>
              <a:defRPr sz="2700">
                <a:solidFill>
                  <a:srgbClr val="333333"/>
                </a:solidFill>
              </a:defRPr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412864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57200" y="817563"/>
            <a:ext cx="4038600" cy="4619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648200" y="817563"/>
            <a:ext cx="4038600" cy="4619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735756"/>
          </a:xfrm>
        </p:spPr>
        <p:txBody>
          <a:bodyPr/>
          <a:lstStyle>
            <a:lvl1pPr>
              <a:defRPr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1" y="398606"/>
            <a:ext cx="3008313" cy="79731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792288" y="3983248"/>
            <a:ext cx="5486400" cy="48953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sv-SE" noProof="0" smtClean="0"/>
              <a:t>Klicka på ikonen för att lägga till en bild</a:t>
            </a:r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96573"/>
            <a:ext cx="8229600" cy="59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90000" rIns="91440" bIns="9000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sv-SE" dirty="0" smtClean="0"/>
              <a:t>Klicka här för att ändra format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817563"/>
            <a:ext cx="8229600" cy="461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v-SE" dirty="0" smtClean="0"/>
              <a:t>Klicka här för att ändra format på bakgrundstexten</a:t>
            </a:r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  <a:p>
            <a:pPr lvl="4"/>
            <a:r>
              <a:rPr lang="sv-SE" dirty="0" smtClean="0"/>
              <a:t>Nivå fem</a:t>
            </a:r>
          </a:p>
        </p:txBody>
      </p:sp>
      <p:sp>
        <p:nvSpPr>
          <p:cNvPr id="243716" name="Rectangle 4"/>
          <p:cNvSpPr>
            <a:spLocks noChangeArrowheads="1"/>
          </p:cNvSpPr>
          <p:nvPr/>
        </p:nvSpPr>
        <p:spPr bwMode="auto">
          <a:xfrm>
            <a:off x="7619560" y="5512764"/>
            <a:ext cx="1524440" cy="2022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tIns="46800" rIns="90000" bIns="46800" anchor="b">
            <a:spAutoFit/>
          </a:bodyPr>
          <a:lstStyle/>
          <a:p>
            <a:pPr algn="r" eaLnBrk="0" hangingPunct="0">
              <a:defRPr/>
            </a:pPr>
            <a:fld id="{379C2104-876B-42DE-A891-A8777FA058E8}" type="slidenum">
              <a:rPr lang="en-US" sz="70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pPr algn="r" eaLnBrk="0" hangingPunct="0">
                <a:defRPr/>
              </a:pPr>
              <a:t>‹#›</a:t>
            </a:fld>
            <a:r>
              <a:rPr lang="en-US" sz="700" dirty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7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(18)</a:t>
            </a:r>
            <a:endParaRPr lang="en-US" sz="700" dirty="0">
              <a:solidFill>
                <a:schemeClr val="bg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4957665" y="1"/>
            <a:ext cx="4191000" cy="309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46800" bIns="46800">
            <a:spAutoFit/>
          </a:bodyPr>
          <a:lstStyle/>
          <a:p>
            <a:pPr algn="r" eaLnBrk="0" hangingPunct="0">
              <a:defRPr/>
            </a:pPr>
            <a:r>
              <a:rPr lang="sv-SE" sz="7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Inledande programmering med C# (1DV402)</a:t>
            </a:r>
          </a:p>
          <a:p>
            <a:pPr algn="r" eaLnBrk="0" hangingPunct="0">
              <a:defRPr/>
            </a:pPr>
            <a:endParaRPr lang="sv-SE" sz="700" dirty="0">
              <a:solidFill>
                <a:schemeClr val="bg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5" descr="090323_Lnu_Wordmark_Kalmar_Växjö_påhäng_transparent"/>
          <p:cNvPicPr>
            <a:picLocks noChangeAspect="1" noChangeArrowheads="1"/>
          </p:cNvPicPr>
          <p:nvPr/>
        </p:nvPicPr>
        <p:blipFill>
          <a:blip r:embed="rId15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98" y="42856"/>
            <a:ext cx="1463111" cy="137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  <p:sldLayoutId id="2147483744" r:id="rId13"/>
  </p:sldLayoutIdLst>
  <p:transition>
    <p:random/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700" b="1">
          <a:solidFill>
            <a:srgbClr val="333333"/>
          </a:solidFill>
          <a:latin typeface="Times New Roman" pitchFamily="18" charset="0"/>
          <a:ea typeface="+mj-ea"/>
          <a:cs typeface="Times New Roman" pitchFamily="18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ts val="600"/>
        </a:spcBef>
        <a:spcAft>
          <a:spcPts val="0"/>
        </a:spcAft>
        <a:buClr>
          <a:schemeClr val="accent6">
            <a:lumMod val="60000"/>
            <a:lumOff val="40000"/>
          </a:schemeClr>
        </a:buClr>
        <a:buFont typeface="Wingdings" pitchFamily="2" charset="2"/>
        <a:buChar char="ü"/>
        <a:defRPr sz="18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rtl="0" eaLnBrk="1" fontAlgn="base" hangingPunct="1">
        <a:spcBef>
          <a:spcPts val="1200"/>
        </a:spcBef>
        <a:spcAft>
          <a:spcPct val="0"/>
        </a:spcAft>
        <a:buClr>
          <a:schemeClr val="accent3">
            <a:lumMod val="60000"/>
            <a:lumOff val="40000"/>
          </a:schemeClr>
        </a:buClr>
        <a:buFont typeface="Wingdings" pitchFamily="2" charset="2"/>
        <a:buChar char="§"/>
        <a:defRPr sz="1600">
          <a:solidFill>
            <a:schemeClr val="tx1"/>
          </a:solidFill>
          <a:latin typeface="Times New Roman" pitchFamily="18" charset="0"/>
          <a:cs typeface="Times New Roman" pitchFamily="18" charset="0"/>
        </a:defRPr>
      </a:lvl2pPr>
      <a:lvl3pPr marL="1143000" indent="-228600" algn="l" rtl="0" eaLnBrk="1" fontAlgn="base" hangingPunct="1">
        <a:spcBef>
          <a:spcPts val="600"/>
        </a:spcBef>
        <a:spcAft>
          <a:spcPct val="0"/>
        </a:spcAft>
        <a:buChar char="•"/>
        <a:defRPr sz="1400">
          <a:solidFill>
            <a:schemeClr val="tx1"/>
          </a:solidFill>
          <a:latin typeface="Times New Roman" pitchFamily="18" charset="0"/>
          <a:cs typeface="Times New Roman" pitchFamily="18" charset="0"/>
        </a:defRPr>
      </a:lvl3pPr>
      <a:lvl4pPr marL="1600200" indent="-228600" algn="l" rtl="0" eaLnBrk="1" fontAlgn="base" hangingPunct="1">
        <a:spcBef>
          <a:spcPts val="600"/>
        </a:spcBef>
        <a:spcAft>
          <a:spcPct val="0"/>
        </a:spcAft>
        <a:buChar char="–"/>
        <a:defRPr sz="1200">
          <a:solidFill>
            <a:schemeClr val="tx1"/>
          </a:solidFill>
          <a:latin typeface="Times New Roman" pitchFamily="18" charset="0"/>
          <a:cs typeface="Times New Roman" pitchFamily="18" charset="0"/>
        </a:defRPr>
      </a:lvl4pPr>
      <a:lvl5pPr marL="2057400" indent="-228600" algn="l" rtl="0" eaLnBrk="1" fontAlgn="base" hangingPunct="1">
        <a:spcBef>
          <a:spcPts val="6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pitchFamily="18" charset="0"/>
          <a:cs typeface="Times New Roman" pitchFamily="18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oursepress.lnu.se/kurs/inledande-programmering-med-csharp" TargetMode="External"/><Relationship Id="rId2" Type="http://schemas.openxmlformats.org/officeDocument/2006/relationships/hyperlink" Target="http://creativecommons.org/licenses/by-nc-sa/2.5/se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2000" y="1049871"/>
            <a:ext cx="7920000" cy="2015936"/>
          </a:xfrm>
        </p:spPr>
        <p:txBody>
          <a:bodyPr/>
          <a:lstStyle/>
          <a:p>
            <a:r>
              <a:rPr lang="sv-SE" dirty="0" smtClean="0"/>
              <a:t>Summera med ”</a:t>
            </a:r>
            <a:r>
              <a:rPr lang="sv-SE" dirty="0" err="1" smtClean="0"/>
              <a:t>while</a:t>
            </a:r>
            <a:r>
              <a:rPr lang="sv-SE" dirty="0" smtClean="0"/>
              <a:t>"-satsen</a:t>
            </a:r>
            <a:endParaRPr lang="sv-SE" dirty="0"/>
          </a:p>
        </p:txBody>
      </p:sp>
      <p:sp>
        <p:nvSpPr>
          <p:cNvPr id="2" name="Underrubrik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894" name="Picture 2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8313" y="817563"/>
            <a:ext cx="5333334" cy="4095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9876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96574"/>
            <a:ext cx="8229600" cy="551090"/>
          </a:xfrm>
        </p:spPr>
        <p:txBody>
          <a:bodyPr/>
          <a:lstStyle/>
          <a:p>
            <a:r>
              <a:rPr lang="sv-SE" sz="2400"/>
              <a:t>Vad är summan av ett godtyckligt antal inmatade tal?</a:t>
            </a:r>
          </a:p>
        </p:txBody>
      </p:sp>
      <p:pic>
        <p:nvPicPr>
          <p:cNvPr id="79893" name="Picture 2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40001" y="4149651"/>
            <a:ext cx="3933334" cy="1571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9892" name="Picture 2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00000" y="4761762"/>
            <a:ext cx="2609524" cy="1057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undad rektangulär 7"/>
          <p:cNvSpPr/>
          <p:nvPr/>
        </p:nvSpPr>
        <p:spPr bwMode="auto">
          <a:xfrm>
            <a:off x="4777490" y="2864726"/>
            <a:ext cx="1872693" cy="399238"/>
          </a:xfrm>
          <a:prstGeom prst="wedgeRoundRectCallout">
            <a:avLst>
              <a:gd name="adj1" fmla="val -48159"/>
              <a:gd name="adj2" fmla="val 86774"/>
              <a:gd name="adj3" fmla="val 16667"/>
            </a:avLst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buClr>
                <a:srgbClr val="FF9900"/>
              </a:buClr>
            </a:pPr>
            <a:r>
              <a:rPr lang="sv-SE" sz="14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Nästa heltal läses in.</a:t>
            </a:r>
            <a:endParaRPr lang="sv-SE" sz="1400" kern="0" dirty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undad rektangulär 10"/>
          <p:cNvSpPr/>
          <p:nvPr/>
        </p:nvSpPr>
        <p:spPr bwMode="auto">
          <a:xfrm>
            <a:off x="6591662" y="4558498"/>
            <a:ext cx="2053576" cy="439837"/>
          </a:xfrm>
          <a:prstGeom prst="wedgeRoundRectCallout">
            <a:avLst>
              <a:gd name="adj1" fmla="val -40615"/>
              <a:gd name="adj2" fmla="val 121865"/>
              <a:gd name="adj3" fmla="val 16667"/>
            </a:avLst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16200000" scaled="1"/>
            <a:tileRect/>
          </a:gradFill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sv-SE" sz="1000" u="sng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Efter</a:t>
            </a:r>
            <a:r>
              <a:rPr lang="sv-SE" sz="10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att </a:t>
            </a:r>
            <a:r>
              <a:rPr lang="sv-SE" sz="10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satsen </a:t>
            </a:r>
            <a:r>
              <a:rPr lang="sv-SE" sz="10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exekverats </a:t>
            </a:r>
            <a:r>
              <a:rPr lang="sv-SE" sz="10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får variabeln </a:t>
            </a:r>
            <a:r>
              <a:rPr lang="sv-SE" sz="900" dirty="0" err="1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number</a:t>
            </a:r>
            <a:r>
              <a:rPr lang="sv-SE" sz="10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värdet </a:t>
            </a:r>
            <a:r>
              <a:rPr lang="sv-SE" sz="9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sv-SE" sz="10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sv-SE" sz="1000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8313" y="817563"/>
            <a:ext cx="5333334" cy="4114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0900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96574"/>
            <a:ext cx="8229600" cy="551090"/>
          </a:xfrm>
        </p:spPr>
        <p:txBody>
          <a:bodyPr/>
          <a:lstStyle/>
          <a:p>
            <a:r>
              <a:rPr lang="sv-SE" sz="2400"/>
              <a:t>Vad är summan av ett godtyckligt antal inmatade tal?</a:t>
            </a:r>
          </a:p>
        </p:txBody>
      </p:sp>
      <p:pic>
        <p:nvPicPr>
          <p:cNvPr id="80916" name="Picture 2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40001" y="4149651"/>
            <a:ext cx="2609524" cy="1057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undad rektangulär 5"/>
          <p:cNvSpPr/>
          <p:nvPr/>
        </p:nvSpPr>
        <p:spPr bwMode="auto">
          <a:xfrm>
            <a:off x="2984932" y="2080386"/>
            <a:ext cx="4220873" cy="637601"/>
          </a:xfrm>
          <a:prstGeom prst="wedgeRoundRectCallout">
            <a:avLst>
              <a:gd name="adj1" fmla="val -47903"/>
              <a:gd name="adj2" fmla="val 82039"/>
              <a:gd name="adj3" fmla="val 16667"/>
            </a:avLst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buClr>
                <a:srgbClr val="FF9900"/>
              </a:buClr>
            </a:pPr>
            <a:r>
              <a:rPr lang="sv-SE" sz="14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Det nya heltalet kontrolleras med det booleska uttrycket, och resultatet blir </a:t>
            </a:r>
            <a:r>
              <a:rPr lang="sv-SE" sz="1200" b="1" kern="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sv-SE" sz="14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 – loopen fortsätter.</a:t>
            </a:r>
            <a:endParaRPr lang="sv-SE" sz="1400" kern="0" dirty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8313" y="817562"/>
            <a:ext cx="5333334" cy="4104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1924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96574"/>
            <a:ext cx="8229600" cy="551090"/>
          </a:xfrm>
        </p:spPr>
        <p:txBody>
          <a:bodyPr/>
          <a:lstStyle/>
          <a:p>
            <a:r>
              <a:rPr lang="sv-SE" sz="2400"/>
              <a:t>Vad är summan av ett godtyckligt antal inmatade tal?</a:t>
            </a:r>
          </a:p>
        </p:txBody>
      </p:sp>
      <p:pic>
        <p:nvPicPr>
          <p:cNvPr id="81940" name="Picture 2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40001" y="4149651"/>
            <a:ext cx="2609524" cy="1057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undad rektangulär 6"/>
          <p:cNvSpPr/>
          <p:nvPr/>
        </p:nvSpPr>
        <p:spPr bwMode="auto">
          <a:xfrm>
            <a:off x="3021897" y="2416669"/>
            <a:ext cx="3204060" cy="637601"/>
          </a:xfrm>
          <a:prstGeom prst="wedgeRoundRectCallout">
            <a:avLst>
              <a:gd name="adj1" fmla="val -48677"/>
              <a:gd name="adj2" fmla="val 79768"/>
              <a:gd name="adj3" fmla="val 16667"/>
            </a:avLst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buClr>
                <a:srgbClr val="FF9900"/>
              </a:buClr>
            </a:pPr>
            <a:r>
              <a:rPr lang="sv-SE" sz="14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Värdet </a:t>
            </a:r>
            <a:r>
              <a:rPr lang="sv-SE" sz="1200" kern="0" dirty="0" err="1" smtClean="0">
                <a:solidFill>
                  <a:sysClr val="windowText" lastClr="000000"/>
                </a:solidFill>
                <a:latin typeface="Consolas" pitchFamily="49" charset="0"/>
                <a:cs typeface="Consolas" pitchFamily="49" charset="0"/>
              </a:rPr>
              <a:t>number</a:t>
            </a:r>
            <a:r>
              <a:rPr lang="sv-SE" sz="12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v-SE" sz="14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sv-SE" sz="1200" kern="0" dirty="0">
                <a:solidFill>
                  <a:sysClr val="windowText" lastClr="00000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sv-SE" sz="14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) har adderas till värdet </a:t>
            </a:r>
            <a:r>
              <a:rPr lang="sv-SE" sz="1200" kern="0" dirty="0" err="1">
                <a:solidFill>
                  <a:sysClr val="windowText" lastClr="000000"/>
                </a:solidFill>
                <a:latin typeface="Consolas" pitchFamily="49" charset="0"/>
                <a:cs typeface="Consolas" pitchFamily="49" charset="0"/>
              </a:rPr>
              <a:t>sum</a:t>
            </a:r>
            <a:r>
              <a:rPr lang="sv-SE" sz="14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 har (</a:t>
            </a:r>
            <a:r>
              <a:rPr lang="sv-SE" sz="1200" kern="0" dirty="0">
                <a:solidFill>
                  <a:sysClr val="windowText" lastClr="000000"/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sv-SE" sz="14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), vilket blir </a:t>
            </a:r>
            <a:r>
              <a:rPr lang="sv-SE" sz="1200" kern="0" dirty="0">
                <a:solidFill>
                  <a:sysClr val="windowText" lastClr="000000"/>
                </a:solidFill>
                <a:latin typeface="Consolas" pitchFamily="49" charset="0"/>
                <a:cs typeface="Consolas" pitchFamily="49" charset="0"/>
              </a:rPr>
              <a:t>8</a:t>
            </a:r>
            <a:r>
              <a:rPr lang="sv-SE" sz="14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sv-SE" sz="1400" kern="0" dirty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undad rektangulär 9"/>
          <p:cNvSpPr/>
          <p:nvPr/>
        </p:nvSpPr>
        <p:spPr bwMode="auto">
          <a:xfrm>
            <a:off x="4347226" y="4918716"/>
            <a:ext cx="2053576" cy="439837"/>
          </a:xfrm>
          <a:prstGeom prst="wedgeRoundRectCallout">
            <a:avLst>
              <a:gd name="adj1" fmla="val -39603"/>
              <a:gd name="adj2" fmla="val -109655"/>
              <a:gd name="adj3" fmla="val 16667"/>
            </a:avLst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16200000" scaled="1"/>
            <a:tileRect/>
          </a:gradFill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sv-SE" sz="1000" u="sng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Efter</a:t>
            </a:r>
            <a:r>
              <a:rPr lang="sv-SE" sz="10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att </a:t>
            </a:r>
            <a:r>
              <a:rPr lang="sv-SE" sz="10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satsen </a:t>
            </a:r>
            <a:r>
              <a:rPr lang="sv-SE" sz="10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exekverats </a:t>
            </a:r>
            <a:r>
              <a:rPr lang="sv-SE" sz="10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får variabeln </a:t>
            </a:r>
            <a:r>
              <a:rPr lang="sv-SE" sz="900" dirty="0" err="1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sum</a:t>
            </a:r>
            <a:r>
              <a:rPr lang="sv-SE" sz="10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värdet </a:t>
            </a:r>
            <a:r>
              <a:rPr lang="sv-SE" sz="9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8</a:t>
            </a:r>
            <a:r>
              <a:rPr lang="sv-SE" sz="10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sv-SE" sz="1000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8313" y="817563"/>
            <a:ext cx="5333334" cy="4095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2967" name="Picture 2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40001" y="4149651"/>
            <a:ext cx="3990476" cy="15523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2948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96574"/>
            <a:ext cx="8229600" cy="551090"/>
          </a:xfrm>
        </p:spPr>
        <p:txBody>
          <a:bodyPr/>
          <a:lstStyle/>
          <a:p>
            <a:r>
              <a:rPr lang="sv-SE" sz="2400"/>
              <a:t>Vad är summan av ett godtyckligt antal inmatade tal?</a:t>
            </a:r>
          </a:p>
        </p:txBody>
      </p:sp>
      <p:pic>
        <p:nvPicPr>
          <p:cNvPr id="82966" name="Picture 2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00000" y="4761762"/>
            <a:ext cx="2609524" cy="1057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undad rektangulär 7"/>
          <p:cNvSpPr/>
          <p:nvPr/>
        </p:nvSpPr>
        <p:spPr bwMode="auto">
          <a:xfrm>
            <a:off x="3239635" y="2888679"/>
            <a:ext cx="2106779" cy="365186"/>
          </a:xfrm>
          <a:prstGeom prst="wedgeRoundRectCallout">
            <a:avLst>
              <a:gd name="adj1" fmla="val -48159"/>
              <a:gd name="adj2" fmla="val 86774"/>
              <a:gd name="adj3" fmla="val 16667"/>
            </a:avLst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buClr>
                <a:srgbClr val="FF9900"/>
              </a:buClr>
            </a:pPr>
            <a:r>
              <a:rPr lang="sv-SE" sz="12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Ännu ett heltal läses in.</a:t>
            </a:r>
            <a:endParaRPr lang="sv-SE" sz="1200" kern="0" dirty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undad rektangulär 10"/>
          <p:cNvSpPr/>
          <p:nvPr/>
        </p:nvSpPr>
        <p:spPr bwMode="auto">
          <a:xfrm>
            <a:off x="6591662" y="4558498"/>
            <a:ext cx="2053576" cy="405785"/>
          </a:xfrm>
          <a:prstGeom prst="wedgeRoundRectCallout">
            <a:avLst>
              <a:gd name="adj1" fmla="val -40615"/>
              <a:gd name="adj2" fmla="val 121865"/>
              <a:gd name="adj3" fmla="val 16667"/>
            </a:avLst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16200000" scaled="1"/>
            <a:tileRect/>
          </a:gradFill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sv-SE" sz="900" u="sng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Efter</a:t>
            </a:r>
            <a:r>
              <a:rPr lang="sv-SE" sz="9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att </a:t>
            </a:r>
            <a:r>
              <a:rPr lang="sv-SE" sz="9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satsen </a:t>
            </a:r>
            <a:r>
              <a:rPr lang="sv-SE" sz="9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exekverats </a:t>
            </a:r>
            <a:r>
              <a:rPr lang="sv-SE" sz="9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får variabeln </a:t>
            </a:r>
            <a:r>
              <a:rPr lang="sv-SE" sz="800" dirty="0" err="1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number</a:t>
            </a:r>
            <a:r>
              <a:rPr lang="sv-SE" sz="9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värdet </a:t>
            </a:r>
            <a:r>
              <a:rPr lang="sv-SE" sz="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sv-SE" sz="9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sv-SE" sz="900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8313" y="817563"/>
            <a:ext cx="5333334" cy="4114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3972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96574"/>
            <a:ext cx="8229600" cy="551090"/>
          </a:xfrm>
        </p:spPr>
        <p:txBody>
          <a:bodyPr/>
          <a:lstStyle/>
          <a:p>
            <a:r>
              <a:rPr lang="sv-SE" sz="2400"/>
              <a:t>Vad är summan av ett godtyckligt antal inmatade tal?</a:t>
            </a:r>
          </a:p>
        </p:txBody>
      </p:sp>
      <p:pic>
        <p:nvPicPr>
          <p:cNvPr id="83989" name="Picture 2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40001" y="4149651"/>
            <a:ext cx="2609524" cy="1057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undad rektangulär 5"/>
          <p:cNvSpPr/>
          <p:nvPr/>
        </p:nvSpPr>
        <p:spPr bwMode="auto">
          <a:xfrm>
            <a:off x="2860241" y="2092471"/>
            <a:ext cx="4220873" cy="637601"/>
          </a:xfrm>
          <a:prstGeom prst="wedgeRoundRectCallout">
            <a:avLst>
              <a:gd name="adj1" fmla="val -47903"/>
              <a:gd name="adj2" fmla="val 82039"/>
              <a:gd name="adj3" fmla="val 16667"/>
            </a:avLst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buClr>
                <a:srgbClr val="FF9900"/>
              </a:buClr>
            </a:pPr>
            <a:r>
              <a:rPr lang="sv-SE" sz="14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Det inlästa talet är fortfarande skilt från </a:t>
            </a:r>
            <a:r>
              <a:rPr lang="sv-SE" sz="1200" kern="0" dirty="0" smtClean="0">
                <a:solidFill>
                  <a:sysClr val="windowText" lastClr="00000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sv-SE" sz="14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 och loopen kommer att fortsätta med ännu ett varv.</a:t>
            </a:r>
            <a:endParaRPr lang="sv-SE" sz="1400" kern="0" dirty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8313" y="817562"/>
            <a:ext cx="5333334" cy="4104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4996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96574"/>
            <a:ext cx="8229600" cy="551090"/>
          </a:xfrm>
        </p:spPr>
        <p:txBody>
          <a:bodyPr/>
          <a:lstStyle/>
          <a:p>
            <a:r>
              <a:rPr lang="sv-SE" sz="2400"/>
              <a:t>Vad är summan av ett godtyckligt antal inmatade tal?</a:t>
            </a:r>
          </a:p>
        </p:txBody>
      </p:sp>
      <p:pic>
        <p:nvPicPr>
          <p:cNvPr id="85012" name="Picture 2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40001" y="4149651"/>
            <a:ext cx="2609524" cy="1057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undad rektangulär 6"/>
          <p:cNvSpPr/>
          <p:nvPr/>
        </p:nvSpPr>
        <p:spPr bwMode="auto">
          <a:xfrm>
            <a:off x="2816350" y="2713434"/>
            <a:ext cx="3204060" cy="399238"/>
          </a:xfrm>
          <a:prstGeom prst="wedgeRoundRectCallout">
            <a:avLst>
              <a:gd name="adj1" fmla="val -48677"/>
              <a:gd name="adj2" fmla="val 79768"/>
              <a:gd name="adj3" fmla="val 16667"/>
            </a:avLst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buClr>
                <a:srgbClr val="FF9900"/>
              </a:buClr>
            </a:pPr>
            <a:r>
              <a:rPr lang="sv-SE" sz="1200" kern="0" dirty="0" smtClean="0">
                <a:solidFill>
                  <a:sysClr val="windowText" lastClr="000000"/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sv-SE" sz="14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 adderas till </a:t>
            </a:r>
            <a:r>
              <a:rPr lang="sv-SE" sz="1200" kern="0" dirty="0">
                <a:solidFill>
                  <a:sysClr val="windowText" lastClr="000000"/>
                </a:solidFill>
                <a:latin typeface="Consolas" pitchFamily="49" charset="0"/>
                <a:cs typeface="Consolas" pitchFamily="49" charset="0"/>
              </a:rPr>
              <a:t>8</a:t>
            </a:r>
            <a:r>
              <a:rPr lang="sv-SE" sz="14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, vilket ger </a:t>
            </a:r>
            <a:r>
              <a:rPr lang="sv-SE" sz="1200" kern="0" dirty="0">
                <a:solidFill>
                  <a:sysClr val="windowText" lastClr="000000"/>
                </a:solidFill>
                <a:latin typeface="Consolas" pitchFamily="49" charset="0"/>
                <a:cs typeface="Consolas" pitchFamily="49" charset="0"/>
              </a:rPr>
              <a:t>11</a:t>
            </a:r>
            <a:r>
              <a:rPr lang="sv-SE" sz="14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sv-SE" sz="1400" kern="0" dirty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undad rektangulär 9"/>
          <p:cNvSpPr/>
          <p:nvPr/>
        </p:nvSpPr>
        <p:spPr bwMode="auto">
          <a:xfrm>
            <a:off x="4347226" y="4956036"/>
            <a:ext cx="2053576" cy="439837"/>
          </a:xfrm>
          <a:prstGeom prst="wedgeRoundRectCallout">
            <a:avLst>
              <a:gd name="adj1" fmla="val -39603"/>
              <a:gd name="adj2" fmla="val -109655"/>
              <a:gd name="adj3" fmla="val 16667"/>
            </a:avLst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16200000" scaled="1"/>
            <a:tileRect/>
          </a:gradFill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sv-SE" sz="1000" u="sng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Efter</a:t>
            </a:r>
            <a:r>
              <a:rPr lang="sv-SE" sz="10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att </a:t>
            </a:r>
            <a:r>
              <a:rPr lang="sv-SE" sz="10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satsen </a:t>
            </a:r>
            <a:r>
              <a:rPr lang="sv-SE" sz="10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exekverats </a:t>
            </a:r>
            <a:r>
              <a:rPr lang="sv-SE" sz="10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får variabeln </a:t>
            </a:r>
            <a:r>
              <a:rPr lang="sv-SE" sz="900" dirty="0" err="1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sum</a:t>
            </a:r>
            <a:r>
              <a:rPr lang="sv-SE" sz="10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värdet </a:t>
            </a:r>
            <a:r>
              <a:rPr lang="sv-SE" sz="9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11</a:t>
            </a:r>
            <a:r>
              <a:rPr lang="sv-SE" sz="10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sv-SE" sz="1000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8313" y="817563"/>
            <a:ext cx="5333334" cy="4095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6020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96574"/>
            <a:ext cx="8229600" cy="551090"/>
          </a:xfrm>
        </p:spPr>
        <p:txBody>
          <a:bodyPr/>
          <a:lstStyle/>
          <a:p>
            <a:r>
              <a:rPr lang="sv-SE" sz="2400"/>
              <a:t>Vad är summan av ett godtyckligt antal inmatade tal?</a:t>
            </a:r>
          </a:p>
        </p:txBody>
      </p:sp>
      <p:pic>
        <p:nvPicPr>
          <p:cNvPr id="20" name="Picture 2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40001" y="4149651"/>
            <a:ext cx="3961905" cy="1542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6037" name="Picture 2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00000" y="4761762"/>
            <a:ext cx="2609524" cy="1057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undad rektangulär 7"/>
          <p:cNvSpPr/>
          <p:nvPr/>
        </p:nvSpPr>
        <p:spPr bwMode="auto">
          <a:xfrm>
            <a:off x="3177288" y="2850870"/>
            <a:ext cx="2648104" cy="399238"/>
          </a:xfrm>
          <a:prstGeom prst="wedgeRoundRectCallout">
            <a:avLst>
              <a:gd name="adj1" fmla="val -48159"/>
              <a:gd name="adj2" fmla="val 86774"/>
              <a:gd name="adj3" fmla="val 16667"/>
            </a:avLst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buClr>
                <a:srgbClr val="FF9900"/>
              </a:buClr>
            </a:pPr>
            <a:r>
              <a:rPr lang="sv-SE" sz="14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Ytterligare ett heltal läses in.</a:t>
            </a:r>
            <a:endParaRPr lang="sv-SE" sz="1400" kern="0" dirty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undad rektangulär 10"/>
          <p:cNvSpPr/>
          <p:nvPr/>
        </p:nvSpPr>
        <p:spPr bwMode="auto">
          <a:xfrm>
            <a:off x="6591662" y="4558498"/>
            <a:ext cx="2053576" cy="439837"/>
          </a:xfrm>
          <a:prstGeom prst="wedgeRoundRectCallout">
            <a:avLst>
              <a:gd name="adj1" fmla="val -40615"/>
              <a:gd name="adj2" fmla="val 121865"/>
              <a:gd name="adj3" fmla="val 16667"/>
            </a:avLst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16200000" scaled="1"/>
            <a:tileRect/>
          </a:gradFill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sv-SE" sz="1000" u="sng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Efter</a:t>
            </a:r>
            <a:r>
              <a:rPr lang="sv-SE" sz="10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att </a:t>
            </a:r>
            <a:r>
              <a:rPr lang="sv-SE" sz="10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satsen </a:t>
            </a:r>
            <a:r>
              <a:rPr lang="sv-SE" sz="10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exekverats </a:t>
            </a:r>
            <a:r>
              <a:rPr lang="sv-SE" sz="10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får variabeln </a:t>
            </a:r>
            <a:r>
              <a:rPr lang="sv-SE" sz="900" dirty="0" err="1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number</a:t>
            </a:r>
            <a:r>
              <a:rPr lang="sv-SE" sz="10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värdet </a:t>
            </a:r>
            <a:r>
              <a:rPr lang="sv-SE" sz="9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sv-SE" sz="10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sv-SE" sz="1000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8313" y="817563"/>
            <a:ext cx="5333334" cy="4114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7044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96574"/>
            <a:ext cx="8229600" cy="551090"/>
          </a:xfrm>
        </p:spPr>
        <p:txBody>
          <a:bodyPr/>
          <a:lstStyle/>
          <a:p>
            <a:r>
              <a:rPr lang="sv-SE" sz="2400"/>
              <a:t>Vad är summan av ett godtyckligt antal inmatade tal?</a:t>
            </a:r>
          </a:p>
        </p:txBody>
      </p:sp>
      <p:pic>
        <p:nvPicPr>
          <p:cNvPr id="87061" name="Picture 2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40001" y="4149651"/>
            <a:ext cx="2609524" cy="1057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undad rektangulär 5"/>
          <p:cNvSpPr/>
          <p:nvPr/>
        </p:nvSpPr>
        <p:spPr bwMode="auto">
          <a:xfrm>
            <a:off x="2839458" y="2085544"/>
            <a:ext cx="4615894" cy="637601"/>
          </a:xfrm>
          <a:prstGeom prst="wedgeRoundRectCallout">
            <a:avLst>
              <a:gd name="adj1" fmla="val -47903"/>
              <a:gd name="adj2" fmla="val 82039"/>
              <a:gd name="adj3" fmla="val 16667"/>
            </a:avLst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buClr>
                <a:srgbClr val="FF9900"/>
              </a:buClr>
            </a:pPr>
            <a:r>
              <a:rPr lang="sv-SE" sz="14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Nu har värdet </a:t>
            </a:r>
            <a:r>
              <a:rPr lang="sv-SE" sz="1200" kern="0" dirty="0" smtClean="0">
                <a:solidFill>
                  <a:sysClr val="windowText" lastClr="00000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sv-SE" sz="14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 lästs in! Det booleska uttrycket utvärderas till </a:t>
            </a:r>
            <a:r>
              <a:rPr lang="sv-SE" sz="1200" b="1" kern="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false</a:t>
            </a:r>
            <a:r>
              <a:rPr lang="sv-SE" sz="14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 varför loopen lämnas.</a:t>
            </a:r>
            <a:endParaRPr lang="sv-SE" sz="1400" kern="0" dirty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82" name="Picture 1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8313" y="817562"/>
            <a:ext cx="5342858" cy="4104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8068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96574"/>
            <a:ext cx="8229600" cy="551090"/>
          </a:xfrm>
        </p:spPr>
        <p:txBody>
          <a:bodyPr/>
          <a:lstStyle/>
          <a:p>
            <a:r>
              <a:rPr lang="sv-SE" sz="2400"/>
              <a:t>Vad är summan av ett godtyckligt antal inmatade tal?</a:t>
            </a:r>
          </a:p>
        </p:txBody>
      </p:sp>
      <p:pic>
        <p:nvPicPr>
          <p:cNvPr id="88083" name="Picture 1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40001" y="4149651"/>
            <a:ext cx="3933334" cy="1542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" name="Picture 2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00000" y="4761762"/>
            <a:ext cx="2609524" cy="1057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undad rektangulär 6"/>
          <p:cNvSpPr/>
          <p:nvPr/>
        </p:nvSpPr>
        <p:spPr bwMode="auto">
          <a:xfrm>
            <a:off x="5031359" y="2866505"/>
            <a:ext cx="3723439" cy="756783"/>
          </a:xfrm>
          <a:prstGeom prst="wedgeRoundRectCallout">
            <a:avLst>
              <a:gd name="adj1" fmla="val -47903"/>
              <a:gd name="adj2" fmla="val 82039"/>
              <a:gd name="adj3" fmla="val 16667"/>
            </a:avLst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buClr>
                <a:srgbClr val="FF9900"/>
              </a:buClr>
            </a:pPr>
            <a:r>
              <a:rPr lang="sv-SE" sz="14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Summan av de inmatade talen presenteras.</a:t>
            </a:r>
          </a:p>
          <a:p>
            <a:pPr fontAlgn="auto">
              <a:spcBef>
                <a:spcPct val="50000"/>
              </a:spcBef>
              <a:spcAft>
                <a:spcPts val="0"/>
              </a:spcAft>
              <a:buClr>
                <a:srgbClr val="FF9900"/>
              </a:buClr>
            </a:pPr>
            <a:r>
              <a:rPr lang="sv-SE" sz="14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Programmet avslutas.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Sammanfattning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ct val="100000"/>
              </a:spcBef>
            </a:pPr>
            <a:r>
              <a:rPr lang="sv-SE" dirty="0" smtClean="0"/>
              <a:t>”</a:t>
            </a:r>
            <a:r>
              <a:rPr lang="sv-SE" dirty="0" err="1" smtClean="0"/>
              <a:t>while</a:t>
            </a:r>
            <a:r>
              <a:rPr lang="sv-SE" dirty="0" smtClean="0"/>
              <a:t>”-satsen, loopen, </a:t>
            </a:r>
            <a:r>
              <a:rPr lang="sv-SE" dirty="0"/>
              <a:t>fortsätter så länge som villkoret utvärderas till sant, och loopen lämnas först när villkoret inte är uppfyllt.</a:t>
            </a:r>
          </a:p>
          <a:p>
            <a:pPr>
              <a:lnSpc>
                <a:spcPct val="90000"/>
              </a:lnSpc>
              <a:spcBef>
                <a:spcPct val="100000"/>
              </a:spcBef>
            </a:pPr>
            <a:r>
              <a:rPr lang="sv-SE" dirty="0"/>
              <a:t>Eftersom villkoret utvärderas först kan det hända att programmet inte gör ett enda varv i loopen, vilket sker om det första talet användaren matar in är 0.</a:t>
            </a:r>
          </a:p>
          <a:p>
            <a:pPr>
              <a:lnSpc>
                <a:spcPct val="90000"/>
              </a:lnSpc>
              <a:spcBef>
                <a:spcPct val="100000"/>
              </a:spcBef>
            </a:pPr>
            <a:r>
              <a:rPr lang="sv-SE" dirty="0"/>
              <a:t>Exemplet följer "mallen" för att använda en "</a:t>
            </a:r>
            <a:r>
              <a:rPr lang="sv-SE" dirty="0" err="1"/>
              <a:t>while</a:t>
            </a:r>
            <a:r>
              <a:rPr lang="sv-SE" dirty="0" smtClean="0"/>
              <a:t>"-sats:</a:t>
            </a:r>
            <a:endParaRPr lang="sv-SE" dirty="0"/>
          </a:p>
          <a:p>
            <a:pPr marL="1006475" lvl="1">
              <a:lnSpc>
                <a:spcPct val="90000"/>
              </a:lnSpc>
              <a:spcBef>
                <a:spcPct val="100000"/>
              </a:spcBef>
            </a:pPr>
            <a:r>
              <a:rPr lang="sv-SE" dirty="0"/>
              <a:t>Kontrollvariabeln initieras precis innan "</a:t>
            </a:r>
            <a:r>
              <a:rPr lang="sv-SE" dirty="0" err="1"/>
              <a:t>while</a:t>
            </a:r>
            <a:r>
              <a:rPr lang="sv-SE" dirty="0" smtClean="0"/>
              <a:t>"-satsen.</a:t>
            </a:r>
            <a:endParaRPr lang="sv-SE" dirty="0"/>
          </a:p>
          <a:p>
            <a:pPr marL="1006475" lvl="1">
              <a:lnSpc>
                <a:spcPct val="90000"/>
              </a:lnSpc>
              <a:spcBef>
                <a:spcPct val="100000"/>
              </a:spcBef>
            </a:pPr>
            <a:r>
              <a:rPr lang="sv-SE" dirty="0"/>
              <a:t>Kontrollvariabeln uppdateras sist i loopen.</a:t>
            </a:r>
            <a:br>
              <a:rPr lang="sv-SE" dirty="0"/>
            </a:br>
            <a:r>
              <a:rPr lang="sv-SE" dirty="0"/>
              <a:t/>
            </a:r>
            <a:br>
              <a:rPr lang="sv-SE" dirty="0"/>
            </a:br>
            <a:r>
              <a:rPr lang="sv-SE" sz="1400" b="1" dirty="0">
                <a:latin typeface="Consolas" pitchFamily="49" charset="0"/>
                <a:cs typeface="Consolas" pitchFamily="49" charset="0"/>
              </a:rPr>
              <a:t>initiera kontrollvariabel;</a:t>
            </a:r>
            <a:r>
              <a:rPr lang="sv-SE" sz="1400" dirty="0">
                <a:latin typeface="Consolas" pitchFamily="49" charset="0"/>
                <a:cs typeface="Consolas" pitchFamily="49" charset="0"/>
              </a:rPr>
              <a:t/>
            </a:r>
            <a:br>
              <a:rPr lang="sv-SE" sz="1400" dirty="0">
                <a:latin typeface="Consolas" pitchFamily="49" charset="0"/>
                <a:cs typeface="Consolas" pitchFamily="49" charset="0"/>
              </a:rPr>
            </a:br>
            <a:r>
              <a:rPr lang="sv-SE" sz="1400" dirty="0" err="1">
                <a:latin typeface="Consolas" pitchFamily="49" charset="0"/>
                <a:cs typeface="Consolas" pitchFamily="49" charset="0"/>
              </a:rPr>
              <a:t>while</a:t>
            </a:r>
            <a:r>
              <a:rPr lang="sv-SE" sz="1400" dirty="0">
                <a:latin typeface="Consolas" pitchFamily="49" charset="0"/>
                <a:cs typeface="Consolas" pitchFamily="49" charset="0"/>
              </a:rPr>
              <a:t> (utvärdera </a:t>
            </a:r>
            <a:r>
              <a:rPr lang="sv-SE" sz="1400" b="1" dirty="0">
                <a:latin typeface="Consolas" pitchFamily="49" charset="0"/>
                <a:cs typeface="Consolas" pitchFamily="49" charset="0"/>
              </a:rPr>
              <a:t>kontrollvariabel</a:t>
            </a:r>
            <a:r>
              <a:rPr lang="sv-SE" sz="1400" dirty="0">
                <a:latin typeface="Consolas" pitchFamily="49" charset="0"/>
                <a:cs typeface="Consolas" pitchFamily="49" charset="0"/>
              </a:rPr>
              <a:t>)</a:t>
            </a:r>
            <a:br>
              <a:rPr lang="sv-SE" sz="1400" dirty="0">
                <a:latin typeface="Consolas" pitchFamily="49" charset="0"/>
                <a:cs typeface="Consolas" pitchFamily="49" charset="0"/>
              </a:rPr>
            </a:br>
            <a:r>
              <a:rPr lang="sv-SE" sz="1400" dirty="0">
                <a:latin typeface="Consolas" pitchFamily="49" charset="0"/>
                <a:cs typeface="Consolas" pitchFamily="49" charset="0"/>
              </a:rPr>
              <a:t>{</a:t>
            </a:r>
            <a:br>
              <a:rPr lang="sv-SE" sz="1400" dirty="0">
                <a:latin typeface="Consolas" pitchFamily="49" charset="0"/>
                <a:cs typeface="Consolas" pitchFamily="49" charset="0"/>
              </a:rPr>
            </a:br>
            <a:r>
              <a:rPr lang="sv-SE" sz="1400" dirty="0">
                <a:latin typeface="Consolas" pitchFamily="49" charset="0"/>
                <a:cs typeface="Consolas" pitchFamily="49" charset="0"/>
              </a:rPr>
              <a:t>    gör något;</a:t>
            </a:r>
            <a:br>
              <a:rPr lang="sv-SE" sz="1400" dirty="0">
                <a:latin typeface="Consolas" pitchFamily="49" charset="0"/>
                <a:cs typeface="Consolas" pitchFamily="49" charset="0"/>
              </a:rPr>
            </a:br>
            <a:r>
              <a:rPr lang="sv-SE" sz="1400" dirty="0">
                <a:latin typeface="Consolas" pitchFamily="49" charset="0"/>
                <a:cs typeface="Consolas" pitchFamily="49" charset="0"/>
              </a:rPr>
              <a:t>    gör något;</a:t>
            </a:r>
            <a:br>
              <a:rPr lang="sv-SE" sz="1400" dirty="0">
                <a:latin typeface="Consolas" pitchFamily="49" charset="0"/>
                <a:cs typeface="Consolas" pitchFamily="49" charset="0"/>
              </a:rPr>
            </a:br>
            <a:r>
              <a:rPr lang="sv-SE" sz="1400" dirty="0">
                <a:latin typeface="Consolas" pitchFamily="49" charset="0"/>
                <a:cs typeface="Consolas" pitchFamily="49" charset="0"/>
              </a:rPr>
              <a:t>    gör något;</a:t>
            </a:r>
            <a:br>
              <a:rPr lang="sv-SE" sz="1400" dirty="0">
                <a:latin typeface="Consolas" pitchFamily="49" charset="0"/>
                <a:cs typeface="Consolas" pitchFamily="49" charset="0"/>
              </a:rPr>
            </a:br>
            <a:r>
              <a:rPr lang="sv-SE" sz="14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sv-SE" sz="1400" b="1" dirty="0">
                <a:latin typeface="Consolas" pitchFamily="49" charset="0"/>
                <a:cs typeface="Consolas" pitchFamily="49" charset="0"/>
              </a:rPr>
              <a:t>uppdatera kontrollvariabel</a:t>
            </a:r>
            <a:r>
              <a:rPr lang="sv-SE" sz="1400" dirty="0">
                <a:latin typeface="Consolas" pitchFamily="49" charset="0"/>
                <a:cs typeface="Consolas" pitchFamily="49" charset="0"/>
              </a:rPr>
              <a:t>;</a:t>
            </a:r>
            <a:br>
              <a:rPr lang="sv-SE" sz="1400" dirty="0">
                <a:latin typeface="Consolas" pitchFamily="49" charset="0"/>
                <a:cs typeface="Consolas" pitchFamily="49" charset="0"/>
              </a:rPr>
            </a:br>
            <a:r>
              <a:rPr lang="sv-SE" sz="1400" dirty="0">
                <a:latin typeface="Consolas" pitchFamily="49" charset="0"/>
                <a:cs typeface="Consolas" pitchFamily="49" charset="0"/>
              </a:rPr>
              <a:t>}</a:t>
            </a:r>
            <a:br>
              <a:rPr lang="sv-SE" sz="1400" dirty="0">
                <a:latin typeface="Consolas" pitchFamily="49" charset="0"/>
                <a:cs typeface="Consolas" pitchFamily="49" charset="0"/>
              </a:rPr>
            </a:br>
            <a:endParaRPr lang="sv-SE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Upphovsrätt för detta verk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sz="1400" dirty="0"/>
              <a:t>Detta verk är framtaget i anslutning till kursen Inledande programmering med C# vid Linnéuniversitetet.</a:t>
            </a:r>
          </a:p>
          <a:p>
            <a:pPr marL="0" indent="0">
              <a:buNone/>
            </a:pPr>
            <a:r>
              <a:rPr lang="sv-SE" sz="1400" b="1" dirty="0"/>
              <a:t>Du får använda detta verk så här:</a:t>
            </a:r>
            <a:endParaRPr lang="sv-SE" sz="1400" dirty="0"/>
          </a:p>
          <a:p>
            <a:pPr marL="0" indent="0">
              <a:buNone/>
            </a:pPr>
            <a:r>
              <a:rPr lang="sv-SE" sz="1400" dirty="0"/>
              <a:t>Allt innehåll i </a:t>
            </a:r>
            <a:r>
              <a:rPr lang="sv-SE" sz="1400" dirty="0" smtClean="0"/>
              <a:t>detta verk av</a:t>
            </a:r>
            <a:r>
              <a:rPr lang="sv-SE" sz="1400" dirty="0"/>
              <a:t> Mats Loock, </a:t>
            </a:r>
            <a:r>
              <a:rPr lang="sv-SE" sz="1400" dirty="0" smtClean="0"/>
              <a:t>förutom Linnéuniversitetets logotyp och symbol, </a:t>
            </a:r>
            <a:r>
              <a:rPr lang="sv-SE" sz="1400" dirty="0"/>
              <a:t>är licensierad under</a:t>
            </a:r>
            <a:r>
              <a:rPr lang="sv-SE" sz="1400" dirty="0" smtClean="0"/>
              <a:t>:</a:t>
            </a:r>
          </a:p>
          <a:p>
            <a:pPr marL="984250" indent="0">
              <a:buNone/>
            </a:pPr>
            <a:r>
              <a:rPr lang="sv-SE" sz="1400" dirty="0" err="1"/>
              <a:t>Creative</a:t>
            </a:r>
            <a:r>
              <a:rPr lang="sv-SE" sz="1400" dirty="0"/>
              <a:t> </a:t>
            </a:r>
            <a:r>
              <a:rPr lang="sv-SE" sz="1400" dirty="0" err="1"/>
              <a:t>Commons</a:t>
            </a:r>
            <a:r>
              <a:rPr lang="sv-SE" sz="1400" dirty="0"/>
              <a:t> Erkännande-</a:t>
            </a:r>
            <a:r>
              <a:rPr lang="sv-SE" sz="1400" dirty="0" err="1"/>
              <a:t>IckeKommersiell</a:t>
            </a:r>
            <a:r>
              <a:rPr lang="sv-SE" sz="1400" dirty="0"/>
              <a:t>-</a:t>
            </a:r>
            <a:r>
              <a:rPr lang="sv-SE" sz="1400" dirty="0" err="1"/>
              <a:t>DelaLika</a:t>
            </a:r>
            <a:r>
              <a:rPr lang="sv-SE" sz="1400" dirty="0"/>
              <a:t> 2.5 Sverige licens.</a:t>
            </a:r>
            <a:br>
              <a:rPr lang="sv-SE" sz="1400" dirty="0"/>
            </a:br>
            <a:r>
              <a:rPr lang="sv-SE" sz="1400" u="sng" dirty="0">
                <a:hlinkClick r:id="rId2"/>
              </a:rPr>
              <a:t>http://creativecommons.org/licenses/by-nc-sa/2.5/se</a:t>
            </a:r>
            <a:r>
              <a:rPr lang="sv-SE" sz="1400" u="sng" dirty="0" smtClean="0">
                <a:hlinkClick r:id="rId2"/>
              </a:rPr>
              <a:t>/</a:t>
            </a:r>
            <a:endParaRPr lang="sv-SE" sz="1400" u="sng" dirty="0" smtClean="0"/>
          </a:p>
          <a:p>
            <a:pPr marL="0" indent="0">
              <a:buNone/>
            </a:pPr>
            <a:r>
              <a:rPr lang="sv-SE" sz="1400" b="1" dirty="0"/>
              <a:t>Det betyder att du i icke-kommersiella syften får:</a:t>
            </a:r>
            <a:endParaRPr lang="sv-SE" sz="1400" dirty="0"/>
          </a:p>
          <a:p>
            <a:pPr lvl="0">
              <a:buClrTx/>
              <a:buFont typeface="Arial" pitchFamily="34" charset="0"/>
              <a:buChar char="•"/>
            </a:pPr>
            <a:r>
              <a:rPr lang="sv-SE" sz="1400" dirty="0"/>
              <a:t>kopiera hela eller delar av innehållet</a:t>
            </a:r>
          </a:p>
          <a:p>
            <a:pPr lvl="0">
              <a:buClrTx/>
              <a:buFont typeface="Arial" pitchFamily="34" charset="0"/>
              <a:buChar char="•"/>
            </a:pPr>
            <a:r>
              <a:rPr lang="sv-SE" sz="1400" dirty="0"/>
              <a:t>sprida hela eller delar av innehållet</a:t>
            </a:r>
          </a:p>
          <a:p>
            <a:pPr lvl="0">
              <a:buClrTx/>
              <a:buFont typeface="Arial" pitchFamily="34" charset="0"/>
              <a:buChar char="•"/>
            </a:pPr>
            <a:r>
              <a:rPr lang="sv-SE" sz="1400" dirty="0"/>
              <a:t>visa hela eller delar av innehållet offentligt och digitalt</a:t>
            </a:r>
          </a:p>
          <a:p>
            <a:pPr lvl="0">
              <a:buClrTx/>
              <a:buFont typeface="Arial" pitchFamily="34" charset="0"/>
              <a:buChar char="•"/>
            </a:pPr>
            <a:r>
              <a:rPr lang="sv-SE" sz="1400" dirty="0"/>
              <a:t>konvertera innehållet till annat format</a:t>
            </a:r>
          </a:p>
          <a:p>
            <a:pPr lvl="0">
              <a:buClrTx/>
              <a:buFont typeface="Arial" pitchFamily="34" charset="0"/>
              <a:buChar char="•"/>
            </a:pPr>
            <a:r>
              <a:rPr lang="sv-SE" sz="1400" dirty="0"/>
              <a:t>du får även göra om innehållet</a:t>
            </a:r>
          </a:p>
          <a:p>
            <a:pPr marL="0" indent="0">
              <a:buNone/>
            </a:pPr>
            <a:r>
              <a:rPr lang="sv-SE" sz="1400" dirty="0"/>
              <a:t>Om du förändrar innehållet så ta inte med </a:t>
            </a:r>
            <a:r>
              <a:rPr lang="sv-SE" sz="1400" dirty="0" smtClean="0"/>
              <a:t>Linnéuniversitetets logotyp och symbol i </a:t>
            </a:r>
            <a:r>
              <a:rPr lang="sv-SE" sz="1400" dirty="0"/>
              <a:t>din nya version!</a:t>
            </a:r>
          </a:p>
          <a:p>
            <a:pPr marL="0" indent="0">
              <a:buNone/>
            </a:pPr>
            <a:r>
              <a:rPr lang="sv-SE" sz="1400" dirty="0"/>
              <a:t>Vid all användning måste du ange källan: ”Linnéuniversitetet – Inledande programmering med C#” och en länk till </a:t>
            </a:r>
            <a:r>
              <a:rPr lang="sv-SE" sz="1400" u="sng" dirty="0">
                <a:hlinkClick r:id="rId3"/>
              </a:rPr>
              <a:t>https://coursepress.lnu.se/kurs/inledande-programmering-med-csharp</a:t>
            </a:r>
            <a:r>
              <a:rPr lang="sv-SE" sz="1400" dirty="0"/>
              <a:t> och till </a:t>
            </a:r>
            <a:r>
              <a:rPr lang="sv-SE" sz="1400" dirty="0" err="1"/>
              <a:t>Creative</a:t>
            </a:r>
            <a:r>
              <a:rPr lang="sv-SE" sz="1400" dirty="0"/>
              <a:t> Common-licensen här ovan.</a:t>
            </a:r>
          </a:p>
        </p:txBody>
      </p:sp>
      <p:pic>
        <p:nvPicPr>
          <p:cNvPr id="12" name="Bildobjekt 11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816466"/>
            <a:ext cx="836930" cy="2933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16458145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Vad är 2+4+78+2-4+2+24-18?</a:t>
            </a:r>
          </a:p>
        </p:txBody>
      </p:sp>
      <p:sp>
        <p:nvSpPr>
          <p:cNvPr id="7175" name="Rectangle 7"/>
          <p:cNvSpPr>
            <a:spLocks noGrp="1" noChangeArrowheads="1"/>
          </p:cNvSpPr>
          <p:nvPr>
            <p:ph idx="1"/>
          </p:nvPr>
        </p:nvSpPr>
        <p:spPr>
          <a:xfrm>
            <a:off x="1187450" y="817563"/>
            <a:ext cx="7488238" cy="4619625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  <a:spcBef>
                <a:spcPct val="45000"/>
              </a:spcBef>
            </a:pPr>
            <a:r>
              <a:rPr lang="sv-SE" sz="1600" b="1" dirty="0"/>
              <a:t>Problem</a:t>
            </a:r>
          </a:p>
          <a:p>
            <a:pPr lvl="1">
              <a:lnSpc>
                <a:spcPct val="90000"/>
              </a:lnSpc>
              <a:spcBef>
                <a:spcPct val="45000"/>
              </a:spcBef>
            </a:pPr>
            <a:r>
              <a:rPr lang="sv-SE" sz="1400" dirty="0"/>
              <a:t>Skriv ett </a:t>
            </a:r>
            <a:r>
              <a:rPr lang="sv-SE" sz="1400" dirty="0" smtClean="0"/>
              <a:t>C#-program </a:t>
            </a:r>
            <a:r>
              <a:rPr lang="sv-SE" sz="1400" dirty="0"/>
              <a:t>där det är möjligt för användaren att </a:t>
            </a:r>
            <a:br>
              <a:rPr lang="sv-SE" sz="1400" dirty="0"/>
            </a:br>
            <a:r>
              <a:rPr lang="sv-SE" sz="1400" dirty="0"/>
              <a:t>summera  talen: 2+4+78+2+(-4)+2+24+(-18). Även talen </a:t>
            </a:r>
            <a:br>
              <a:rPr lang="sv-SE" sz="1400" dirty="0"/>
            </a:br>
            <a:r>
              <a:rPr lang="sv-SE" sz="1400" dirty="0"/>
              <a:t>1+2+3+4+5 ska vara möjligt att summera.</a:t>
            </a:r>
          </a:p>
          <a:p>
            <a:pPr>
              <a:lnSpc>
                <a:spcPct val="90000"/>
              </a:lnSpc>
              <a:spcBef>
                <a:spcPct val="45000"/>
              </a:spcBef>
            </a:pPr>
            <a:r>
              <a:rPr lang="sv-SE" sz="1600" b="1" dirty="0"/>
              <a:t>Analys</a:t>
            </a:r>
          </a:p>
          <a:p>
            <a:pPr lvl="1">
              <a:lnSpc>
                <a:spcPct val="90000"/>
              </a:lnSpc>
              <a:spcBef>
                <a:spcPct val="45000"/>
              </a:spcBef>
            </a:pPr>
            <a:r>
              <a:rPr lang="sv-SE" sz="1400" dirty="0"/>
              <a:t>Ett godtyckligt antal heltal som användaren matar in ska summeras.</a:t>
            </a:r>
          </a:p>
          <a:p>
            <a:pPr lvl="1">
              <a:lnSpc>
                <a:spcPct val="90000"/>
              </a:lnSpc>
              <a:spcBef>
                <a:spcPct val="45000"/>
              </a:spcBef>
            </a:pPr>
            <a:r>
              <a:rPr lang="sv-SE" sz="1400" dirty="0"/>
              <a:t>En imatad 0 kan avbryta summeringen.</a:t>
            </a:r>
          </a:p>
          <a:p>
            <a:pPr lvl="1">
              <a:lnSpc>
                <a:spcPct val="90000"/>
              </a:lnSpc>
              <a:spcBef>
                <a:spcPct val="45000"/>
              </a:spcBef>
            </a:pPr>
            <a:r>
              <a:rPr lang="sv-SE" sz="1400" dirty="0">
                <a:sym typeface="Wingdings 2" pitchFamily="18" charset="2"/>
              </a:rPr>
              <a:t>Inget speciellt måste göras om ett negativt tal matas in.</a:t>
            </a:r>
          </a:p>
          <a:p>
            <a:pPr>
              <a:lnSpc>
                <a:spcPct val="90000"/>
              </a:lnSpc>
              <a:spcBef>
                <a:spcPct val="45000"/>
              </a:spcBef>
            </a:pPr>
            <a:r>
              <a:rPr lang="sv-SE" sz="1600" b="1" dirty="0"/>
              <a:t>Algoritm</a:t>
            </a:r>
          </a:p>
          <a:p>
            <a:pPr lvl="1">
              <a:lnSpc>
                <a:spcPct val="90000"/>
              </a:lnSpc>
              <a:spcBef>
                <a:spcPct val="45000"/>
              </a:spcBef>
            </a:pPr>
            <a:r>
              <a:rPr lang="sv-SE" sz="1400" dirty="0"/>
              <a:t>Skapa en variabel som håller reda på summan av de inmatade talen och initiera den till 0.</a:t>
            </a:r>
          </a:p>
          <a:p>
            <a:pPr lvl="1">
              <a:lnSpc>
                <a:spcPct val="90000"/>
              </a:lnSpc>
              <a:spcBef>
                <a:spcPct val="45000"/>
              </a:spcBef>
            </a:pPr>
            <a:r>
              <a:rPr lang="sv-SE" sz="1400" dirty="0"/>
              <a:t>Mata in och lagra ett heltal.</a:t>
            </a:r>
          </a:p>
          <a:p>
            <a:pPr lvl="1">
              <a:lnSpc>
                <a:spcPct val="90000"/>
              </a:lnSpc>
              <a:spcBef>
                <a:spcPct val="45000"/>
              </a:spcBef>
            </a:pPr>
            <a:r>
              <a:rPr lang="sv-SE" sz="1400" dirty="0"/>
              <a:t>Så länge som det inmatade heltalet inte är 0…</a:t>
            </a:r>
          </a:p>
          <a:p>
            <a:pPr lvl="2">
              <a:lnSpc>
                <a:spcPct val="90000"/>
              </a:lnSpc>
              <a:spcBef>
                <a:spcPct val="45000"/>
              </a:spcBef>
              <a:buFont typeface="Arial" pitchFamily="34" charset="0"/>
              <a:buChar char="•"/>
            </a:pPr>
            <a:r>
              <a:rPr lang="sv-SE" sz="1200" dirty="0"/>
              <a:t>…addera det inmatade heltalet till en variabel som håller reda på summan av de inmatade heltalen…</a:t>
            </a:r>
          </a:p>
          <a:p>
            <a:pPr lvl="2">
              <a:lnSpc>
                <a:spcPct val="90000"/>
              </a:lnSpc>
              <a:spcBef>
                <a:spcPct val="45000"/>
              </a:spcBef>
              <a:buFont typeface="Arial" pitchFamily="34" charset="0"/>
              <a:buChar char="•"/>
            </a:pPr>
            <a:r>
              <a:rPr lang="sv-SE" sz="1200" dirty="0"/>
              <a:t>…mata in ett nytt heltal</a:t>
            </a:r>
          </a:p>
          <a:p>
            <a:pPr lvl="1">
              <a:lnSpc>
                <a:spcPct val="90000"/>
              </a:lnSpc>
              <a:spcBef>
                <a:spcPct val="45000"/>
              </a:spcBef>
            </a:pPr>
            <a:r>
              <a:rPr lang="sv-SE" sz="1400" dirty="0"/>
              <a:t>Skriv ut summan av de inmatade heltalen.</a:t>
            </a:r>
          </a:p>
          <a:p>
            <a:pPr lvl="1">
              <a:lnSpc>
                <a:spcPct val="90000"/>
              </a:lnSpc>
              <a:spcBef>
                <a:spcPct val="45000"/>
              </a:spcBef>
              <a:buClr>
                <a:srgbClr val="FF9900"/>
              </a:buClr>
              <a:buFont typeface="Wingdings" pitchFamily="2" charset="2"/>
              <a:buChar char="þ"/>
            </a:pPr>
            <a:endParaRPr lang="sv-SE" sz="1400" dirty="0"/>
          </a:p>
        </p:txBody>
      </p:sp>
      <p:sp>
        <p:nvSpPr>
          <p:cNvPr id="6" name="Rektangel 5"/>
          <p:cNvSpPr/>
          <p:nvPr/>
        </p:nvSpPr>
        <p:spPr>
          <a:xfrm rot="423914">
            <a:off x="6773798" y="466824"/>
            <a:ext cx="1766170" cy="264687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sv-SE" sz="166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?</a:t>
            </a:r>
            <a:endParaRPr lang="sv-SE" sz="166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7" name="Rektangel 6"/>
          <p:cNvSpPr/>
          <p:nvPr/>
        </p:nvSpPr>
        <p:spPr>
          <a:xfrm rot="21213156">
            <a:off x="342543" y="2978297"/>
            <a:ext cx="893194" cy="264687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sv-SE" sz="16600" b="1" cap="none" spc="0" dirty="0" smtClean="0">
                <a:ln/>
                <a:solidFill>
                  <a:schemeClr val="accent3"/>
                </a:solidFill>
                <a:effectLst/>
              </a:rPr>
              <a:t>!</a:t>
            </a:r>
            <a:endParaRPr lang="sv-SE" sz="16600" b="1" cap="none" spc="0" dirty="0">
              <a:ln/>
              <a:solidFill>
                <a:schemeClr val="accent3"/>
              </a:solidFill>
              <a:effectLst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00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8313" y="817562"/>
            <a:ext cx="5323810" cy="4104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6574"/>
            <a:ext cx="8229600" cy="551090"/>
          </a:xfrm>
        </p:spPr>
        <p:txBody>
          <a:bodyPr/>
          <a:lstStyle/>
          <a:p>
            <a:r>
              <a:rPr lang="sv-SE" sz="2400"/>
              <a:t>Vad är summan av ett godtyckligt antal inmatade tal?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idx="1"/>
          </p:nvPr>
        </p:nvSpPr>
        <p:spPr>
          <a:xfrm>
            <a:off x="5724526" y="817563"/>
            <a:ext cx="2962275" cy="4619625"/>
          </a:xfrm>
          <a:noFill/>
          <a:ln/>
        </p:spPr>
        <p:txBody>
          <a:bodyPr/>
          <a:lstStyle/>
          <a:p>
            <a:pPr>
              <a:spcBef>
                <a:spcPct val="50000"/>
              </a:spcBef>
            </a:pPr>
            <a:r>
              <a:rPr lang="sv-SE" sz="1800" dirty="0"/>
              <a:t>Genom att använda programmet till vänster, demonstreras ”</a:t>
            </a:r>
            <a:r>
              <a:rPr lang="sv-SE" sz="1800" dirty="0" err="1"/>
              <a:t>while</a:t>
            </a:r>
            <a:r>
              <a:rPr lang="sv-SE" sz="1800" dirty="0" smtClean="0"/>
              <a:t>"-satsen.</a:t>
            </a:r>
            <a:endParaRPr lang="sv-SE" sz="1800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770" name="Picture 1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8314" y="817563"/>
            <a:ext cx="5314286" cy="4066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6574"/>
            <a:ext cx="8229600" cy="551090"/>
          </a:xfrm>
        </p:spPr>
        <p:txBody>
          <a:bodyPr/>
          <a:lstStyle/>
          <a:p>
            <a:r>
              <a:rPr lang="sv-SE" sz="2400"/>
              <a:t>Vad är summan av ett godtyckligt antal inmatade tal?</a:t>
            </a:r>
          </a:p>
        </p:txBody>
      </p:sp>
      <p:pic>
        <p:nvPicPr>
          <p:cNvPr id="74771" name="Picture 1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40001" y="4149651"/>
            <a:ext cx="2609524" cy="1057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" name="Rundad rektangulär 18"/>
          <p:cNvSpPr/>
          <p:nvPr/>
        </p:nvSpPr>
        <p:spPr bwMode="auto">
          <a:xfrm>
            <a:off x="4209507" y="5049152"/>
            <a:ext cx="3408884" cy="439837"/>
          </a:xfrm>
          <a:prstGeom prst="wedgeRoundRectCallout">
            <a:avLst>
              <a:gd name="adj1" fmla="val -37795"/>
              <a:gd name="adj2" fmla="val -104754"/>
              <a:gd name="adj3" fmla="val 16667"/>
            </a:avLst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16200000" scaled="1"/>
            <a:tileRect/>
          </a:gradFill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sv-SE" sz="1000" u="sng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Efter</a:t>
            </a:r>
            <a:r>
              <a:rPr lang="sv-SE" sz="10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att satserna </a:t>
            </a:r>
            <a:r>
              <a:rPr lang="sv-SE" sz="10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exekverats har variablerna </a:t>
            </a:r>
            <a:r>
              <a:rPr lang="sv-SE" sz="10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deklarerats och initierats till </a:t>
            </a:r>
            <a:r>
              <a:rPr lang="sv-SE" sz="10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värdet </a:t>
            </a:r>
            <a:r>
              <a:rPr lang="sv-SE" sz="9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sv-SE" sz="10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sv-SE" sz="1000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undad rektangulär 6"/>
          <p:cNvSpPr/>
          <p:nvPr/>
        </p:nvSpPr>
        <p:spPr bwMode="auto">
          <a:xfrm>
            <a:off x="2939932" y="856190"/>
            <a:ext cx="4220873" cy="1233509"/>
          </a:xfrm>
          <a:prstGeom prst="wedgeRoundRectCallout">
            <a:avLst>
              <a:gd name="adj1" fmla="val -48943"/>
              <a:gd name="adj2" fmla="val 65090"/>
              <a:gd name="adj3" fmla="val 16667"/>
            </a:avLst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buClr>
                <a:srgbClr val="FF9900"/>
              </a:buClr>
            </a:pPr>
            <a:r>
              <a:rPr lang="sv-SE" sz="14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Variabeln </a:t>
            </a:r>
            <a:r>
              <a:rPr lang="sv-SE" sz="1200" kern="0" dirty="0" err="1" smtClean="0">
                <a:solidFill>
                  <a:sysClr val="windowText" lastClr="000000"/>
                </a:solidFill>
                <a:latin typeface="Consolas" pitchFamily="49" charset="0"/>
                <a:cs typeface="Consolas" pitchFamily="49" charset="0"/>
              </a:rPr>
              <a:t>sum</a:t>
            </a:r>
            <a:r>
              <a:rPr lang="sv-SE" sz="14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 används till att lagra summan av de inmatade heltalen.</a:t>
            </a:r>
          </a:p>
          <a:p>
            <a:pPr fontAlgn="auto">
              <a:spcBef>
                <a:spcPct val="50000"/>
              </a:spcBef>
              <a:spcAft>
                <a:spcPts val="0"/>
              </a:spcAft>
              <a:buClr>
                <a:srgbClr val="FF9900"/>
              </a:buClr>
            </a:pPr>
            <a:r>
              <a:rPr lang="sv-SE" sz="14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Variabeln </a:t>
            </a:r>
            <a:r>
              <a:rPr lang="sv-SE" sz="1200" kern="0" dirty="0" err="1" smtClean="0">
                <a:solidFill>
                  <a:sysClr val="windowText" lastClr="000000"/>
                </a:solidFill>
                <a:latin typeface="Consolas" pitchFamily="49" charset="0"/>
                <a:cs typeface="Consolas" pitchFamily="49" charset="0"/>
              </a:rPr>
              <a:t>number</a:t>
            </a:r>
            <a:r>
              <a:rPr lang="sv-SE" sz="14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 används till att lagra det senast inmatade heltalet.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794" name="Picture 1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8313" y="817563"/>
            <a:ext cx="5371429" cy="4114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40001" y="4149651"/>
            <a:ext cx="3895238" cy="1542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5780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96574"/>
            <a:ext cx="8229600" cy="551090"/>
          </a:xfrm>
        </p:spPr>
        <p:txBody>
          <a:bodyPr/>
          <a:lstStyle/>
          <a:p>
            <a:r>
              <a:rPr lang="sv-SE" sz="2400"/>
              <a:t>Vad är summan av ett godtyckligt antal inmatade tal?</a:t>
            </a:r>
          </a:p>
        </p:txBody>
      </p:sp>
      <p:pic>
        <p:nvPicPr>
          <p:cNvPr id="75796" name="Picture 2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00000" y="4761762"/>
            <a:ext cx="2609524" cy="1057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1" name="Rundad rektangulär 20"/>
          <p:cNvSpPr/>
          <p:nvPr/>
        </p:nvSpPr>
        <p:spPr bwMode="auto">
          <a:xfrm>
            <a:off x="5633893" y="3661573"/>
            <a:ext cx="2187248" cy="439837"/>
          </a:xfrm>
          <a:prstGeom prst="wedgeRoundRectCallout">
            <a:avLst>
              <a:gd name="adj1" fmla="val -44506"/>
              <a:gd name="adj2" fmla="val 76116"/>
              <a:gd name="adj3" fmla="val 16667"/>
            </a:avLst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16200000" scaled="1"/>
            <a:tileRect/>
          </a:gradFill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sv-SE" sz="1000" u="sng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Efter</a:t>
            </a:r>
            <a:r>
              <a:rPr lang="sv-SE" sz="10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att </a:t>
            </a:r>
            <a:r>
              <a:rPr lang="sv-SE" sz="10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satsen har exekverats skrivs  strängen ut.</a:t>
            </a:r>
            <a:endParaRPr lang="sv-SE" sz="1000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undad rektangulär 7"/>
          <p:cNvSpPr/>
          <p:nvPr/>
        </p:nvSpPr>
        <p:spPr bwMode="auto">
          <a:xfrm>
            <a:off x="4238505" y="2031647"/>
            <a:ext cx="2367858" cy="399238"/>
          </a:xfrm>
          <a:prstGeom prst="wedgeRoundRectCallout">
            <a:avLst>
              <a:gd name="adj1" fmla="val -35945"/>
              <a:gd name="adj2" fmla="val 84705"/>
              <a:gd name="adj3" fmla="val 16667"/>
            </a:avLst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buClr>
                <a:srgbClr val="FF9900"/>
              </a:buClr>
            </a:pPr>
            <a:r>
              <a:rPr lang="sv-SE" sz="14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Ett meddelande skrivs ut…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09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8313" y="817562"/>
            <a:ext cx="5323810" cy="4085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9095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40001" y="4149651"/>
            <a:ext cx="3952381" cy="1533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5780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96574"/>
            <a:ext cx="8229600" cy="551090"/>
          </a:xfrm>
        </p:spPr>
        <p:txBody>
          <a:bodyPr/>
          <a:lstStyle/>
          <a:p>
            <a:r>
              <a:rPr lang="sv-SE" sz="2400"/>
              <a:t>Vad är summan av ett godtyckligt antal inmatade tal?</a:t>
            </a:r>
          </a:p>
        </p:txBody>
      </p:sp>
      <p:pic>
        <p:nvPicPr>
          <p:cNvPr id="89094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00000" y="4761762"/>
            <a:ext cx="2609524" cy="1057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Rundad rektangulär 10"/>
          <p:cNvSpPr/>
          <p:nvPr/>
        </p:nvSpPr>
        <p:spPr bwMode="auto">
          <a:xfrm>
            <a:off x="6591662" y="4558498"/>
            <a:ext cx="2053576" cy="439837"/>
          </a:xfrm>
          <a:prstGeom prst="wedgeRoundRectCallout">
            <a:avLst>
              <a:gd name="adj1" fmla="val -40615"/>
              <a:gd name="adj2" fmla="val 121865"/>
              <a:gd name="adj3" fmla="val 16667"/>
            </a:avLst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16200000" scaled="1"/>
            <a:tileRect/>
          </a:gradFill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sv-SE" sz="1000" u="sng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Efter</a:t>
            </a:r>
            <a:r>
              <a:rPr lang="sv-SE" sz="10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att </a:t>
            </a:r>
            <a:r>
              <a:rPr lang="sv-SE" sz="10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satsen </a:t>
            </a:r>
            <a:r>
              <a:rPr lang="sv-SE" sz="10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exekverats </a:t>
            </a:r>
            <a:r>
              <a:rPr lang="sv-SE" sz="10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får variabeln </a:t>
            </a:r>
            <a:r>
              <a:rPr lang="sv-SE" sz="900" dirty="0" err="1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number</a:t>
            </a:r>
            <a:r>
              <a:rPr lang="sv-SE" sz="10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värdet </a:t>
            </a:r>
            <a:r>
              <a:rPr lang="sv-SE" sz="9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sv-SE" sz="10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sv-SE" sz="1000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undad rektangulär 7"/>
          <p:cNvSpPr/>
          <p:nvPr/>
        </p:nvSpPr>
        <p:spPr bwMode="auto">
          <a:xfrm>
            <a:off x="4266479" y="2239885"/>
            <a:ext cx="4220873" cy="399238"/>
          </a:xfrm>
          <a:prstGeom prst="wedgeRoundRectCallout">
            <a:avLst>
              <a:gd name="adj1" fmla="val -38718"/>
              <a:gd name="adj2" fmla="val 93028"/>
              <a:gd name="adj3" fmla="val 16667"/>
            </a:avLst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buClr>
                <a:srgbClr val="FF9900"/>
              </a:buClr>
            </a:pPr>
            <a:r>
              <a:rPr lang="sv-SE" sz="14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…och användaren matar in ett tal, som läses in. 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842" name="Picture 1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8313" y="817563"/>
            <a:ext cx="5333334" cy="4114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7828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96574"/>
            <a:ext cx="8229600" cy="551090"/>
          </a:xfrm>
        </p:spPr>
        <p:txBody>
          <a:bodyPr/>
          <a:lstStyle/>
          <a:p>
            <a:r>
              <a:rPr lang="sv-SE" sz="2400"/>
              <a:t>Vad är summan av ett godtyckligt antal inmatade tal?</a:t>
            </a:r>
          </a:p>
        </p:txBody>
      </p:sp>
      <p:pic>
        <p:nvPicPr>
          <p:cNvPr id="77843" name="Picture 1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40001" y="4149651"/>
            <a:ext cx="2609524" cy="1057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undad rektangulär 6"/>
          <p:cNvSpPr/>
          <p:nvPr/>
        </p:nvSpPr>
        <p:spPr bwMode="auto">
          <a:xfrm>
            <a:off x="3134980" y="1796473"/>
            <a:ext cx="4220873" cy="875964"/>
          </a:xfrm>
          <a:prstGeom prst="wedgeRoundRectCallout">
            <a:avLst>
              <a:gd name="adj1" fmla="val -47903"/>
              <a:gd name="adj2" fmla="val 82039"/>
              <a:gd name="adj3" fmla="val 16667"/>
            </a:avLst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buClr>
                <a:srgbClr val="FF9900"/>
              </a:buClr>
            </a:pPr>
            <a:r>
              <a:rPr lang="sv-SE" sz="14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Det kontrollerande booleska uttrycket i "</a:t>
            </a:r>
            <a:r>
              <a:rPr lang="sv-SE" sz="1400" kern="0" dirty="0" err="1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while</a:t>
            </a:r>
            <a:r>
              <a:rPr lang="sv-SE" sz="14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"-satsen undersöker om </a:t>
            </a:r>
            <a:r>
              <a:rPr lang="sv-SE" sz="1200" kern="0" dirty="0" err="1" smtClean="0">
                <a:solidFill>
                  <a:sysClr val="windowText" lastClr="000000"/>
                </a:solidFill>
                <a:latin typeface="Consolas" pitchFamily="49" charset="0"/>
                <a:cs typeface="Consolas" pitchFamily="49" charset="0"/>
              </a:rPr>
              <a:t>number</a:t>
            </a:r>
            <a:r>
              <a:rPr lang="sv-SE" sz="14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 är skilt från </a:t>
            </a:r>
            <a:r>
              <a:rPr lang="sv-SE" sz="1200" kern="0" dirty="0" smtClean="0">
                <a:solidFill>
                  <a:sysClr val="windowText" lastClr="00000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sv-SE" sz="14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. Vilket den är varför programmet kommer att gå in i loopen.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868" name="Picture 2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8313" y="817562"/>
            <a:ext cx="5333334" cy="4104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8852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96574"/>
            <a:ext cx="8229600" cy="551090"/>
          </a:xfrm>
        </p:spPr>
        <p:txBody>
          <a:bodyPr/>
          <a:lstStyle/>
          <a:p>
            <a:r>
              <a:rPr lang="sv-SE" sz="2400"/>
              <a:t>Vad är summan av ett godtyckligt antal inmatade tal?</a:t>
            </a:r>
          </a:p>
        </p:txBody>
      </p:sp>
      <p:pic>
        <p:nvPicPr>
          <p:cNvPr id="78869" name="Picture 2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40001" y="4149651"/>
            <a:ext cx="2609524" cy="1057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undad rektangulär 6"/>
          <p:cNvSpPr/>
          <p:nvPr/>
        </p:nvSpPr>
        <p:spPr bwMode="auto">
          <a:xfrm>
            <a:off x="3098097" y="2527506"/>
            <a:ext cx="3204060" cy="637601"/>
          </a:xfrm>
          <a:prstGeom prst="wedgeRoundRectCallout">
            <a:avLst>
              <a:gd name="adj1" fmla="val -48677"/>
              <a:gd name="adj2" fmla="val 79768"/>
              <a:gd name="adj3" fmla="val 16667"/>
            </a:avLst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buClr>
                <a:srgbClr val="FF9900"/>
              </a:buClr>
            </a:pPr>
            <a:r>
              <a:rPr lang="sv-SE" sz="14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Värdet som </a:t>
            </a:r>
            <a:r>
              <a:rPr lang="sv-SE" sz="1200" kern="0" dirty="0" err="1" smtClean="0">
                <a:solidFill>
                  <a:sysClr val="windowText" lastClr="000000"/>
                </a:solidFill>
                <a:latin typeface="Consolas" pitchFamily="49" charset="0"/>
                <a:cs typeface="Consolas" pitchFamily="49" charset="0"/>
              </a:rPr>
              <a:t>number</a:t>
            </a:r>
            <a:r>
              <a:rPr lang="sv-SE" sz="14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 har adderas till variabeln </a:t>
            </a:r>
            <a:r>
              <a:rPr lang="sv-SE" sz="1200" kern="0" dirty="0" err="1">
                <a:solidFill>
                  <a:sysClr val="windowText" lastClr="000000"/>
                </a:solidFill>
                <a:latin typeface="Consolas" pitchFamily="49" charset="0"/>
                <a:cs typeface="Consolas" pitchFamily="49" charset="0"/>
              </a:rPr>
              <a:t>sum</a:t>
            </a:r>
            <a:r>
              <a:rPr lang="sv-SE" sz="14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10" name="Rundad rektangulär 9"/>
          <p:cNvSpPr/>
          <p:nvPr/>
        </p:nvSpPr>
        <p:spPr bwMode="auto">
          <a:xfrm>
            <a:off x="4347226" y="4918716"/>
            <a:ext cx="2053576" cy="439837"/>
          </a:xfrm>
          <a:prstGeom prst="wedgeRoundRectCallout">
            <a:avLst>
              <a:gd name="adj1" fmla="val -39603"/>
              <a:gd name="adj2" fmla="val -109655"/>
              <a:gd name="adj3" fmla="val 16667"/>
            </a:avLst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16200000" scaled="1"/>
            <a:tileRect/>
          </a:gradFill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sv-SE" sz="1000" u="sng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Efter</a:t>
            </a:r>
            <a:r>
              <a:rPr lang="sv-SE" sz="10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att </a:t>
            </a:r>
            <a:r>
              <a:rPr lang="sv-SE" sz="10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satsen </a:t>
            </a:r>
            <a:r>
              <a:rPr lang="sv-SE" sz="10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exekverats </a:t>
            </a:r>
            <a:r>
              <a:rPr lang="sv-SE" sz="10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får variabeln </a:t>
            </a:r>
            <a:r>
              <a:rPr lang="sv-SE" sz="900" dirty="0" err="1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sum</a:t>
            </a:r>
            <a:r>
              <a:rPr lang="sv-SE" sz="10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värdet </a:t>
            </a:r>
            <a:r>
              <a:rPr lang="sv-SE" sz="9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sv-SE" sz="10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sv-SE" sz="1000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nu-gra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_dtt187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488" tIns="44450" rIns="90488" bIns="4445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sv-S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488" tIns="44450" rIns="90488" bIns="4445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sv-S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dtt187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tt187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tt187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tt187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tt187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tt187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tt187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tt187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tt187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tt187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tt187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tt187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1dv402 - Inledande programmering med C# - CC-BY-NC-SA </Template>
  <TotalTime>2159</TotalTime>
  <Words>583</Words>
  <Application>Microsoft Office PowerPoint</Application>
  <PresentationFormat>Bildspel på skärmen (16:10)</PresentationFormat>
  <Paragraphs>77</Paragraphs>
  <Slides>19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Bildrubriker</vt:lpstr>
      </vt:variant>
      <vt:variant>
        <vt:i4>19</vt:i4>
      </vt:variant>
    </vt:vector>
  </HeadingPairs>
  <TitlesOfParts>
    <vt:vector size="20" baseType="lpstr">
      <vt:lpstr>lnu-gray</vt:lpstr>
      <vt:lpstr>Summera med ”while"-satsen</vt:lpstr>
      <vt:lpstr>Upphovsrätt för detta verk</vt:lpstr>
      <vt:lpstr>Vad är 2+4+78+2-4+2+24-18?</vt:lpstr>
      <vt:lpstr>Vad är summan av ett godtyckligt antal inmatade tal?</vt:lpstr>
      <vt:lpstr>Vad är summan av ett godtyckligt antal inmatade tal?</vt:lpstr>
      <vt:lpstr>Vad är summan av ett godtyckligt antal inmatade tal?</vt:lpstr>
      <vt:lpstr>Vad är summan av ett godtyckligt antal inmatade tal?</vt:lpstr>
      <vt:lpstr>Vad är summan av ett godtyckligt antal inmatade tal?</vt:lpstr>
      <vt:lpstr>Vad är summan av ett godtyckligt antal inmatade tal?</vt:lpstr>
      <vt:lpstr>Vad är summan av ett godtyckligt antal inmatade tal?</vt:lpstr>
      <vt:lpstr>Vad är summan av ett godtyckligt antal inmatade tal?</vt:lpstr>
      <vt:lpstr>Vad är summan av ett godtyckligt antal inmatade tal?</vt:lpstr>
      <vt:lpstr>Vad är summan av ett godtyckligt antal inmatade tal?</vt:lpstr>
      <vt:lpstr>Vad är summan av ett godtyckligt antal inmatade tal?</vt:lpstr>
      <vt:lpstr>Vad är summan av ett godtyckligt antal inmatade tal?</vt:lpstr>
      <vt:lpstr>Vad är summan av ett godtyckligt antal inmatade tal?</vt:lpstr>
      <vt:lpstr>Vad är summan av ett godtyckligt antal inmatade tal?</vt:lpstr>
      <vt:lpstr>Vad är summan av ett godtyckligt antal inmatade tal?</vt:lpstr>
      <vt:lpstr>Sammanfattning</vt:lpstr>
    </vt:vector>
  </TitlesOfParts>
  <Company>Högskolan i Kalmar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”while"-loopen</dc:title>
  <dc:creator>Mats Loock</dc:creator>
  <cp:lastModifiedBy>Mats Loock</cp:lastModifiedBy>
  <cp:revision>183</cp:revision>
  <dcterms:created xsi:type="dcterms:W3CDTF">2005-06-28T09:03:12Z</dcterms:created>
  <dcterms:modified xsi:type="dcterms:W3CDTF">2013-09-06T11:34:12Z</dcterms:modified>
</cp:coreProperties>
</file>