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00"/>
    <a:srgbClr val="FFCCCC"/>
    <a:srgbClr val="3568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3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-912" y="-8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AAB0-D539-4A20-AE97-450346457396}" type="datetimeFigureOut">
              <a:rPr lang="sv-SE" smtClean="0"/>
              <a:pPr/>
              <a:t>2013-09-06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8DEE-9E78-4909-9AEA-CE989E8CF6F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8909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7"/>
          <p:cNvCxnSpPr/>
          <p:nvPr userDrawn="1"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(10)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inledande-programmering-med-csharp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12000" y="1049871"/>
            <a:ext cx="7920000" cy="1054135"/>
          </a:xfrm>
        </p:spPr>
        <p:txBody>
          <a:bodyPr/>
          <a:lstStyle/>
          <a:p>
            <a:r>
              <a:rPr lang="sv-SE" dirty="0" smtClean="0"/>
              <a:t>Metoder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 4"/>
          <p:cNvSpPr/>
          <p:nvPr/>
        </p:nvSpPr>
        <p:spPr bwMode="auto">
          <a:xfrm>
            <a:off x="5448715" y="4648732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Ellips 5"/>
          <p:cNvSpPr/>
          <p:nvPr/>
        </p:nvSpPr>
        <p:spPr bwMode="auto">
          <a:xfrm>
            <a:off x="3576919" y="2506475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Ellips 6"/>
          <p:cNvSpPr/>
          <p:nvPr/>
        </p:nvSpPr>
        <p:spPr bwMode="auto">
          <a:xfrm>
            <a:off x="4667106" y="4733455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 7"/>
          <p:cNvSpPr/>
          <p:nvPr/>
        </p:nvSpPr>
        <p:spPr bwMode="auto">
          <a:xfrm>
            <a:off x="3163937" y="2559334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5989" y="1494882"/>
            <a:ext cx="5962650" cy="4200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Skicka data till en metod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Då metoden </a:t>
            </a:r>
            <a:r>
              <a:rPr lang="sv-SE" sz="1600" dirty="0" err="1" smtClean="0">
                <a:latin typeface="Consolas" pitchFamily="49" charset="0"/>
                <a:cs typeface="Consolas" pitchFamily="49" charset="0"/>
              </a:rPr>
              <a:t>ViewCharInfo</a:t>
            </a:r>
            <a:r>
              <a:rPr lang="sv-SE" dirty="0" smtClean="0"/>
              <a:t> anropas skickas argument med data om strängen och vilket index användaren matat. Datat kopieras till parametrarna.</a:t>
            </a:r>
            <a:endParaRPr lang="sv-SE" dirty="0"/>
          </a:p>
        </p:txBody>
      </p:sp>
      <p:cxnSp>
        <p:nvCxnSpPr>
          <p:cNvPr id="9" name="Figur 8"/>
          <p:cNvCxnSpPr>
            <a:stCxn id="6" idx="4"/>
            <a:endCxn id="5" idx="0"/>
          </p:cNvCxnSpPr>
          <p:nvPr/>
        </p:nvCxnSpPr>
        <p:spPr bwMode="auto">
          <a:xfrm rot="16200000" flipH="1">
            <a:off x="3639041" y="2740381"/>
            <a:ext cx="1944905" cy="187179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Figur 18"/>
          <p:cNvCxnSpPr>
            <a:stCxn id="8" idx="4"/>
            <a:endCxn id="7" idx="0"/>
          </p:cNvCxnSpPr>
          <p:nvPr/>
        </p:nvCxnSpPr>
        <p:spPr bwMode="auto">
          <a:xfrm rot="16200000" flipH="1">
            <a:off x="3025813" y="2993485"/>
            <a:ext cx="1976769" cy="150316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Inledande programmering med C# 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fotografi samt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fotografi samt Linnéuniversitetets </a:t>
            </a:r>
            <a:r>
              <a:rPr lang="sv-SE" sz="1400" dirty="0" smtClean="0"/>
              <a:t>logotyp och symbol 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Inledande programmering med C#” och en länk till </a:t>
            </a:r>
            <a:r>
              <a:rPr lang="sv-SE" sz="1400" u="sng" dirty="0">
                <a:hlinkClick r:id="rId3"/>
              </a:rPr>
              <a:t>https://coursepress.lnu.se/kurs/inledande-programmering-med-csharp</a:t>
            </a:r>
            <a:r>
              <a:rPr lang="sv-SE" sz="1400" dirty="0"/>
              <a:t> 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33042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840784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Här är du nu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Programmen du hittills skrivit har ”bara” bestått av en lista med satser, ungefär på samma sätt som program skrevs under 1970-talet. Men mycket har hänt sedan dess…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79905">
            <a:off x="933048" y="738235"/>
            <a:ext cx="4733334" cy="49333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39267">
            <a:off x="4496113" y="1708067"/>
            <a:ext cx="4780000" cy="254666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Större och mer komplexa program kräver struktur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3"/>
            <a:ext cx="5417327" cy="4619625"/>
          </a:xfrm>
        </p:spPr>
        <p:txBody>
          <a:bodyPr/>
          <a:lstStyle/>
          <a:p>
            <a:r>
              <a:rPr lang="sv-SE" dirty="0" smtClean="0"/>
              <a:t>Strukturerad programmering, ett steg mot objektorienterad programmering, är ett sätt att programmera där satser som hör ihop grupperas.</a:t>
            </a:r>
          </a:p>
          <a:p>
            <a:r>
              <a:rPr lang="sv-SE" dirty="0" smtClean="0"/>
              <a:t>De grupperade satserna bildar en enhet som kallas metod.</a:t>
            </a:r>
          </a:p>
          <a:p>
            <a:pPr lvl="1"/>
            <a:r>
              <a:rPr lang="sv-SE" dirty="0" smtClean="0"/>
              <a:t>Det är möjligt att skicka data till en metod.</a:t>
            </a:r>
          </a:p>
          <a:p>
            <a:pPr lvl="1"/>
            <a:r>
              <a:rPr lang="sv-SE" dirty="0" smtClean="0"/>
              <a:t>En metod kan returnera data.</a:t>
            </a:r>
          </a:p>
          <a:p>
            <a:pPr lvl="1"/>
            <a:r>
              <a:rPr lang="sv-SE" dirty="0" smtClean="0"/>
              <a:t>Satser i en metod exekveras genom att metoden anropas.</a:t>
            </a:r>
          </a:p>
          <a:p>
            <a:r>
              <a:rPr lang="sv-SE" dirty="0" smtClean="0"/>
              <a:t>Omstrukturering av kod (”</a:t>
            </a:r>
            <a:r>
              <a:rPr lang="sv-SE" i="1" dirty="0" err="1" smtClean="0"/>
              <a:t>refactoring</a:t>
            </a:r>
            <a:r>
              <a:rPr lang="sv-SE" dirty="0" smtClean="0"/>
              <a:t>”) i en metod till flera metoder (kan) resulterar i marginellt mer kod men det uppvägs av att det blir enklare att skriva, läsa och underhålla koden.</a:t>
            </a:r>
          </a:p>
          <a:p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724257">
            <a:off x="6181313" y="1134661"/>
            <a:ext cx="2609088" cy="3657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en metod?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Satsen 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sv-SE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Hello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, world!");</a:t>
            </a:r>
            <a:r>
              <a:rPr lang="sv-SE" dirty="0" smtClean="0"/>
              <a:t> anropar en metod.</a:t>
            </a:r>
          </a:p>
          <a:p>
            <a:pPr lvl="1"/>
            <a:r>
              <a:rPr lang="sv-SE" sz="1400" dirty="0" smtClean="0">
                <a:latin typeface="Consolas" pitchFamily="49" charset="0"/>
                <a:cs typeface="Consolas" pitchFamily="49" charset="0"/>
              </a:rPr>
              <a:t>System</a:t>
            </a:r>
            <a:r>
              <a:rPr lang="sv-SE" dirty="0" smtClean="0"/>
              <a:t> är namnutrymmet (”</a:t>
            </a:r>
            <a:r>
              <a:rPr lang="sv-SE" i="1" dirty="0" err="1" smtClean="0"/>
              <a:t>namespace</a:t>
            </a:r>
            <a:r>
              <a:rPr lang="sv-SE" dirty="0" smtClean="0"/>
              <a:t>”) klassen finns i.</a:t>
            </a:r>
          </a:p>
          <a:p>
            <a:pPr lvl="1"/>
            <a:r>
              <a:rPr lang="sv-SE" sz="1400" dirty="0" err="1" smtClean="0">
                <a:solidFill>
                  <a:srgbClr val="2B91AF"/>
                </a:solidFill>
                <a:latin typeface="Consolas" pitchFamily="49" charset="0"/>
                <a:ea typeface="+mn-ea"/>
                <a:cs typeface="Consolas" pitchFamily="49" charset="0"/>
              </a:rPr>
              <a:t>Console</a:t>
            </a:r>
            <a:r>
              <a:rPr lang="sv-SE" dirty="0" smtClean="0"/>
              <a:t> är klassen (”</a:t>
            </a:r>
            <a:r>
              <a:rPr lang="sv-SE" i="1" dirty="0" err="1" smtClean="0"/>
              <a:t>class</a:t>
            </a:r>
            <a:r>
              <a:rPr lang="sv-SE" dirty="0" smtClean="0"/>
              <a:t>”) metoden finns i.</a:t>
            </a:r>
          </a:p>
          <a:p>
            <a:pPr lvl="1"/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WriteLine</a:t>
            </a:r>
            <a:r>
              <a:rPr lang="sv-SE" dirty="0" smtClean="0"/>
              <a:t> är metoden (”</a:t>
            </a:r>
            <a:r>
              <a:rPr lang="sv-SE" i="1" dirty="0" smtClean="0"/>
              <a:t>method</a:t>
            </a:r>
            <a:r>
              <a:rPr lang="sv-SE" dirty="0" smtClean="0"/>
              <a:t>”) där satserna finns som skriver ut datat som skickas med i anropet (”</a:t>
            </a:r>
            <a:r>
              <a:rPr lang="sv-SE" i="1" dirty="0" err="1" smtClean="0"/>
              <a:t>call</a:t>
            </a:r>
            <a:r>
              <a:rPr lang="sv-SE" dirty="0" smtClean="0"/>
              <a:t>”).</a:t>
            </a:r>
          </a:p>
          <a:p>
            <a:pPr lvl="1"/>
            <a:r>
              <a:rPr lang="sv-SE" sz="14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Hello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, world!"</a:t>
            </a:r>
            <a:r>
              <a:rPr lang="sv-SE" dirty="0" smtClean="0"/>
              <a:t> är argumentet (”</a:t>
            </a:r>
            <a:r>
              <a:rPr lang="sv-SE" i="1" dirty="0" smtClean="0"/>
              <a:t>argument</a:t>
            </a:r>
            <a:r>
              <a:rPr lang="sv-SE" dirty="0" smtClean="0"/>
              <a:t>”) som skickas med till metodens parameter </a:t>
            </a:r>
            <a:r>
              <a:rPr lang="sv-SE" i="1" dirty="0" smtClean="0"/>
              <a:t>(”</a:t>
            </a:r>
            <a:r>
              <a:rPr lang="sv-SE" i="1" dirty="0" err="1" smtClean="0"/>
              <a:t>parameter</a:t>
            </a:r>
            <a:r>
              <a:rPr lang="sv-SE" i="1" dirty="0" smtClean="0"/>
              <a:t>”).</a:t>
            </a:r>
          </a:p>
          <a:p>
            <a:r>
              <a:rPr lang="sv-SE" dirty="0" smtClean="0"/>
              <a:t>En metod finns alltid i en klass. </a:t>
            </a:r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(En klass används för att gruppera metoder, och data, som hör ihop.)</a:t>
            </a:r>
          </a:p>
          <a:p>
            <a:r>
              <a:rPr lang="sv-SE" dirty="0" smtClean="0"/>
              <a:t>Den som anropar metoden kan om möjligt skicka med data via argument. Metoden tar emot datat med hjälp av parametrar.</a:t>
            </a:r>
          </a:p>
          <a:p>
            <a:r>
              <a:rPr lang="sv-SE" dirty="0" smtClean="0"/>
              <a:t>En metod kan returnera data via </a:t>
            </a:r>
            <a:r>
              <a:rPr lang="sv-SE" u="sng" dirty="0" smtClean="0"/>
              <a:t>ett</a:t>
            </a:r>
            <a:r>
              <a:rPr lang="sv-SE" dirty="0" smtClean="0"/>
              <a:t> returvärde (”</a:t>
            </a:r>
            <a:r>
              <a:rPr lang="sv-SE" i="1" dirty="0" err="1" smtClean="0"/>
              <a:t>return</a:t>
            </a:r>
            <a:r>
              <a:rPr lang="sv-SE" i="1" dirty="0" smtClean="0"/>
              <a:t> </a:t>
            </a:r>
            <a:r>
              <a:rPr lang="sv-SE" i="1" dirty="0" err="1" smtClean="0"/>
              <a:t>value</a:t>
            </a:r>
            <a:r>
              <a:rPr lang="sv-SE" dirty="0" smtClean="0"/>
              <a:t>”)</a:t>
            </a:r>
            <a:r>
              <a:rPr lang="sv-SE" i="1" dirty="0" smtClean="0"/>
              <a:t>.</a:t>
            </a:r>
          </a:p>
          <a:p>
            <a:pPr lvl="1"/>
            <a:r>
              <a:rPr lang="sv-SE" dirty="0" smtClean="0"/>
              <a:t>I satsen 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index = </a:t>
            </a:r>
            <a:r>
              <a:rPr lang="sv-SE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.Parse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("123");</a:t>
            </a:r>
            <a:r>
              <a:rPr lang="sv-SE" dirty="0" smtClean="0"/>
              <a:t> returnerar metoden 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Parse</a:t>
            </a:r>
            <a:r>
              <a:rPr lang="sv-SE" dirty="0" smtClean="0"/>
              <a:t> heltalet 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123</a:t>
            </a:r>
            <a:r>
              <a:rPr lang="sv-SE" dirty="0" smtClean="0"/>
              <a:t>. </a:t>
            </a:r>
            <a:br>
              <a:rPr lang="sv-SE" dirty="0" smtClean="0"/>
            </a:b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Efter omstrukturering av koden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3"/>
            <a:ext cx="3891134" cy="4619625"/>
          </a:xfrm>
        </p:spPr>
        <p:txBody>
          <a:bodyPr/>
          <a:lstStyle/>
          <a:p>
            <a:r>
              <a:rPr lang="sv-SE" dirty="0" smtClean="0"/>
              <a:t>Koden i </a:t>
            </a:r>
            <a:r>
              <a:rPr lang="sv-SE" sz="1600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sv-SE" dirty="0" smtClean="0"/>
              <a:t>-metoden har delvis omstrukturerats till fyra nya metoder. Programmet har nu en bättre struktur.</a:t>
            </a:r>
          </a:p>
          <a:p>
            <a:r>
              <a:rPr lang="sv-SE" sz="1600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sv-SE" dirty="0" smtClean="0"/>
              <a:t>-metoden är nu enklare att läsa och kod som läser in en bokstavs index är inte längre dubblerad utan har placerats i en egen metod, </a:t>
            </a:r>
            <a:r>
              <a:rPr lang="sv-SE" sz="1600" dirty="0" err="1" smtClean="0">
                <a:latin typeface="Consolas" pitchFamily="49" charset="0"/>
                <a:cs typeface="Consolas" pitchFamily="49" charset="0"/>
              </a:rPr>
              <a:t>ReadCharacterIndex</a:t>
            </a:r>
            <a:r>
              <a:rPr lang="sv-SE" dirty="0" smtClean="0"/>
              <a:t>, som returnerar ett värde.</a:t>
            </a:r>
          </a:p>
          <a:p>
            <a:r>
              <a:rPr lang="sv-SE" dirty="0" smtClean="0"/>
              <a:t>De fyra nya metoderna har olika signaturer, d.v.s. namn och parameterlistor.</a:t>
            </a:r>
            <a:endParaRPr lang="sv-SE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004703">
            <a:off x="4361791" y="-282918"/>
            <a:ext cx="4466667" cy="580666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 9"/>
          <p:cNvSpPr/>
          <p:nvPr/>
        </p:nvSpPr>
        <p:spPr bwMode="auto">
          <a:xfrm>
            <a:off x="3868110" y="3427354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Ellips 11"/>
          <p:cNvSpPr/>
          <p:nvPr/>
        </p:nvSpPr>
        <p:spPr bwMode="auto">
          <a:xfrm>
            <a:off x="3335256" y="2519537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Ellips 14"/>
          <p:cNvSpPr/>
          <p:nvPr/>
        </p:nvSpPr>
        <p:spPr bwMode="auto">
          <a:xfrm>
            <a:off x="2341917" y="5229843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Ellips 16"/>
          <p:cNvSpPr/>
          <p:nvPr/>
        </p:nvSpPr>
        <p:spPr bwMode="auto">
          <a:xfrm>
            <a:off x="2210348" y="2833654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Anrop av metoden </a:t>
            </a:r>
            <a:r>
              <a:rPr lang="sv-SE" dirty="0" err="1" smtClean="0"/>
              <a:t>ViewIntroduction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Metoden </a:t>
            </a:r>
            <a:r>
              <a:rPr lang="sv-SE" sz="1600" dirty="0" err="1" smtClean="0">
                <a:latin typeface="Consolas" pitchFamily="49" charset="0"/>
                <a:cs typeface="Consolas" pitchFamily="49" charset="0"/>
              </a:rPr>
              <a:t>ViewIntroduction</a:t>
            </a:r>
            <a:r>
              <a:rPr lang="sv-SE" dirty="0" smtClean="0"/>
              <a:t> är en metod som inte har några parametrar eller returnerar något data.</a:t>
            </a:r>
            <a:endParaRPr lang="sv-SE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6903" y="1518285"/>
            <a:ext cx="5095238" cy="38666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Bildtext vänster 4"/>
          <p:cNvSpPr/>
          <p:nvPr/>
        </p:nvSpPr>
        <p:spPr bwMode="auto">
          <a:xfrm rot="21396999">
            <a:off x="5639834" y="1812536"/>
            <a:ext cx="2539066" cy="98298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2273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72000" rIns="72000" bIns="72000" numCol="1" rtlCol="0" anchor="ctr" anchorCtr="1" compatLnSpc="1">
            <a:prstTxWarp prst="textNoShape">
              <a:avLst/>
            </a:prstTxWarp>
          </a:bodyPr>
          <a:lstStyle/>
          <a:p>
            <a:pPr marL="0" lvl="1"/>
            <a:r>
              <a:rPr lang="sv-SE" sz="1050" dirty="0" smtClean="0">
                <a:latin typeface="Times New Roman" pitchFamily="18" charset="0"/>
                <a:cs typeface="Times New Roman" pitchFamily="18" charset="0"/>
              </a:rPr>
              <a:t>Här anropar </a:t>
            </a:r>
            <a:r>
              <a:rPr lang="sv-SE" sz="105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sv-SE" sz="1100" dirty="0" smtClean="0">
                <a:latin typeface="Times New Roman" pitchFamily="18" charset="0"/>
                <a:cs typeface="Times New Roman" pitchFamily="18" charset="0"/>
              </a:rPr>
              <a:t> metoden </a:t>
            </a:r>
            <a:r>
              <a:rPr lang="sv-SE" sz="1050" dirty="0" err="1" smtClean="0">
                <a:latin typeface="Consolas" pitchFamily="49" charset="0"/>
                <a:cs typeface="Consolas" pitchFamily="49" charset="0"/>
              </a:rPr>
              <a:t>ViewIntroduction</a:t>
            </a:r>
            <a:r>
              <a:rPr lang="sv-SE" sz="1100" dirty="0" smtClean="0">
                <a:latin typeface="Times New Roman" pitchFamily="18" charset="0"/>
                <a:cs typeface="Times New Roman" pitchFamily="18" charset="0"/>
              </a:rPr>
              <a:t>. Trots att inget data skickas till metoden måste anropet avslutas med </a:t>
            </a:r>
            <a:r>
              <a:rPr lang="sv-SE" sz="105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sv-SE" sz="1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Bildtext vänster 5"/>
          <p:cNvSpPr/>
          <p:nvPr/>
        </p:nvSpPr>
        <p:spPr bwMode="auto">
          <a:xfrm rot="21396999">
            <a:off x="6578142" y="4444701"/>
            <a:ext cx="2539066" cy="98298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2273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72000" rIns="72000" bIns="72000" numCol="1" rtlCol="0" anchor="ctr" anchorCtr="1" compatLnSpc="1">
            <a:prstTxWarp prst="textNoShape">
              <a:avLst/>
            </a:prstTxWarp>
          </a:bodyPr>
          <a:lstStyle/>
          <a:p>
            <a:pPr marL="0" lvl="1"/>
            <a:r>
              <a:rPr lang="sv-SE" sz="1050" dirty="0" smtClean="0">
                <a:latin typeface="Times New Roman" pitchFamily="18" charset="0"/>
                <a:cs typeface="Times New Roman" pitchFamily="18" charset="0"/>
              </a:rPr>
              <a:t>Då </a:t>
            </a:r>
            <a:r>
              <a:rPr lang="sv-SE" sz="1050" dirty="0" err="1" smtClean="0">
                <a:latin typeface="Consolas" pitchFamily="49" charset="0"/>
                <a:cs typeface="Consolas" pitchFamily="49" charset="0"/>
              </a:rPr>
              <a:t>ViewIntroduction</a:t>
            </a:r>
            <a:r>
              <a:rPr lang="sv-SE" sz="1100" dirty="0" smtClean="0">
                <a:latin typeface="Times New Roman" pitchFamily="18" charset="0"/>
                <a:cs typeface="Times New Roman" pitchFamily="18" charset="0"/>
              </a:rPr>
              <a:t> är klar återvänder programmet till </a:t>
            </a:r>
            <a:r>
              <a:rPr lang="sv-SE" sz="1050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sv-SE" sz="1100" dirty="0" smtClean="0">
                <a:latin typeface="Times New Roman" pitchFamily="18" charset="0"/>
                <a:cs typeface="Times New Roman" pitchFamily="18" charset="0"/>
              </a:rPr>
              <a:t> för att fortsätta exekveringen av koden i </a:t>
            </a:r>
            <a:r>
              <a:rPr lang="sv-SE" sz="1050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sv-SE" sz="1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cxnSp>
        <p:nvCxnSpPr>
          <p:cNvPr id="7" name="Figur 6"/>
          <p:cNvCxnSpPr>
            <a:stCxn id="12" idx="6"/>
            <a:endCxn id="10" idx="0"/>
          </p:cNvCxnSpPr>
          <p:nvPr/>
        </p:nvCxnSpPr>
        <p:spPr bwMode="auto">
          <a:xfrm>
            <a:off x="3532608" y="2618213"/>
            <a:ext cx="434178" cy="809141"/>
          </a:xfrm>
          <a:prstGeom prst="curvedConnector2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Figur 18"/>
          <p:cNvCxnSpPr>
            <a:stCxn id="15" idx="2"/>
            <a:endCxn id="17" idx="2"/>
          </p:cNvCxnSpPr>
          <p:nvPr/>
        </p:nvCxnSpPr>
        <p:spPr bwMode="auto">
          <a:xfrm rot="10800000">
            <a:off x="2210349" y="2932331"/>
            <a:ext cx="131569" cy="2396189"/>
          </a:xfrm>
          <a:prstGeom prst="curvedConnector3">
            <a:avLst>
              <a:gd name="adj1" fmla="val 273749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Ellips 21"/>
          <p:cNvSpPr/>
          <p:nvPr/>
        </p:nvSpPr>
        <p:spPr bwMode="auto">
          <a:xfrm>
            <a:off x="3906073" y="2693657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3" name="Ellips 22"/>
          <p:cNvSpPr/>
          <p:nvPr/>
        </p:nvSpPr>
        <p:spPr bwMode="auto">
          <a:xfrm>
            <a:off x="1587523" y="4222522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 6"/>
          <p:cNvSpPr/>
          <p:nvPr/>
        </p:nvSpPr>
        <p:spPr bwMode="auto">
          <a:xfrm>
            <a:off x="4638819" y="4433193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 7"/>
          <p:cNvSpPr/>
          <p:nvPr/>
        </p:nvSpPr>
        <p:spPr bwMode="auto">
          <a:xfrm>
            <a:off x="4171285" y="2624040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 8"/>
          <p:cNvSpPr/>
          <p:nvPr/>
        </p:nvSpPr>
        <p:spPr bwMode="auto">
          <a:xfrm>
            <a:off x="2962402" y="5157997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 9"/>
          <p:cNvSpPr/>
          <p:nvPr/>
        </p:nvSpPr>
        <p:spPr bwMode="auto">
          <a:xfrm>
            <a:off x="2981057" y="2898969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Anrop av metod som returnerar en sträng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Metoden </a:t>
            </a:r>
            <a:r>
              <a:rPr lang="sv-SE" sz="1600" dirty="0" err="1" smtClean="0">
                <a:latin typeface="Consolas" pitchFamily="49" charset="0"/>
                <a:cs typeface="Consolas" pitchFamily="49" charset="0"/>
              </a:rPr>
              <a:t>ReadTextRow</a:t>
            </a:r>
            <a:r>
              <a:rPr lang="sv-SE" dirty="0" smtClean="0"/>
              <a:t> skriver ut en hjälptext och returnerar den sträng användaren matar in. Variabeln </a:t>
            </a:r>
            <a:r>
              <a:rPr lang="sv-SE" sz="1600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sv-SE" dirty="0" smtClean="0"/>
              <a:t> refererar till strängen </a:t>
            </a:r>
            <a:r>
              <a:rPr lang="sv-SE" sz="1600" dirty="0" err="1" smtClean="0">
                <a:latin typeface="Consolas" pitchFamily="49" charset="0"/>
                <a:cs typeface="Consolas" pitchFamily="49" charset="0"/>
              </a:rPr>
              <a:t>ReadTextRow</a:t>
            </a:r>
            <a:r>
              <a:rPr lang="sv-SE" dirty="0" smtClean="0"/>
              <a:t> returnerar.</a:t>
            </a:r>
            <a:endParaRPr lang="sv-SE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3928" y="1702526"/>
            <a:ext cx="3695700" cy="3733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Bildtext vänster 4"/>
          <p:cNvSpPr/>
          <p:nvPr/>
        </p:nvSpPr>
        <p:spPr bwMode="auto">
          <a:xfrm rot="21396999">
            <a:off x="5672622" y="4747277"/>
            <a:ext cx="1715830" cy="66427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2273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72000" rIns="72000" bIns="72000" numCol="1" rtlCol="0" anchor="ctr" anchorCtr="1" compatLnSpc="1">
            <a:prstTxWarp prst="textNoShape">
              <a:avLst/>
            </a:prstTxWarp>
          </a:bodyPr>
          <a:lstStyle/>
          <a:p>
            <a:pPr marL="0" lvl="1"/>
            <a:r>
              <a:rPr lang="sv-SE" sz="1050" dirty="0" smtClean="0">
                <a:latin typeface="Times New Roman" pitchFamily="18" charset="0"/>
                <a:cs typeface="Times New Roman" pitchFamily="18" charset="0"/>
              </a:rPr>
              <a:t>Det reserverade ordet </a:t>
            </a:r>
            <a:r>
              <a:rPr lang="sv-SE" sz="10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sv-SE" sz="1050" dirty="0" smtClean="0">
                <a:latin typeface="Times New Roman" pitchFamily="18" charset="0"/>
                <a:cs typeface="Times New Roman" pitchFamily="18" charset="0"/>
              </a:rPr>
              <a:t> returnerar här data från metoden.</a:t>
            </a:r>
            <a:endParaRPr lang="sv-SE" sz="11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Bildtext vänster 5"/>
          <p:cNvSpPr/>
          <p:nvPr/>
        </p:nvSpPr>
        <p:spPr bwMode="auto">
          <a:xfrm rot="21396999">
            <a:off x="5908989" y="3913627"/>
            <a:ext cx="1804796" cy="6987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2273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72000" rIns="72000" bIns="72000" numCol="1" rtlCol="0" anchor="ctr" anchorCtr="1" compatLnSpc="1">
            <a:prstTxWarp prst="textNoShape">
              <a:avLst/>
            </a:prstTxWarp>
          </a:bodyPr>
          <a:lstStyle/>
          <a:p>
            <a:pPr marL="0" lvl="1"/>
            <a:r>
              <a:rPr lang="sv-SE" sz="1000" dirty="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sv-SE" sz="1050" dirty="0" smtClean="0">
                <a:latin typeface="Times New Roman" pitchFamily="18" charset="0"/>
                <a:cs typeface="Times New Roman" pitchFamily="18" charset="0"/>
              </a:rPr>
              <a:t> talar om att metoden returnerar data av typen </a:t>
            </a:r>
            <a:r>
              <a:rPr lang="sv-SE" sz="1000" dirty="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sv-SE" sz="105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sv-SE" sz="11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Figur 10"/>
          <p:cNvCxnSpPr>
            <a:stCxn id="8" idx="6"/>
            <a:endCxn id="7" idx="0"/>
          </p:cNvCxnSpPr>
          <p:nvPr/>
        </p:nvCxnSpPr>
        <p:spPr bwMode="auto">
          <a:xfrm>
            <a:off x="4368637" y="2722716"/>
            <a:ext cx="368858" cy="1710477"/>
          </a:xfrm>
          <a:prstGeom prst="curvedConnector2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Figur 18"/>
          <p:cNvCxnSpPr>
            <a:stCxn id="9" idx="2"/>
            <a:endCxn id="10" idx="2"/>
          </p:cNvCxnSpPr>
          <p:nvPr/>
        </p:nvCxnSpPr>
        <p:spPr bwMode="auto">
          <a:xfrm rot="10800000" flipH="1">
            <a:off x="2962401" y="2997645"/>
            <a:ext cx="18655" cy="2259028"/>
          </a:xfrm>
          <a:prstGeom prst="curvedConnector3">
            <a:avLst>
              <a:gd name="adj1" fmla="val -1225409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Ellips 12"/>
          <p:cNvSpPr/>
          <p:nvPr/>
        </p:nvSpPr>
        <p:spPr bwMode="auto">
          <a:xfrm>
            <a:off x="4742096" y="3000634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4" name="Ellips 13"/>
          <p:cNvSpPr/>
          <p:nvPr/>
        </p:nvSpPr>
        <p:spPr bwMode="auto">
          <a:xfrm>
            <a:off x="2364763" y="4033110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 4"/>
          <p:cNvSpPr/>
          <p:nvPr/>
        </p:nvSpPr>
        <p:spPr bwMode="auto">
          <a:xfrm>
            <a:off x="3979145" y="4505030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Ellips 5"/>
          <p:cNvSpPr/>
          <p:nvPr/>
        </p:nvSpPr>
        <p:spPr bwMode="auto">
          <a:xfrm>
            <a:off x="3896967" y="2656697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Ellips 6"/>
          <p:cNvSpPr/>
          <p:nvPr/>
        </p:nvSpPr>
        <p:spPr bwMode="auto">
          <a:xfrm>
            <a:off x="2061065" y="5177592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 7"/>
          <p:cNvSpPr/>
          <p:nvPr/>
        </p:nvSpPr>
        <p:spPr bwMode="auto">
          <a:xfrm>
            <a:off x="1949092" y="3003471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Ellips 18"/>
          <p:cNvSpPr/>
          <p:nvPr/>
        </p:nvSpPr>
        <p:spPr bwMode="auto">
          <a:xfrm>
            <a:off x="4062433" y="3246703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Ellips 19"/>
          <p:cNvSpPr/>
          <p:nvPr/>
        </p:nvSpPr>
        <p:spPr bwMode="auto">
          <a:xfrm>
            <a:off x="2050748" y="3612463"/>
            <a:ext cx="197352" cy="1973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8230" y="1526586"/>
            <a:ext cx="5848350" cy="3876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Anrop av metod som returnerar ett heltal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Metoden </a:t>
            </a:r>
            <a:r>
              <a:rPr lang="sv-SE" sz="1600" dirty="0" err="1" smtClean="0">
                <a:latin typeface="Consolas" pitchFamily="49" charset="0"/>
                <a:cs typeface="Consolas" pitchFamily="49" charset="0"/>
              </a:rPr>
              <a:t>ReadCharacterIndex</a:t>
            </a:r>
            <a:r>
              <a:rPr lang="sv-SE" dirty="0" smtClean="0"/>
              <a:t> skriver ut en ledtext och returnerar ett heltal.</a:t>
            </a:r>
            <a:endParaRPr lang="sv-SE" dirty="0"/>
          </a:p>
        </p:txBody>
      </p:sp>
      <p:cxnSp>
        <p:nvCxnSpPr>
          <p:cNvPr id="9" name="Figur 8"/>
          <p:cNvCxnSpPr>
            <a:stCxn id="6" idx="6"/>
            <a:endCxn id="5" idx="0"/>
          </p:cNvCxnSpPr>
          <p:nvPr/>
        </p:nvCxnSpPr>
        <p:spPr bwMode="auto">
          <a:xfrm flipH="1">
            <a:off x="4077821" y="2755373"/>
            <a:ext cx="16498" cy="1749657"/>
          </a:xfrm>
          <a:prstGeom prst="curvedConnector4">
            <a:avLst>
              <a:gd name="adj1" fmla="val -3721386"/>
              <a:gd name="adj2" fmla="val 64019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Figur 18"/>
          <p:cNvCxnSpPr>
            <a:stCxn id="7" idx="2"/>
            <a:endCxn id="8" idx="2"/>
          </p:cNvCxnSpPr>
          <p:nvPr/>
        </p:nvCxnSpPr>
        <p:spPr bwMode="auto">
          <a:xfrm rot="10800000">
            <a:off x="1949093" y="3102148"/>
            <a:ext cx="111973" cy="2174121"/>
          </a:xfrm>
          <a:prstGeom prst="curvedConnector3">
            <a:avLst>
              <a:gd name="adj1" fmla="val 899127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Ellips 10"/>
          <p:cNvSpPr/>
          <p:nvPr/>
        </p:nvSpPr>
        <p:spPr bwMode="auto">
          <a:xfrm>
            <a:off x="4951102" y="2967976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2" name="Ellips 11"/>
          <p:cNvSpPr/>
          <p:nvPr/>
        </p:nvSpPr>
        <p:spPr bwMode="auto">
          <a:xfrm>
            <a:off x="627403" y="4124550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cxnSp>
        <p:nvCxnSpPr>
          <p:cNvPr id="21" name="Figur 20"/>
          <p:cNvCxnSpPr>
            <a:stCxn id="19" idx="6"/>
            <a:endCxn id="5" idx="1"/>
          </p:cNvCxnSpPr>
          <p:nvPr/>
        </p:nvCxnSpPr>
        <p:spPr bwMode="auto">
          <a:xfrm flipH="1">
            <a:off x="4008047" y="3345379"/>
            <a:ext cx="251738" cy="1188553"/>
          </a:xfrm>
          <a:prstGeom prst="curvedConnector4">
            <a:avLst>
              <a:gd name="adj1" fmla="val -90809"/>
              <a:gd name="adj2" fmla="val 38647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Figur 18"/>
          <p:cNvCxnSpPr>
            <a:stCxn id="7" idx="2"/>
            <a:endCxn id="20" idx="2"/>
          </p:cNvCxnSpPr>
          <p:nvPr/>
        </p:nvCxnSpPr>
        <p:spPr bwMode="auto">
          <a:xfrm rot="10800000">
            <a:off x="2050749" y="3711140"/>
            <a:ext cx="10317" cy="1565129"/>
          </a:xfrm>
          <a:prstGeom prst="curvedConnector3">
            <a:avLst>
              <a:gd name="adj1" fmla="val 5101291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Ellips 31"/>
          <p:cNvSpPr/>
          <p:nvPr/>
        </p:nvSpPr>
        <p:spPr bwMode="auto">
          <a:xfrm>
            <a:off x="3692714" y="3505730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3" name="Ellips 32"/>
          <p:cNvSpPr/>
          <p:nvPr/>
        </p:nvSpPr>
        <p:spPr bwMode="auto">
          <a:xfrm>
            <a:off x="1195637" y="4411933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CC-BY-NC-SA </Template>
  <TotalTime>173</TotalTime>
  <Words>406</Words>
  <Application>Microsoft Office PowerPoint</Application>
  <PresentationFormat>Bildspel på skärmen (16:10)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1" baseType="lpstr">
      <vt:lpstr>lnu-gray</vt:lpstr>
      <vt:lpstr>Metoder</vt:lpstr>
      <vt:lpstr>Upphovsrätt för detta verk</vt:lpstr>
      <vt:lpstr>Här är du nu</vt:lpstr>
      <vt:lpstr>Större och mer komplexa program kräver struktur</vt:lpstr>
      <vt:lpstr>Vad är en metod?</vt:lpstr>
      <vt:lpstr>Efter omstrukturering av koden</vt:lpstr>
      <vt:lpstr>Anrop av metoden ViewIntroduction</vt:lpstr>
      <vt:lpstr>Anrop av metod som returnerar en sträng</vt:lpstr>
      <vt:lpstr>Anrop av metod som returnerar ett heltal</vt:lpstr>
      <vt:lpstr>Skicka data till en metod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Metoder</dc:title>
  <dc:creator>Mats Loock</dc:creator>
  <cp:lastModifiedBy>Mats Loock</cp:lastModifiedBy>
  <cp:revision>34</cp:revision>
  <dcterms:created xsi:type="dcterms:W3CDTF">2010-11-30T09:26:29Z</dcterms:created>
  <dcterms:modified xsi:type="dcterms:W3CDTF">2013-09-06T11:34:34Z</dcterms:modified>
</cp:coreProperties>
</file>