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handoutMasterIdLst>
    <p:handoutMasterId r:id="rId20"/>
  </p:handoutMasterIdLst>
  <p:sldIdLst>
    <p:sldId id="256" r:id="rId2"/>
    <p:sldId id="310" r:id="rId3"/>
    <p:sldId id="257" r:id="rId4"/>
    <p:sldId id="258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267" r:id="rId19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EBF5FF"/>
    <a:srgbClr val="BDE6AA"/>
    <a:srgbClr val="737373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45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-912" y="-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0E1F3B-62BE-4894-A53D-CB6483F2BFCE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6431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(18)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</p:spPr>
        <p:txBody>
          <a:bodyPr/>
          <a:lstStyle/>
          <a:p>
            <a:r>
              <a:rPr lang="sv-SE" sz="6600" dirty="0" smtClean="0"/>
              <a:t>Repetera med </a:t>
            </a:r>
            <a:r>
              <a:rPr lang="sv-SE" sz="6600" dirty="0" smtClean="0"/>
              <a:t>”</a:t>
            </a:r>
            <a:r>
              <a:rPr lang="sv-SE" sz="6600" dirty="0" err="1" smtClean="0"/>
              <a:t>while</a:t>
            </a:r>
            <a:r>
              <a:rPr lang="sv-SE" sz="6600" dirty="0" smtClean="0"/>
              <a:t>”-satsen</a:t>
            </a:r>
            <a:endParaRPr lang="sv-SE" sz="6600" dirty="0"/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5952381" cy="40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293" y="4115019"/>
            <a:ext cx="3980953" cy="12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78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548764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sp>
        <p:nvSpPr>
          <p:cNvPr id="21" name="Rundad rektangulär 20"/>
          <p:cNvSpPr/>
          <p:nvPr/>
        </p:nvSpPr>
        <p:spPr bwMode="auto">
          <a:xfrm>
            <a:off x="3151684" y="1396822"/>
            <a:ext cx="4220873" cy="1233509"/>
          </a:xfrm>
          <a:prstGeom prst="wedgeRoundRectCallout">
            <a:avLst>
              <a:gd name="adj1" fmla="val -38371"/>
              <a:gd name="adj2" fmla="val 7324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 kontrollerande booleska uttrycket utvärderas till </a:t>
            </a:r>
            <a:r>
              <a:rPr lang="sv-SE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eftersom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är större än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Programmet kommer att fortsätta med nästa varv i "while"</a:t>
            </a:r>
            <a:r>
              <a:rPr lang="sv-SE" sz="14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-loopen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933334" cy="4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603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293" y="4115019"/>
            <a:ext cx="3914286" cy="12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548764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undad rektangulär 21"/>
          <p:cNvSpPr/>
          <p:nvPr/>
        </p:nvSpPr>
        <p:spPr bwMode="auto">
          <a:xfrm>
            <a:off x="3731968" y="2665614"/>
            <a:ext cx="2765814" cy="399238"/>
          </a:xfrm>
          <a:prstGeom prst="wedgeRoundRectCallout">
            <a:avLst>
              <a:gd name="adj1" fmla="val -37158"/>
              <a:gd name="adj2" fmla="val 905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Den andra hälsningen skrivs ut.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undad rektangulär 22"/>
          <p:cNvSpPr/>
          <p:nvPr/>
        </p:nvSpPr>
        <p:spPr bwMode="auto">
          <a:xfrm>
            <a:off x="6531473" y="3906381"/>
            <a:ext cx="2187248" cy="439837"/>
          </a:xfrm>
          <a:prstGeom prst="wedgeRoundRectCallout">
            <a:avLst>
              <a:gd name="adj1" fmla="val -44506"/>
              <a:gd name="adj2" fmla="val 76116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har exekverats skrivs strängen ut.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923810" cy="4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16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293" y="4115019"/>
            <a:ext cx="3914286" cy="12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26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548764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undad rektangulär 18"/>
          <p:cNvSpPr/>
          <p:nvPr/>
        </p:nvSpPr>
        <p:spPr bwMode="auto">
          <a:xfrm>
            <a:off x="2891386" y="2507881"/>
            <a:ext cx="4220873" cy="637601"/>
          </a:xfrm>
          <a:prstGeom prst="wedgeRoundRectCallout">
            <a:avLst>
              <a:gd name="adj1" fmla="val -37158"/>
              <a:gd name="adj2" fmla="val 905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Värdet för kontrollvariabeln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minskas med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ännu en gång.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undad rektangulär 19"/>
          <p:cNvSpPr/>
          <p:nvPr/>
        </p:nvSpPr>
        <p:spPr bwMode="auto">
          <a:xfrm>
            <a:off x="5887517" y="5254382"/>
            <a:ext cx="2584538" cy="439837"/>
          </a:xfrm>
          <a:prstGeom prst="wedgeRoundRectCallout">
            <a:avLst>
              <a:gd name="adj1" fmla="val -1011"/>
              <a:gd name="adj2" fmla="val -8900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exekverats har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5952381" cy="40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293" y="4115019"/>
            <a:ext cx="3914286" cy="12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50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548764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undad rektangulär 18"/>
          <p:cNvSpPr/>
          <p:nvPr/>
        </p:nvSpPr>
        <p:spPr bwMode="auto">
          <a:xfrm>
            <a:off x="3144758" y="2188816"/>
            <a:ext cx="4220873" cy="637601"/>
          </a:xfrm>
          <a:prstGeom prst="wedgeRoundRectCallout">
            <a:avLst>
              <a:gd name="adj1" fmla="val -38371"/>
              <a:gd name="adj2" fmla="val 7324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 kontrollerande booleska uttrycket utvärderas ännu en gång till </a:t>
            </a:r>
            <a:r>
              <a:rPr lang="sv-SE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eftersom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är större än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933334" cy="4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74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293" y="4115019"/>
            <a:ext cx="3942857" cy="12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687304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undad rektangulär 18"/>
          <p:cNvSpPr/>
          <p:nvPr/>
        </p:nvSpPr>
        <p:spPr bwMode="auto">
          <a:xfrm>
            <a:off x="3844022" y="2679848"/>
            <a:ext cx="3527813" cy="399238"/>
          </a:xfrm>
          <a:prstGeom prst="wedgeRoundRectCallout">
            <a:avLst>
              <a:gd name="adj1" fmla="val -37158"/>
              <a:gd name="adj2" fmla="val 905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Den tredje, och sista, hälsningen skrivs ut.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undad rektangulär 19"/>
          <p:cNvSpPr/>
          <p:nvPr/>
        </p:nvSpPr>
        <p:spPr bwMode="auto">
          <a:xfrm>
            <a:off x="6566109" y="3867915"/>
            <a:ext cx="2187248" cy="439837"/>
          </a:xfrm>
          <a:prstGeom prst="wedgeRoundRectCallout">
            <a:avLst>
              <a:gd name="adj1" fmla="val -44506"/>
              <a:gd name="adj2" fmla="val 76116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har exekverats skrivs strängen ut.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923810" cy="4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9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293" y="4115019"/>
            <a:ext cx="3961905" cy="12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687304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undad rektangulär 18"/>
          <p:cNvSpPr/>
          <p:nvPr/>
        </p:nvSpPr>
        <p:spPr bwMode="auto">
          <a:xfrm>
            <a:off x="2849823" y="2459390"/>
            <a:ext cx="4220873" cy="637601"/>
          </a:xfrm>
          <a:prstGeom prst="wedgeRoundRectCallout">
            <a:avLst>
              <a:gd name="adj1" fmla="val -37158"/>
              <a:gd name="adj2" fmla="val 905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Värdet för kontrollvariabeln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minskas med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(för sista gången).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undad rektangulär 9"/>
          <p:cNvSpPr/>
          <p:nvPr/>
        </p:nvSpPr>
        <p:spPr bwMode="auto">
          <a:xfrm>
            <a:off x="5887517" y="5254382"/>
            <a:ext cx="2584538" cy="439837"/>
          </a:xfrm>
          <a:prstGeom prst="wedgeRoundRectCallout">
            <a:avLst>
              <a:gd name="adj1" fmla="val -1279"/>
              <a:gd name="adj2" fmla="val -6695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exekverats har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5952381" cy="40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293" y="4115019"/>
            <a:ext cx="3961905" cy="12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22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687304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undad rektangulär 19"/>
          <p:cNvSpPr/>
          <p:nvPr/>
        </p:nvSpPr>
        <p:spPr bwMode="auto">
          <a:xfrm>
            <a:off x="3110121" y="1817170"/>
            <a:ext cx="4220873" cy="875964"/>
          </a:xfrm>
          <a:prstGeom prst="wedgeRoundRectCallout">
            <a:avLst>
              <a:gd name="adj1" fmla="val -38371"/>
              <a:gd name="adj2" fmla="val 7324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 kontrollerande booleska uttrycket utvärderas till </a:t>
            </a:r>
            <a:r>
              <a:rPr lang="sv-SE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eftersom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inte är större än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vilket medför att "while"</a:t>
            </a:r>
            <a:r>
              <a:rPr lang="sv-SE" sz="14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-loopen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bryts.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933334" cy="40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73744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293" y="4115019"/>
            <a:ext cx="3923810" cy="12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798136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undad rektangulär 18"/>
          <p:cNvSpPr/>
          <p:nvPr/>
        </p:nvSpPr>
        <p:spPr bwMode="auto">
          <a:xfrm>
            <a:off x="3229048" y="3048285"/>
            <a:ext cx="3496670" cy="637601"/>
          </a:xfrm>
          <a:prstGeom prst="wedgeRoundRectCallout">
            <a:avLst>
              <a:gd name="adj1" fmla="val -38371"/>
              <a:gd name="adj2" fmla="val 7324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Ett avslutande meddelande skrivs ut och programmet avslutas.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Sammanfattning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sv-SE" dirty="0"/>
              <a:t>Med "</a:t>
            </a:r>
            <a:r>
              <a:rPr lang="sv-SE" dirty="0" err="1"/>
              <a:t>while</a:t>
            </a:r>
            <a:r>
              <a:rPr lang="sv-SE" dirty="0" smtClean="0"/>
              <a:t>"-satsen </a:t>
            </a:r>
            <a:r>
              <a:rPr lang="sv-SE" dirty="0"/>
              <a:t>kan du ange att programmet ska upprepa ett antal instruktioner så länge som ett villkor är </a:t>
            </a:r>
            <a:r>
              <a:rPr lang="sv-SE" dirty="0" smtClean="0"/>
              <a:t>sant, en så kallad ”loop”.</a:t>
            </a:r>
            <a:endParaRPr lang="sv-SE" dirty="0"/>
          </a:p>
          <a:p>
            <a:pPr>
              <a:spcBef>
                <a:spcPct val="100000"/>
              </a:spcBef>
            </a:pPr>
            <a:r>
              <a:rPr lang="sv-SE" dirty="0"/>
              <a:t>Så länge som det kontrollerande villkoret är sant kommer satserna i </a:t>
            </a:r>
            <a:r>
              <a:rPr lang="sv-SE" dirty="0" smtClean="0"/>
              <a:t>loopen att </a:t>
            </a:r>
            <a:r>
              <a:rPr lang="sv-SE" dirty="0"/>
              <a:t>utföras.</a:t>
            </a:r>
          </a:p>
          <a:p>
            <a:pPr>
              <a:spcBef>
                <a:spcPct val="100000"/>
              </a:spcBef>
            </a:pPr>
            <a:r>
              <a:rPr lang="sv-SE" dirty="0"/>
              <a:t>Villkoret kontrolleras </a:t>
            </a:r>
            <a:r>
              <a:rPr lang="sv-SE" u="sng" dirty="0"/>
              <a:t>först</a:t>
            </a:r>
            <a:r>
              <a:rPr lang="sv-SE" dirty="0"/>
              <a:t>, </a:t>
            </a:r>
            <a:r>
              <a:rPr lang="sv-SE" dirty="0" smtClean="0"/>
              <a:t>innan </a:t>
            </a:r>
            <a:r>
              <a:rPr lang="sv-SE" dirty="0"/>
              <a:t>programmet </a:t>
            </a:r>
            <a:r>
              <a:rPr lang="sv-SE" dirty="0" smtClean="0"/>
              <a:t>eventuellt går </a:t>
            </a:r>
            <a:r>
              <a:rPr lang="sv-SE" dirty="0"/>
              <a:t>in i </a:t>
            </a:r>
            <a:r>
              <a:rPr lang="sv-SE" dirty="0" smtClean="0"/>
              <a:t>loopen.</a:t>
            </a:r>
            <a:endParaRPr lang="sv-SE" u="sng" dirty="0"/>
          </a:p>
          <a:p>
            <a:pPr>
              <a:spcBef>
                <a:spcPct val="100000"/>
              </a:spcBef>
            </a:pPr>
            <a:r>
              <a:rPr lang="sv-SE" dirty="0"/>
              <a:t>Loopen bryts då det kontrollerande villkoret är falskt eller en "break"-sats exekveras inne i loopen.</a:t>
            </a:r>
          </a:p>
          <a:p>
            <a:pPr>
              <a:spcBef>
                <a:spcPct val="100000"/>
              </a:spcBef>
            </a:pPr>
            <a:r>
              <a:rPr lang="sv-SE" dirty="0"/>
              <a:t>En loop kan förkortas genom att använda en "</a:t>
            </a:r>
            <a:r>
              <a:rPr lang="sv-SE" dirty="0" err="1"/>
              <a:t>continue</a:t>
            </a:r>
            <a:r>
              <a:rPr lang="sv-SE" dirty="0"/>
              <a:t>"-sats. Att förkorta en loop innebär att resterande satser i loopen hoppas över och programmet hoppar till början av loopen.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symbol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16466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80679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1187450" y="817563"/>
            <a:ext cx="7488238" cy="4619625"/>
          </a:xfrm>
          <a:noFill/>
          <a:ln/>
        </p:spPr>
        <p:txBody>
          <a:bodyPr/>
          <a:lstStyle/>
          <a:p>
            <a:pPr>
              <a:spcBef>
                <a:spcPct val="45000"/>
              </a:spcBef>
            </a:pPr>
            <a:r>
              <a:rPr lang="sv-SE" sz="1800" dirty="0"/>
              <a:t>Problem</a:t>
            </a:r>
          </a:p>
          <a:p>
            <a:pPr lvl="1">
              <a:spcBef>
                <a:spcPct val="45000"/>
              </a:spcBef>
            </a:pPr>
            <a:r>
              <a:rPr lang="sv-SE" sz="1600" dirty="0"/>
              <a:t>Skapa ett </a:t>
            </a:r>
            <a:r>
              <a:rPr lang="sv-SE" sz="1600" dirty="0" smtClean="0"/>
              <a:t>C#-program </a:t>
            </a:r>
            <a:r>
              <a:rPr lang="sv-SE" sz="1600" dirty="0"/>
              <a:t>som kan skriva ut ett godtyckligt </a:t>
            </a:r>
            <a:r>
              <a:rPr lang="sv-SE" sz="1600" dirty="0" smtClean="0"/>
              <a:t/>
            </a:r>
            <a:br>
              <a:rPr lang="sv-SE" sz="1600" dirty="0" smtClean="0"/>
            </a:br>
            <a:r>
              <a:rPr lang="sv-SE" sz="1600" dirty="0" smtClean="0"/>
              <a:t>antal </a:t>
            </a:r>
            <a:r>
              <a:rPr lang="sv-SE" sz="1600" dirty="0"/>
              <a:t>hälsningar.</a:t>
            </a:r>
          </a:p>
          <a:p>
            <a:pPr>
              <a:spcBef>
                <a:spcPct val="45000"/>
              </a:spcBef>
            </a:pPr>
            <a:r>
              <a:rPr lang="sv-SE" sz="1800" dirty="0"/>
              <a:t>Analys</a:t>
            </a:r>
          </a:p>
          <a:p>
            <a:pPr lvl="1">
              <a:spcBef>
                <a:spcPct val="45000"/>
              </a:spcBef>
            </a:pPr>
            <a:r>
              <a:rPr lang="sv-SE" sz="1600" dirty="0"/>
              <a:t>Ett godtyckligt antal betyder att användaren ska kunna </a:t>
            </a:r>
            <a:br>
              <a:rPr lang="sv-SE" sz="1600" dirty="0"/>
            </a:br>
            <a:r>
              <a:rPr lang="sv-SE" sz="1600" dirty="0"/>
              <a:t>bestämma hur många hälsningar som ska skrivas ut. Det går </a:t>
            </a:r>
            <a:br>
              <a:rPr lang="sv-SE" sz="1600" dirty="0"/>
            </a:br>
            <a:r>
              <a:rPr lang="sv-SE" sz="1600" dirty="0"/>
              <a:t>alltså inte att "hårdkoda" t.ex. sju hälsningar. På något sätt </a:t>
            </a:r>
            <a:br>
              <a:rPr lang="sv-SE" sz="1600" dirty="0"/>
            </a:br>
            <a:r>
              <a:rPr lang="sv-SE" sz="1600" dirty="0"/>
              <a:t>måste en hälsning upprepas tillräckligt antal gånger.</a:t>
            </a:r>
            <a:endParaRPr lang="sv-SE" sz="1600" dirty="0">
              <a:sym typeface="Wingdings 2" pitchFamily="18" charset="2"/>
            </a:endParaRPr>
          </a:p>
          <a:p>
            <a:pPr>
              <a:spcBef>
                <a:spcPct val="45000"/>
              </a:spcBef>
            </a:pPr>
            <a:r>
              <a:rPr lang="sv-SE" sz="1800" dirty="0"/>
              <a:t>Algoritm</a:t>
            </a:r>
          </a:p>
          <a:p>
            <a:pPr lvl="1">
              <a:spcBef>
                <a:spcPct val="45000"/>
              </a:spcBef>
            </a:pPr>
            <a:r>
              <a:rPr lang="sv-SE" sz="1600" dirty="0"/>
              <a:t>Mata in och lagra hur många hälsningar som ska göras.</a:t>
            </a:r>
          </a:p>
          <a:p>
            <a:pPr lvl="1">
              <a:spcBef>
                <a:spcPct val="45000"/>
              </a:spcBef>
            </a:pPr>
            <a:r>
              <a:rPr lang="sv-SE" sz="1600" dirty="0"/>
              <a:t>Så länge som det finns minst en hälsning kvar att göra…</a:t>
            </a:r>
          </a:p>
          <a:p>
            <a:pPr lvl="2">
              <a:spcBef>
                <a:spcPct val="45000"/>
              </a:spcBef>
              <a:buFont typeface="Arial" pitchFamily="34" charset="0"/>
              <a:buChar char="•"/>
            </a:pPr>
            <a:r>
              <a:rPr lang="sv-SE" sz="1400" dirty="0"/>
              <a:t>…skriv ut hälsningen…</a:t>
            </a:r>
          </a:p>
          <a:p>
            <a:pPr lvl="2">
              <a:spcBef>
                <a:spcPct val="45000"/>
              </a:spcBef>
              <a:buFont typeface="Arial" pitchFamily="34" charset="0"/>
              <a:buChar char="•"/>
            </a:pPr>
            <a:r>
              <a:rPr lang="sv-SE" sz="1400" dirty="0"/>
              <a:t>…och minska antalet hälsningar som är kvar att göra med 1</a:t>
            </a:r>
          </a:p>
          <a:p>
            <a:pPr lvl="1">
              <a:spcBef>
                <a:spcPct val="45000"/>
              </a:spcBef>
            </a:pPr>
            <a:r>
              <a:rPr lang="sv-SE" sz="1600" dirty="0"/>
              <a:t>Skriv ut ett meddelande att nu är allt klart.</a:t>
            </a:r>
          </a:p>
          <a:p>
            <a:pPr lvl="1">
              <a:spcBef>
                <a:spcPct val="45000"/>
              </a:spcBef>
              <a:buClr>
                <a:srgbClr val="FF9900"/>
              </a:buClr>
              <a:buFont typeface="Wingdings" pitchFamily="2" charset="2"/>
              <a:buChar char="þ"/>
            </a:pPr>
            <a:endParaRPr lang="sv-SE" sz="1600" dirty="0"/>
          </a:p>
        </p:txBody>
      </p:sp>
      <p:sp>
        <p:nvSpPr>
          <p:cNvPr id="2" name="Rektangel 1"/>
          <p:cNvSpPr/>
          <p:nvPr/>
        </p:nvSpPr>
        <p:spPr>
          <a:xfrm rot="423914">
            <a:off x="6773798" y="466824"/>
            <a:ext cx="176617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v-SE" sz="16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sv-SE" sz="16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ktangel 2"/>
          <p:cNvSpPr/>
          <p:nvPr/>
        </p:nvSpPr>
        <p:spPr>
          <a:xfrm rot="21213156">
            <a:off x="342543" y="2978297"/>
            <a:ext cx="893194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v-SE" sz="16600" b="1" cap="none" spc="0" dirty="0" smtClean="0">
                <a:ln/>
                <a:solidFill>
                  <a:schemeClr val="accent3"/>
                </a:solidFill>
                <a:effectLst/>
              </a:rPr>
              <a:t>!</a:t>
            </a:r>
            <a:endParaRPr lang="sv-SE" sz="16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6028572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idx="1"/>
          </p:nvPr>
        </p:nvSpPr>
        <p:spPr>
          <a:xfrm>
            <a:off x="6310745" y="817563"/>
            <a:ext cx="2376056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dirty="0"/>
              <a:t>Genom att använda programmet till vänster, demonstreras ”</a:t>
            </a:r>
            <a:r>
              <a:rPr lang="sv-SE" dirty="0" err="1"/>
              <a:t>while</a:t>
            </a:r>
            <a:r>
              <a:rPr lang="sv-SE" dirty="0" smtClean="0"/>
              <a:t>"-satsen.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5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933334" cy="41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61456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5183" y="4156581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undad rektangulär 16"/>
          <p:cNvSpPr/>
          <p:nvPr/>
        </p:nvSpPr>
        <p:spPr bwMode="auto">
          <a:xfrm>
            <a:off x="3645961" y="1038813"/>
            <a:ext cx="4220873" cy="875964"/>
          </a:xfrm>
          <a:prstGeom prst="wedgeRoundRectCallout">
            <a:avLst>
              <a:gd name="adj1" fmla="val -48250"/>
              <a:gd name="adj2" fmla="val 77821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deklareras och används till att hålla ordning på hur många hälsningar som återstår att göra.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undad rektangulär 17"/>
          <p:cNvSpPr/>
          <p:nvPr/>
        </p:nvSpPr>
        <p:spPr bwMode="auto">
          <a:xfrm>
            <a:off x="4424917" y="4930557"/>
            <a:ext cx="3408884" cy="439837"/>
          </a:xfrm>
          <a:prstGeom prst="wedgeRoundRectCallout">
            <a:avLst>
              <a:gd name="adj1" fmla="val -1014"/>
              <a:gd name="adj2" fmla="val -98454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exekverats har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deklarerats och initierats till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80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980953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62482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1220" y="4121946"/>
            <a:ext cx="3961905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83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548764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undad rektangulär 21"/>
          <p:cNvSpPr/>
          <p:nvPr/>
        </p:nvSpPr>
        <p:spPr bwMode="auto">
          <a:xfrm>
            <a:off x="4606690" y="1225572"/>
            <a:ext cx="4220873" cy="995146"/>
          </a:xfrm>
          <a:prstGeom prst="wedgeRoundRectCallout">
            <a:avLst>
              <a:gd name="adj1" fmla="val -41357"/>
              <a:gd name="adj2" fmla="val 7300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 fråga ställs och…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…antalet hälsningar som ska göras läses in och lagras i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undad rektangulär 23"/>
          <p:cNvSpPr/>
          <p:nvPr/>
        </p:nvSpPr>
        <p:spPr bwMode="auto">
          <a:xfrm>
            <a:off x="6815492" y="3283783"/>
            <a:ext cx="2187248" cy="610096"/>
          </a:xfrm>
          <a:prstGeom prst="wedgeRoundRectCallout">
            <a:avLst>
              <a:gd name="adj1" fmla="val -41339"/>
              <a:gd name="adj2" fmla="val 99741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den första av de markerade satserna har exekverats skrivs strängen ut.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undad rektangulär 8"/>
          <p:cNvSpPr/>
          <p:nvPr/>
        </p:nvSpPr>
        <p:spPr bwMode="auto">
          <a:xfrm>
            <a:off x="5887517" y="5254382"/>
            <a:ext cx="2639956" cy="439837"/>
          </a:xfrm>
          <a:prstGeom prst="wedgeRoundRectCallout">
            <a:avLst>
              <a:gd name="adj1" fmla="val -1011"/>
              <a:gd name="adj2" fmla="val -8900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andra satsen exekverats har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0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5952381" cy="40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många hälsningar?</a:t>
            </a:r>
          </a:p>
        </p:txBody>
      </p:sp>
      <p:sp>
        <p:nvSpPr>
          <p:cNvPr id="20" name="Rundad rektangulär 19"/>
          <p:cNvSpPr/>
          <p:nvPr/>
        </p:nvSpPr>
        <p:spPr bwMode="auto">
          <a:xfrm>
            <a:off x="3407994" y="1851520"/>
            <a:ext cx="4220873" cy="875964"/>
          </a:xfrm>
          <a:prstGeom prst="wedgeRoundRectCallout">
            <a:avLst>
              <a:gd name="adj1" fmla="val -38371"/>
              <a:gd name="adj2" fmla="val 7324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 kontrollerande booleska uttrycket utvärderas till </a:t>
            </a:r>
            <a:r>
              <a:rPr lang="sv-SE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eftersom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är större än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vilket medför att programmet kommer att gå in i "while"</a:t>
            </a:r>
            <a:r>
              <a:rPr lang="sv-SE" sz="14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-loopen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1220" y="4121946"/>
            <a:ext cx="3961905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548764"/>
            <a:ext cx="29051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28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933334" cy="4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64529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1220" y="4121946"/>
            <a:ext cx="3914286" cy="12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undad rektangulär 19"/>
          <p:cNvSpPr/>
          <p:nvPr/>
        </p:nvSpPr>
        <p:spPr bwMode="auto">
          <a:xfrm>
            <a:off x="4071406" y="2665613"/>
            <a:ext cx="2793522" cy="399238"/>
          </a:xfrm>
          <a:prstGeom prst="wedgeRoundRectCallout">
            <a:avLst>
              <a:gd name="adj1" fmla="val -37158"/>
              <a:gd name="adj2" fmla="val 905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Den första hälsningen skrivs ut.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undad rektangulär 22"/>
          <p:cNvSpPr/>
          <p:nvPr/>
        </p:nvSpPr>
        <p:spPr bwMode="auto">
          <a:xfrm>
            <a:off x="6316728" y="3743224"/>
            <a:ext cx="2187248" cy="439837"/>
          </a:xfrm>
          <a:prstGeom prst="wedgeRoundRectCallout">
            <a:avLst>
              <a:gd name="adj1" fmla="val -44506"/>
              <a:gd name="adj2" fmla="val 76116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har exekverats skrivs strängen ut.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548764"/>
            <a:ext cx="29051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52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923810" cy="4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54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293" y="4115019"/>
            <a:ext cx="3980953" cy="12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många hälsningar?</a:t>
            </a:r>
          </a:p>
        </p:txBody>
      </p:sp>
      <p:pic>
        <p:nvPicPr>
          <p:cNvPr id="6555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929" y="4548764"/>
            <a:ext cx="2904762" cy="9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undad rektangulär 18"/>
          <p:cNvSpPr/>
          <p:nvPr/>
        </p:nvSpPr>
        <p:spPr bwMode="auto">
          <a:xfrm>
            <a:off x="2919095" y="2528663"/>
            <a:ext cx="4220873" cy="637601"/>
          </a:xfrm>
          <a:prstGeom prst="wedgeRoundRectCallout">
            <a:avLst>
              <a:gd name="adj1" fmla="val -37158"/>
              <a:gd name="adj2" fmla="val 905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Värdet för kontrollvariabeln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minskas med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för första gången.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undad rektangulär 10"/>
          <p:cNvSpPr/>
          <p:nvPr/>
        </p:nvSpPr>
        <p:spPr bwMode="auto">
          <a:xfrm>
            <a:off x="5887517" y="5254382"/>
            <a:ext cx="2584538" cy="439837"/>
          </a:xfrm>
          <a:prstGeom prst="wedgeRoundRectCallout">
            <a:avLst>
              <a:gd name="adj1" fmla="val -1011"/>
              <a:gd name="adj2" fmla="val -8900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exekverats har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numberOfGreetings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1627</TotalTime>
  <Words>532</Words>
  <Application>Microsoft Office PowerPoint</Application>
  <PresentationFormat>Bildspel på skärmen (16:10)</PresentationFormat>
  <Paragraphs>72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19" baseType="lpstr">
      <vt:lpstr>lnu-gray</vt:lpstr>
      <vt:lpstr>Repetera med ”while”-satsen</vt:lpstr>
      <vt:lpstr>Upphovsrätt för detta verk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Hur många hälsningar?</vt:lpstr>
      <vt:lpstr>Sammanfattning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Repetera med while</dc:title>
  <dc:creator>Mats Loock</dc:creator>
  <cp:lastModifiedBy>Mats Loock</cp:lastModifiedBy>
  <cp:revision>180</cp:revision>
  <dcterms:created xsi:type="dcterms:W3CDTF">2005-06-28T09:03:12Z</dcterms:created>
  <dcterms:modified xsi:type="dcterms:W3CDTF">2013-09-06T11:45:40Z</dcterms:modified>
</cp:coreProperties>
</file>