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57" r:id="rId4"/>
    <p:sldId id="267" r:id="rId5"/>
    <p:sldId id="265" r:id="rId6"/>
    <p:sldId id="269" r:id="rId7"/>
    <p:sldId id="272" r:id="rId8"/>
    <p:sldId id="274" r:id="rId9"/>
    <p:sldId id="273" r:id="rId10"/>
    <p:sldId id="275" r:id="rId11"/>
    <p:sldId id="279" r:id="rId12"/>
    <p:sldId id="278" r:id="rId13"/>
    <p:sldId id="277" r:id="rId14"/>
    <p:sldId id="276" r:id="rId15"/>
    <p:sldId id="262" r:id="rId16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B37"/>
    <a:srgbClr val="CB3D3A"/>
    <a:srgbClr val="9B2D2A"/>
    <a:srgbClr val="BDE6AA"/>
    <a:srgbClr val="000099"/>
    <a:srgbClr val="FF9900"/>
    <a:srgbClr val="FC9D9F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90" y="-17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2268" y="-102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73B9BA-F7B3-483E-9B23-0A2CD0ED3FFE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1861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188" y="744538"/>
            <a:ext cx="59547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7"/>
            <a:ext cx="533527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CC4B76-1725-4E48-AD47-E7240DAF374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523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661A3-DB59-4509-8A70-11129A1FB866}" type="slidenum">
              <a:rPr lang="sv-SE"/>
              <a:pPr/>
              <a:t>1</a:t>
            </a:fld>
            <a:endParaRPr lang="sv-SE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4712" cy="37226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A49F5-2B5B-44CD-AF12-82B4BB32A756}" type="slidenum">
              <a:rPr lang="sv-SE"/>
              <a:pPr/>
              <a:t>3</a:t>
            </a:fld>
            <a:endParaRPr lang="sv-S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4712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(?)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2012 </a:t>
            </a: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55856"/>
          </a:xfrm>
        </p:spPr>
        <p:txBody>
          <a:bodyPr/>
          <a:lstStyle/>
          <a:p>
            <a:r>
              <a:rPr lang="sv-SE" sz="6000" dirty="0"/>
              <a:t>Ditt första C#-program </a:t>
            </a:r>
            <a:br>
              <a:rPr lang="sv-SE" sz="6000" dirty="0"/>
            </a:br>
            <a:r>
              <a:rPr lang="sv-SE" sz="6000" dirty="0"/>
              <a:t>med Visual Studio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här kör du programmet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190" y="854668"/>
            <a:ext cx="4605715" cy="393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undad rektangulär 12"/>
          <p:cNvSpPr/>
          <p:nvPr/>
        </p:nvSpPr>
        <p:spPr bwMode="auto">
          <a:xfrm>
            <a:off x="4653485" y="997923"/>
            <a:ext cx="2903120" cy="1206004"/>
          </a:xfrm>
          <a:prstGeom prst="wedgeRoundRectCallout">
            <a:avLst>
              <a:gd name="adj1" fmla="val -73220"/>
              <a:gd name="adj2" fmla="val -939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menyn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Debug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hittar du kommandot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Start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Without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Debugging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som du använder för att köra programmet.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kan även använda kortkommandot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Ctrl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+ F5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2548" y="3516411"/>
            <a:ext cx="3822857" cy="193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undad rektangulär 14"/>
          <p:cNvSpPr/>
          <p:nvPr/>
        </p:nvSpPr>
        <p:spPr bwMode="auto">
          <a:xfrm>
            <a:off x="5385006" y="2863298"/>
            <a:ext cx="3210354" cy="1904067"/>
          </a:xfrm>
          <a:prstGeom prst="wedgeRoundRectCallout">
            <a:avLst>
              <a:gd name="adj1" fmla="val -75603"/>
              <a:gd name="adj2" fmla="val -356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Programmet körs i ett konsolfönster.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Strängen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Välkommen till C#!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har matats ut av programmet. Lägg märke till att citattecknen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inte matats 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Studio lägger till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Press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any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key to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continue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Då du trycker på en tangent  på tangentbordet kommer konsolfönstret att stängas.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…men vad sa du nu att Main var?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789274"/>
            <a:ext cx="8229600" cy="164791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Alla C#-program måste innehålla en metod som heter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, annars kan inte programmet starta.</a:t>
            </a:r>
          </a:p>
          <a:p>
            <a:pPr>
              <a:spcBef>
                <a:spcPct val="50000"/>
              </a:spcBef>
            </a:pP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-metodens första rad måste se ut exakt som den gör. </a:t>
            </a:r>
            <a:r>
              <a:rPr lang="sv-SE" sz="1400" dirty="0" smtClean="0"/>
              <a:t>(Vad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sv-SE" sz="1400" dirty="0" smtClean="0"/>
              <a:t>,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1400" dirty="0" smtClean="0"/>
              <a:t>, </a:t>
            </a:r>
            <a:r>
              <a:rPr lang="sv-S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400" dirty="0" smtClean="0">
                <a:latin typeface="Courier New" pitchFamily="49" charset="0"/>
              </a:rPr>
              <a:t>[]</a:t>
            </a:r>
            <a:r>
              <a:rPr lang="sv-SE" sz="1400" dirty="0" smtClean="0"/>
              <a:t> och </a:t>
            </a:r>
            <a:r>
              <a:rPr lang="sv-SE" sz="1400" dirty="0" smtClean="0">
                <a:latin typeface="Courier New" pitchFamily="49" charset="0"/>
              </a:rPr>
              <a:t>args</a:t>
            </a:r>
            <a:r>
              <a:rPr lang="sv-SE" sz="1400" dirty="0" smtClean="0"/>
              <a:t> betyder kommer du att lära dig senare.)</a:t>
            </a:r>
          </a:p>
          <a:p>
            <a:pPr>
              <a:spcBef>
                <a:spcPct val="50000"/>
              </a:spcBef>
            </a:pPr>
            <a:r>
              <a:rPr lang="sv-SE" sz="1800" dirty="0" smtClean="0">
                <a:latin typeface="Courier New" pitchFamily="49" charset="0"/>
              </a:rPr>
              <a:t>{</a:t>
            </a:r>
            <a:r>
              <a:rPr lang="sv-SE" sz="1800" dirty="0" smtClean="0"/>
              <a:t> inleder metodkroppen, och </a:t>
            </a:r>
            <a:r>
              <a:rPr lang="sv-SE" sz="1800" dirty="0" smtClean="0">
                <a:latin typeface="Courier New" pitchFamily="49" charset="0"/>
              </a:rPr>
              <a:t>}</a:t>
            </a:r>
            <a:r>
              <a:rPr lang="sv-SE" sz="1800" dirty="0" smtClean="0"/>
              <a:t> avslutar den.</a:t>
            </a:r>
            <a:endParaRPr lang="sv-SE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68" y="1170363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undad rektangulär 10"/>
          <p:cNvSpPr/>
          <p:nvPr/>
        </p:nvSpPr>
        <p:spPr bwMode="auto">
          <a:xfrm>
            <a:off x="5406943" y="1685540"/>
            <a:ext cx="1769267" cy="712252"/>
          </a:xfrm>
          <a:prstGeom prst="wedgeRoundRectCallout">
            <a:avLst>
              <a:gd name="adj1" fmla="val -78722"/>
              <a:gd name="adj2" fmla="val 5402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metoden där exekveringen av programmet börjar.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…men vad innebär </a:t>
            </a:r>
            <a:r>
              <a:rPr lang="sv-SE" dirty="0" err="1" smtClean="0"/>
              <a:t>class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972153"/>
            <a:ext cx="8229600" cy="14650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Alla C#-program består av minst en klassdefinition…</a:t>
            </a:r>
          </a:p>
          <a:p>
            <a:pPr>
              <a:spcBef>
                <a:spcPct val="50000"/>
              </a:spcBef>
            </a:pPr>
            <a:r>
              <a:rPr lang="sv-SE" sz="1800" dirty="0" smtClean="0"/>
              <a:t>…som innehåller en metod som kallas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, annars kommer inte programmet att starta.</a:t>
            </a:r>
            <a:endParaRPr lang="sv-SE" sz="18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68" y="1170359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undad rektangulär 21"/>
          <p:cNvSpPr/>
          <p:nvPr/>
        </p:nvSpPr>
        <p:spPr bwMode="auto">
          <a:xfrm>
            <a:off x="381401" y="1231993"/>
            <a:ext cx="1988724" cy="916563"/>
          </a:xfrm>
          <a:prstGeom prst="wedgeRoundRectCallout">
            <a:avLst>
              <a:gd name="adj1" fmla="val 78344"/>
              <a:gd name="adj2" fmla="val 5546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Klassdefinitionen inleds med nyckelordet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som följs av namnet på klassen</a:t>
            </a:r>
          </a:p>
        </p:txBody>
      </p:sp>
      <p:sp>
        <p:nvSpPr>
          <p:cNvPr id="23" name="Rundad rektangulär 22"/>
          <p:cNvSpPr/>
          <p:nvPr/>
        </p:nvSpPr>
        <p:spPr bwMode="auto">
          <a:xfrm>
            <a:off x="4646163" y="1722112"/>
            <a:ext cx="1988724" cy="507940"/>
          </a:xfrm>
          <a:prstGeom prst="wedgeRoundRectCallout">
            <a:avLst>
              <a:gd name="adj1" fmla="val -78722"/>
              <a:gd name="adj2" fmla="val 5402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Ord i klassnamn inleds med stor bokstav.</a:t>
            </a: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681323" y="2548730"/>
            <a:ext cx="1988724" cy="1410315"/>
          </a:xfrm>
          <a:prstGeom prst="wedgeRoundRectCallout">
            <a:avLst>
              <a:gd name="adj1" fmla="val 62895"/>
              <a:gd name="adj2" fmla="val -549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inleder själva klassdefinitionens kropp,  och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avslutar.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Satser efter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skjuts in, indenteras.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skrivs på samma ”nivå”.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4"/>
            <a:ext cx="8229600" cy="1289753"/>
          </a:xfrm>
        </p:spPr>
        <p:txBody>
          <a:bodyPr/>
          <a:lstStyle/>
          <a:p>
            <a:r>
              <a:rPr lang="sv-SE" dirty="0" smtClean="0"/>
              <a:t>…men varför är klassen placerad i en namnrymd (</a:t>
            </a:r>
            <a:r>
              <a:rPr lang="sv-SE" i="1" dirty="0" err="1" smtClean="0"/>
              <a:t>namespace</a:t>
            </a:r>
            <a:r>
              <a:rPr lang="sv-SE" dirty="0" smtClean="0"/>
              <a:t>)?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870796"/>
            <a:ext cx="8229600" cy="182225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sv-SE" sz="1600" dirty="0" smtClean="0"/>
              <a:t>Namnrymden (</a:t>
            </a:r>
            <a:r>
              <a:rPr lang="sv-SE" sz="1600" i="1" dirty="0" err="1" smtClean="0"/>
              <a:t>namespace</a:t>
            </a:r>
            <a:r>
              <a:rPr lang="sv-SE" sz="1600" dirty="0" smtClean="0"/>
              <a:t>) är till för att du ska slippa namnkonflikter. Två klasser med samma namn kan inte förväxlas om de finns i olika namnrymder. Alla klasser ska placeras i en namnrymd.</a:t>
            </a:r>
          </a:p>
          <a:p>
            <a:pPr>
              <a:spcBef>
                <a:spcPts val="1200"/>
              </a:spcBef>
            </a:pPr>
            <a:r>
              <a:rPr lang="sv-SE" sz="1600" dirty="0" smtClean="0"/>
              <a:t>Du kan referera till klassen </a:t>
            </a:r>
            <a:r>
              <a:rPr lang="sv-SE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med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WelcomeToCSharp.</a:t>
            </a:r>
            <a:r>
              <a:rPr lang="sv-SE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och skulle fler klasser skapas som också heter </a:t>
            </a:r>
            <a:r>
              <a:rPr lang="sv-SE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kommer programmet fortfarande att fungera eftersom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WelcomeToCSharp.</a:t>
            </a:r>
            <a:r>
              <a:rPr lang="sv-SE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används.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00" y="1382498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390131" y="1787946"/>
            <a:ext cx="2771448" cy="712252"/>
          </a:xfrm>
          <a:prstGeom prst="wedgeRoundRectCallout">
            <a:avLst>
              <a:gd name="adj1" fmla="val -67075"/>
              <a:gd name="adj2" fmla="val 2507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Program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skapas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namnrymden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WelcomeToCSharp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(samma namn som projektet!).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…och varför används </a:t>
            </a:r>
            <a:r>
              <a:rPr lang="sv-SE" dirty="0" err="1" smtClean="0"/>
              <a:t>using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767328"/>
            <a:ext cx="8229600" cy="166985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v-SE" sz="1400" dirty="0" smtClean="0"/>
              <a:t>Genom att använda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System;</a:t>
            </a:r>
            <a:r>
              <a:rPr lang="sv-SE" sz="1400" dirty="0" smtClean="0"/>
              <a:t> kan du skriva</a:t>
            </a:r>
            <a:br>
              <a:rPr lang="sv-SE" sz="1400" dirty="0" smtClean="0"/>
            </a:br>
            <a:r>
              <a:rPr lang="sv-SE" sz="11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1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400" dirty="0" smtClean="0"/>
              <a:t> </a:t>
            </a:r>
            <a:br>
              <a:rPr lang="sv-SE" sz="1400" dirty="0" smtClean="0"/>
            </a:br>
            <a:r>
              <a:rPr lang="sv-SE" sz="1400" dirty="0" smtClean="0"/>
              <a:t>istället  för</a:t>
            </a:r>
            <a:br>
              <a:rPr lang="sv-SE" sz="1400" dirty="0" smtClean="0"/>
            </a:b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sv-SE" sz="11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1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400" dirty="0" smtClean="0"/>
              <a:t> </a:t>
            </a:r>
            <a:br>
              <a:rPr lang="sv-SE" sz="1400" dirty="0" smtClean="0"/>
            </a:br>
            <a:r>
              <a:rPr lang="sv-SE" sz="1400" dirty="0" smtClean="0"/>
              <a:t>där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sv-SE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400" dirty="0" smtClean="0"/>
              <a:t> är det fullständiga namnet. Du behöver helt enkelt inte skriva så mycket!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00" y="1214249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258458" y="822341"/>
            <a:ext cx="2771448" cy="916563"/>
          </a:xfrm>
          <a:prstGeom prst="wedgeRoundRectCallout">
            <a:avLst>
              <a:gd name="adj1" fmla="val -67075"/>
              <a:gd name="adj2" fmla="val 2507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aktiverar namnrymden. Dessa tre namnrymder används så ofta att Visual Studio automatiskt lägger till dessa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</a:t>
            </a:r>
            <a:endParaRPr kumimoji="0" lang="sv-SE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undad rektangulär 12"/>
          <p:cNvSpPr/>
          <p:nvPr/>
        </p:nvSpPr>
        <p:spPr bwMode="auto">
          <a:xfrm>
            <a:off x="4390132" y="2182968"/>
            <a:ext cx="3020166" cy="507940"/>
          </a:xfrm>
          <a:prstGeom prst="wedgeRoundRectCallout">
            <a:avLst>
              <a:gd name="adj1" fmla="val -79670"/>
              <a:gd name="adj2" fmla="val 6684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…och därför behöver du bara skriva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istället för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Alla </a:t>
            </a:r>
            <a:r>
              <a:rPr lang="sv-SE" sz="2400" dirty="0" smtClean="0"/>
              <a:t>C#-program </a:t>
            </a:r>
            <a:r>
              <a:rPr lang="sv-SE" sz="2400" dirty="0"/>
              <a:t>består av minst en </a:t>
            </a:r>
            <a:r>
              <a:rPr lang="sv-SE" sz="2400" dirty="0" smtClean="0"/>
              <a:t>klassdefinition.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{ … }</a:t>
            </a:r>
            <a:r>
              <a:rPr lang="sv-SE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sv-SE" sz="1800" dirty="0">
                <a:solidFill>
                  <a:srgbClr val="000000"/>
                </a:solidFill>
                <a:latin typeface="Courier New" pitchFamily="49" charset="0"/>
              </a:rPr>
            </a:br>
            <a:endParaRPr lang="sv-SE" sz="1800" dirty="0"/>
          </a:p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Det måste finnas en metod som heter </a:t>
            </a:r>
            <a:r>
              <a:rPr lang="sv-SE" sz="2400" b="1" dirty="0" smtClean="0">
                <a:latin typeface="Courier New" pitchFamily="49" charset="0"/>
              </a:rPr>
              <a:t>Main</a:t>
            </a:r>
            <a:r>
              <a:rPr lang="sv-SE" sz="2400" dirty="0" smtClean="0"/>
              <a:t> </a:t>
            </a:r>
            <a:r>
              <a:rPr lang="sv-SE" sz="2400" dirty="0"/>
              <a:t>för att </a:t>
            </a:r>
            <a:r>
              <a:rPr lang="sv-SE" sz="2400" dirty="0" smtClean="0"/>
              <a:t>det </a:t>
            </a:r>
            <a:r>
              <a:rPr lang="sv-SE" sz="2400" dirty="0"/>
              <a:t>ska </a:t>
            </a:r>
            <a:r>
              <a:rPr lang="sv-SE" sz="2400" dirty="0" smtClean="0"/>
              <a:t>gå att köra </a:t>
            </a:r>
            <a:r>
              <a:rPr lang="sv-SE" sz="2400" dirty="0"/>
              <a:t>programmet.</a:t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[] args) { … }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sv-S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Med </a:t>
            </a:r>
            <a:r>
              <a:rPr lang="sv-SE" sz="2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2400" dirty="0" smtClean="0"/>
              <a:t> </a:t>
            </a:r>
            <a:r>
              <a:rPr lang="sv-SE" sz="2400" dirty="0"/>
              <a:t>kan du skriva ut en rad med text i </a:t>
            </a:r>
            <a:r>
              <a:rPr lang="sv-SE" sz="2400" dirty="0" smtClean="0"/>
              <a:t>konsolfönstret</a:t>
            </a:r>
            <a:r>
              <a:rPr lang="sv-SE" sz="2400" dirty="0"/>
              <a:t>.</a:t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</a:t>
            </a:r>
            <a:r>
              <a:rPr lang="sv-SE" dirty="0" smtClean="0"/>
              <a:t>skriver jag ut text </a:t>
            </a:r>
            <a:r>
              <a:rPr lang="sv-SE" dirty="0"/>
              <a:t>i </a:t>
            </a:r>
            <a:r>
              <a:rPr lang="sv-SE" dirty="0" smtClean="0"/>
              <a:t>konsolfönstret</a:t>
            </a:r>
            <a:r>
              <a:rPr lang="sv-SE" dirty="0"/>
              <a:t>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</a:pPr>
            <a:r>
              <a:rPr lang="sv-SE" sz="1800" dirty="0" smtClean="0"/>
              <a:t>Problem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Skriv </a:t>
            </a:r>
            <a:r>
              <a:rPr lang="sv-SE" sz="1400" dirty="0"/>
              <a:t>ett </a:t>
            </a:r>
            <a:r>
              <a:rPr lang="sv-SE" sz="1400" dirty="0" smtClean="0"/>
              <a:t>C#-program </a:t>
            </a:r>
            <a:r>
              <a:rPr lang="sv-SE" sz="1400" dirty="0"/>
              <a:t>som skriver ut "Välkommen till </a:t>
            </a:r>
            <a:br>
              <a:rPr lang="sv-SE" sz="1400" dirty="0"/>
            </a:br>
            <a:r>
              <a:rPr lang="sv-SE" sz="1400" dirty="0" smtClean="0"/>
              <a:t>C#!" </a:t>
            </a:r>
            <a:r>
              <a:rPr lang="sv-SE" sz="1400" dirty="0"/>
              <a:t>i </a:t>
            </a:r>
            <a:r>
              <a:rPr lang="sv-SE" sz="1400" dirty="0" smtClean="0"/>
              <a:t>konsolfönstret</a:t>
            </a:r>
            <a:r>
              <a:rPr lang="sv-SE" sz="1400" dirty="0"/>
              <a:t>.</a:t>
            </a:r>
          </a:p>
          <a:p>
            <a:pPr>
              <a:spcBef>
                <a:spcPct val="45000"/>
              </a:spcBef>
            </a:pPr>
            <a:r>
              <a:rPr lang="sv-SE" sz="1800" dirty="0" smtClean="0"/>
              <a:t>Analys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Ett </a:t>
            </a:r>
            <a:r>
              <a:rPr lang="sv-SE" sz="1400" dirty="0" smtClean="0"/>
              <a:t>C#-program </a:t>
            </a:r>
            <a:r>
              <a:rPr lang="sv-SE" sz="1400" dirty="0"/>
              <a:t>ska </a:t>
            </a:r>
            <a:r>
              <a:rPr lang="sv-SE" sz="1400" dirty="0" smtClean="0"/>
              <a:t>skrivas.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Källkod </a:t>
            </a:r>
            <a:r>
              <a:rPr lang="sv-SE" sz="1600" dirty="0"/>
              <a:t>måste skrivas och sparas i en textfil med </a:t>
            </a:r>
            <a:br>
              <a:rPr lang="sv-SE" sz="1600" dirty="0"/>
            </a:br>
            <a:r>
              <a:rPr lang="sv-SE" sz="1600" dirty="0"/>
              <a:t>filändelsen </a:t>
            </a:r>
            <a:r>
              <a:rPr lang="sv-SE" sz="1600" dirty="0" smtClean="0">
                <a:latin typeface="Courier New" pitchFamily="49" charset="0"/>
              </a:rPr>
              <a:t>.</a:t>
            </a:r>
            <a:r>
              <a:rPr lang="sv-SE" sz="1600" dirty="0" err="1" smtClean="0">
                <a:latin typeface="Courier New" pitchFamily="49" charset="0"/>
              </a:rPr>
              <a:t>cs</a:t>
            </a:r>
            <a:r>
              <a:rPr lang="sv-SE" sz="1600" dirty="0" smtClean="0"/>
              <a:t>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En </a:t>
            </a:r>
            <a:r>
              <a:rPr lang="sv-SE" sz="1600" dirty="0"/>
              <a:t>klass måste skapas och innehålla metoden </a:t>
            </a:r>
            <a:r>
              <a:rPr lang="sv-SE" sz="1600" dirty="0" smtClean="0">
                <a:latin typeface="Courier New" pitchFamily="49" charset="0"/>
              </a:rPr>
              <a:t>Main</a:t>
            </a:r>
            <a:r>
              <a:rPr lang="sv-SE" sz="1600" dirty="0" smtClean="0"/>
              <a:t>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Texten </a:t>
            </a:r>
            <a:r>
              <a:rPr lang="sv-SE" sz="1600" dirty="0"/>
              <a:t>"Välkommen till </a:t>
            </a:r>
            <a:r>
              <a:rPr lang="sv-SE" sz="1600" dirty="0" smtClean="0"/>
              <a:t>C#!" </a:t>
            </a:r>
            <a:r>
              <a:rPr lang="sv-SE" sz="1600" dirty="0"/>
              <a:t>ska skrivas ut i </a:t>
            </a:r>
            <a:r>
              <a:rPr lang="sv-SE" sz="1600" dirty="0" smtClean="0"/>
              <a:t>konsolfönstret.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Källkoden </a:t>
            </a:r>
            <a:r>
              <a:rPr lang="sv-SE" sz="1600" dirty="0"/>
              <a:t>måste kompileras, d.v.s. översättas till </a:t>
            </a:r>
            <a:r>
              <a:rPr lang="sv-SE" sz="1600" dirty="0" smtClean="0"/>
              <a:t>CIL-kod.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Programmet </a:t>
            </a:r>
            <a:r>
              <a:rPr lang="sv-SE" sz="1600" dirty="0"/>
              <a:t>måste </a:t>
            </a:r>
            <a:r>
              <a:rPr lang="sv-SE" sz="1600" dirty="0" smtClean="0"/>
              <a:t>köras.</a:t>
            </a:r>
            <a:endParaRPr lang="sv-SE" sz="1600" dirty="0"/>
          </a:p>
          <a:p>
            <a:pPr>
              <a:spcBef>
                <a:spcPct val="45000"/>
              </a:spcBef>
            </a:pPr>
            <a:r>
              <a:rPr lang="sv-SE" sz="1800" dirty="0" smtClean="0"/>
              <a:t>Algoritm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Skriv </a:t>
            </a:r>
            <a:r>
              <a:rPr lang="sv-SE" sz="1400" dirty="0"/>
              <a:t>ut en rad med strängen "Välkommen till  </a:t>
            </a:r>
            <a:r>
              <a:rPr lang="sv-SE" sz="1400" dirty="0" smtClean="0"/>
              <a:t>C#!".</a:t>
            </a:r>
            <a:endParaRPr lang="sv-SE" sz="1400" dirty="0"/>
          </a:p>
        </p:txBody>
      </p:sp>
      <p:pic>
        <p:nvPicPr>
          <p:cNvPr id="29700" name="Picture 4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1276" y="826823"/>
            <a:ext cx="962025" cy="1946010"/>
          </a:xfrm>
          <a:prstGeom prst="rect">
            <a:avLst/>
          </a:prstGeom>
          <a:noFill/>
        </p:spPr>
      </p:pic>
      <p:pic>
        <p:nvPicPr>
          <p:cNvPr id="29701" name="Picture 5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färdiga programmet</a:t>
            </a:r>
            <a:endParaRPr lang="sv-SE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62600" y="817563"/>
            <a:ext cx="3419475" cy="4619625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Ett </a:t>
            </a:r>
            <a:r>
              <a:rPr lang="sv-SE" sz="1800" dirty="0" smtClean="0"/>
              <a:t>C#-program </a:t>
            </a:r>
            <a:r>
              <a:rPr lang="sv-SE" sz="1800" dirty="0"/>
              <a:t>är ett datorprogram som körs då du </a:t>
            </a:r>
            <a:r>
              <a:rPr lang="sv-SE" sz="1800" dirty="0" smtClean="0"/>
              <a:t>skriver namnet på programmet så att </a:t>
            </a:r>
            <a:r>
              <a:rPr lang="sv-SE" sz="1800" dirty="0" err="1" smtClean="0"/>
              <a:t>CLR:n</a:t>
            </a:r>
            <a:r>
              <a:rPr lang="sv-SE" sz="1800" dirty="0" smtClean="0"/>
              <a:t> laddar och ”</a:t>
            </a:r>
            <a:r>
              <a:rPr lang="sv-SE" sz="1800" dirty="0" err="1" smtClean="0"/>
              <a:t>jittar</a:t>
            </a:r>
            <a:r>
              <a:rPr lang="sv-SE" sz="1800" dirty="0" smtClean="0"/>
              <a:t>” programmet för att sedan exekvera det.</a:t>
            </a:r>
            <a:endParaRPr lang="sv-SE" sz="1800" dirty="0"/>
          </a:p>
          <a:p>
            <a:pPr>
              <a:spcBef>
                <a:spcPct val="50000"/>
              </a:spcBef>
            </a:pPr>
            <a:r>
              <a:rPr lang="sv-SE" sz="1800" dirty="0"/>
              <a:t>Det är den markerade raden som gör jobbet i programmet – nämligen att </a:t>
            </a:r>
            <a:r>
              <a:rPr lang="sv-SE" sz="1800" dirty="0" smtClean="0"/>
              <a:t>presentera </a:t>
            </a:r>
            <a:r>
              <a:rPr lang="sv-SE" sz="1800" dirty="0"/>
              <a:t>meddelandet </a:t>
            </a:r>
            <a:r>
              <a:rPr lang="sv-SE" sz="1800" dirty="0">
                <a:latin typeface="Courier New" pitchFamily="49" charset="0"/>
              </a:rPr>
              <a:t>Välkommen till </a:t>
            </a:r>
            <a:r>
              <a:rPr lang="sv-SE" sz="1800" dirty="0" smtClean="0">
                <a:latin typeface="Courier New" pitchFamily="49" charset="0"/>
              </a:rPr>
              <a:t>C#!</a:t>
            </a:r>
            <a:r>
              <a:rPr lang="sv-SE" sz="1800" dirty="0" smtClean="0"/>
              <a:t> i ett konsolfönster.</a:t>
            </a:r>
            <a:endParaRPr lang="sv-SE" sz="1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340" y="885140"/>
            <a:ext cx="4914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ktangel 7"/>
          <p:cNvSpPr/>
          <p:nvPr/>
        </p:nvSpPr>
        <p:spPr bwMode="auto">
          <a:xfrm>
            <a:off x="1872691" y="3957524"/>
            <a:ext cx="3204058" cy="175564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4562" y="4532680"/>
            <a:ext cx="320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skapar du ett nytt projekt</a:t>
            </a:r>
            <a:endParaRPr lang="sv-SE" dirty="0"/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260" y="1354152"/>
            <a:ext cx="2114286" cy="19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5956" y="1951056"/>
            <a:ext cx="3891429" cy="282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Rundad rektangulär 45"/>
          <p:cNvSpPr/>
          <p:nvPr/>
        </p:nvSpPr>
        <p:spPr bwMode="auto">
          <a:xfrm>
            <a:off x="1119232" y="790043"/>
            <a:ext cx="2794408" cy="507940"/>
          </a:xfrm>
          <a:prstGeom prst="wedgeRoundRectCallout">
            <a:avLst>
              <a:gd name="adj1" fmla="val 2841"/>
              <a:gd name="adj2" fmla="val 786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startar Visual Studio och väljer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Project…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Tår 46"/>
          <p:cNvSpPr/>
          <p:nvPr/>
        </p:nvSpPr>
        <p:spPr bwMode="auto">
          <a:xfrm>
            <a:off x="855884" y="1463042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8" name="Rundad rektangulär 47"/>
          <p:cNvSpPr/>
          <p:nvPr/>
        </p:nvSpPr>
        <p:spPr bwMode="auto">
          <a:xfrm>
            <a:off x="4492542" y="955681"/>
            <a:ext cx="2628297" cy="712252"/>
          </a:xfrm>
          <a:prstGeom prst="wedgeRoundRectCallout">
            <a:avLst>
              <a:gd name="adj1" fmla="val -46090"/>
              <a:gd name="adj2" fmla="val 10038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Dialogrutan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 Project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visas. Under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type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expanderar du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C#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markerar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Windows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9" name="Rundad rektangulär 48"/>
          <p:cNvSpPr/>
          <p:nvPr/>
        </p:nvSpPr>
        <p:spPr bwMode="auto">
          <a:xfrm>
            <a:off x="6150357" y="2717574"/>
            <a:ext cx="2671772" cy="507940"/>
          </a:xfrm>
          <a:prstGeom prst="wedgeRoundRectCallout">
            <a:avLst>
              <a:gd name="adj1" fmla="val -56813"/>
              <a:gd name="adj2" fmla="val -3943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Under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markerar du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0" name="Tår 49"/>
          <p:cNvSpPr/>
          <p:nvPr/>
        </p:nvSpPr>
        <p:spPr bwMode="auto">
          <a:xfrm>
            <a:off x="4943349" y="2717574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" name="Rundad rektangulär 50"/>
          <p:cNvSpPr/>
          <p:nvPr/>
        </p:nvSpPr>
        <p:spPr bwMode="auto">
          <a:xfrm>
            <a:off x="1130286" y="4162653"/>
            <a:ext cx="2414017" cy="916563"/>
          </a:xfrm>
          <a:prstGeom prst="wedgeRoundRectCallout">
            <a:avLst>
              <a:gd name="adj1" fmla="val 70427"/>
              <a:gd name="adj2" fmla="val -5490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skriver in namnet på projektet vid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väljer i vilken katalog du vill projektet ska skapas vid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2" name="Tår 51"/>
          <p:cNvSpPr/>
          <p:nvPr/>
        </p:nvSpPr>
        <p:spPr bwMode="auto">
          <a:xfrm>
            <a:off x="3602825" y="3826154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3" name="Rundad rektangulär 52"/>
          <p:cNvSpPr/>
          <p:nvPr/>
        </p:nvSpPr>
        <p:spPr bwMode="auto">
          <a:xfrm>
            <a:off x="5985201" y="5097333"/>
            <a:ext cx="2960100" cy="507940"/>
          </a:xfrm>
          <a:prstGeom prst="wedgeRoundRectCallout">
            <a:avLst>
              <a:gd name="adj1" fmla="val -9260"/>
              <a:gd name="adj2" fmla="val -1050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Sedan stänger du dialogrutan genom att klicka på knappen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OK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4" name="Tår 53"/>
          <p:cNvSpPr/>
          <p:nvPr/>
        </p:nvSpPr>
        <p:spPr bwMode="auto">
          <a:xfrm>
            <a:off x="3914641" y="2608916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5" name="Tår 54"/>
          <p:cNvSpPr/>
          <p:nvPr/>
        </p:nvSpPr>
        <p:spPr bwMode="auto">
          <a:xfrm>
            <a:off x="6541157" y="4636476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Detta får du</a:t>
            </a:r>
            <a:endParaRPr lang="sv-SE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851" y="825368"/>
            <a:ext cx="4605715" cy="393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undad rektangulär 23"/>
          <p:cNvSpPr/>
          <p:nvPr/>
        </p:nvSpPr>
        <p:spPr bwMode="auto">
          <a:xfrm>
            <a:off x="6072629" y="600794"/>
            <a:ext cx="2771448" cy="2312690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fönstret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Solution Explorer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hittar du filer som tillhör projektet.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Överst ser du projektets namn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WelcomeToCSharp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Det är det namn som 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exekveringsbara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filen (programmet) kommer att få.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Projektet har en fil som innehåller källkod,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Program.cs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Det är den filen som är öppen och kan redigeras.   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1252" y="4175940"/>
            <a:ext cx="1737143" cy="85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undad rektangulär 25"/>
          <p:cNvSpPr/>
          <p:nvPr/>
        </p:nvSpPr>
        <p:spPr bwMode="auto">
          <a:xfrm>
            <a:off x="359457" y="3395207"/>
            <a:ext cx="2420319" cy="1120874"/>
          </a:xfrm>
          <a:prstGeom prst="wedgeRoundRectCallout">
            <a:avLst>
              <a:gd name="adj1" fmla="val -2890"/>
              <a:gd name="adj2" fmla="val -7890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Studio automatgenerar början till ett program. Programmet går faktiskt att köra genom att trycka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Ctrl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F5, även om…</a:t>
            </a:r>
          </a:p>
        </p:txBody>
      </p:sp>
      <p:sp>
        <p:nvSpPr>
          <p:cNvPr id="27" name="Rundad rektangulär 26"/>
          <p:cNvSpPr/>
          <p:nvPr/>
        </p:nvSpPr>
        <p:spPr bwMode="auto">
          <a:xfrm>
            <a:off x="3291840" y="4965656"/>
            <a:ext cx="2106778" cy="507940"/>
          </a:xfrm>
          <a:prstGeom prst="wedgeRoundRectCallout">
            <a:avLst>
              <a:gd name="adj1" fmla="val 50607"/>
              <a:gd name="adj2" fmla="val -1009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…det inte är mycket som händer , d.v.s. ingenting.</a:t>
            </a:r>
          </a:p>
        </p:txBody>
      </p:sp>
      <p:sp>
        <p:nvSpPr>
          <p:cNvPr id="28" name="Tår 27"/>
          <p:cNvSpPr/>
          <p:nvPr/>
        </p:nvSpPr>
        <p:spPr bwMode="auto">
          <a:xfrm>
            <a:off x="3666937" y="1491757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" name="Tår 28"/>
          <p:cNvSpPr/>
          <p:nvPr/>
        </p:nvSpPr>
        <p:spPr bwMode="auto">
          <a:xfrm>
            <a:off x="967627" y="2515892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Tår 29"/>
          <p:cNvSpPr/>
          <p:nvPr/>
        </p:nvSpPr>
        <p:spPr bwMode="auto">
          <a:xfrm>
            <a:off x="4808107" y="4428068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1645920" y="4294022"/>
            <a:ext cx="5852160" cy="1143165"/>
          </a:xfrm>
        </p:spPr>
        <p:txBody>
          <a:bodyPr/>
          <a:lstStyle/>
          <a:p>
            <a:pPr marL="0" indent="0">
              <a:buNone/>
            </a:pPr>
            <a:r>
              <a:rPr lang="sv-SE" sz="2000" dirty="0" smtClean="0">
                <a:solidFill>
                  <a:schemeClr val="bg1">
                    <a:lumMod val="75000"/>
                  </a:schemeClr>
                </a:solidFill>
              </a:rPr>
              <a:t>(Det som är suddigt är inte helt ovidkommande. Du kommer att lära dig mer om detta senare…)</a:t>
            </a:r>
            <a:endParaRPr lang="sv-S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undad rektangulär 14"/>
          <p:cNvSpPr/>
          <p:nvPr/>
        </p:nvSpPr>
        <p:spPr bwMode="auto">
          <a:xfrm>
            <a:off x="5231383" y="2797444"/>
            <a:ext cx="2771448" cy="1001693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speciell, den är programmets startpunkt.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är här du placera koden som skriver ut ”Välkommen till C#!”.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undad rektangulär 8"/>
          <p:cNvSpPr/>
          <p:nvPr/>
        </p:nvSpPr>
        <p:spPr bwMode="auto">
          <a:xfrm>
            <a:off x="4697373" y="2753559"/>
            <a:ext cx="2771448" cy="1410315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använder klassen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för att mata ut text i ett konsolfönster.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är en inbyggd klass som innehåller (statiska) metoder för att presentera text i ett konsolfönster och ta emot inmatning från tangentbordet.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850989" y="2578000"/>
            <a:ext cx="2771448" cy="2312690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WriteLine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använder du då du vill skriva ut något i ett konsolfönster, som t.ex. ett meddelande.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du vill mata ut placerar du mellan parenteserna.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WriteLine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finns i flera versioner för presentation, eller utmatning, av olika typer av data, t.ex. bokstäver och tal av olika slag.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>
          <a:xfrm>
            <a:off x="457200" y="4272076"/>
            <a:ext cx="8229600" cy="1165111"/>
          </a:xfrm>
        </p:spPr>
        <p:txBody>
          <a:bodyPr/>
          <a:lstStyle/>
          <a:p>
            <a:r>
              <a:rPr lang="sv-SE" sz="2800" dirty="0" smtClean="0"/>
              <a:t>…och nu är programmet färdigt för att köras!</a:t>
            </a:r>
            <a:endParaRPr lang="sv-SE" sz="28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undad rektangulär 12"/>
          <p:cNvSpPr/>
          <p:nvPr/>
        </p:nvSpPr>
        <p:spPr bwMode="auto">
          <a:xfrm>
            <a:off x="5750762" y="2424377"/>
            <a:ext cx="2903120" cy="1495445"/>
          </a:xfrm>
          <a:prstGeom prst="wedgeRoundRectCallout">
            <a:avLst>
              <a:gd name="adj1" fmla="val -63645"/>
              <a:gd name="adj2" fmla="val -393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Strängen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skriver du mellan parenteserna.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som står mellan parenteserna kommer att matas ut i konsolfönstret.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Hela raden, som avslutas med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kallas en sats. Alla satser avslutas med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794</TotalTime>
  <Words>825</Words>
  <Application>Microsoft Office PowerPoint</Application>
  <PresentationFormat>Bildspel på skärmen (16:10)</PresentationFormat>
  <Paragraphs>84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lnu-gray</vt:lpstr>
      <vt:lpstr>Ditt första C#-program  med Visual Studio</vt:lpstr>
      <vt:lpstr>Hur skriver jag ut text i konsolfönstret?</vt:lpstr>
      <vt:lpstr>Det färdiga programmet</vt:lpstr>
      <vt:lpstr>Så skapar du ett nytt projekt</vt:lpstr>
      <vt:lpstr>Detta får du</vt:lpstr>
      <vt:lpstr>Program.cs</vt:lpstr>
      <vt:lpstr>Program.cs</vt:lpstr>
      <vt:lpstr>Program.cs</vt:lpstr>
      <vt:lpstr>Program.cs</vt:lpstr>
      <vt:lpstr>Så här kör du programmet</vt:lpstr>
      <vt:lpstr>…men vad sa du nu att Main var?</vt:lpstr>
      <vt:lpstr>…men vad innebär class?</vt:lpstr>
      <vt:lpstr>…men varför är klassen placerad i en namnrymd (namespace)?</vt:lpstr>
      <vt:lpstr>…och varför används using?</vt:lpstr>
      <vt:lpstr>Sammanfattning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Ditt första C#-program  med Visual Studio</dc:title>
  <dc:creator>Mats Loock</dc:creator>
  <cp:lastModifiedBy>Mats Loock</cp:lastModifiedBy>
  <cp:revision>99</cp:revision>
  <cp:lastPrinted>1601-01-01T00:00:00Z</cp:lastPrinted>
  <dcterms:created xsi:type="dcterms:W3CDTF">1601-01-01T00:00:00Z</dcterms:created>
  <dcterms:modified xsi:type="dcterms:W3CDTF">2012-08-05T16:14:31Z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