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EBF5FF"/>
    <a:srgbClr val="BDE6AA"/>
    <a:srgbClr val="737373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45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-90" y="-17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v-SE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0E1F3B-62BE-4894-A53D-CB6483F2BFCE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195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objekt 26" descr="Lnu_Wordmark_I_Datavetenskap_150mm150d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000" y="5205491"/>
            <a:ext cx="3061524" cy="461764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0" y="1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dirty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(7)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79167" y="5512764"/>
            <a:ext cx="1585666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bIns="46800" anchor="b">
            <a:spAutoFit/>
          </a:bodyPr>
          <a:lstStyle/>
          <a:p>
            <a:pPr algn="ctr" eaLnBrk="0" hangingPunct="0">
              <a:defRPr/>
            </a:pPr>
            <a:r>
              <a:rPr lang="sv-SE" sz="700" noProof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© 2011 Mats Loock</a:t>
            </a:r>
            <a:endParaRPr lang="sv-SE" sz="700" noProof="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Bildobjekt 11" descr="Lnu_Wordmark_I_Datavetenskap_150mm150dpi.png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000" y="5492628"/>
            <a:ext cx="1439293" cy="2170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Hanterad fel vid inmatning</a:t>
            </a:r>
            <a:endParaRPr lang="sv-SE" dirty="0"/>
          </a:p>
        </p:txBody>
      </p:sp>
      <p:sp>
        <p:nvSpPr>
          <p:cNvPr id="2" name="Underrubrik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062693" y="2042159"/>
            <a:ext cx="3524596" cy="3524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Du har ett problem!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sv-SE" sz="1800" dirty="0" smtClean="0"/>
              <a:t>Du ska i ett konsolprogram se till att användaren av programmet verkligen matar in ett heltal via tangentbordet.</a:t>
            </a:r>
          </a:p>
          <a:p>
            <a:pPr>
              <a:spcBef>
                <a:spcPts val="1200"/>
              </a:spcBef>
            </a:pPr>
            <a:r>
              <a:rPr lang="sv-SE" sz="1800" dirty="0" smtClean="0"/>
              <a:t>Matar användaren in något annat än ett heltal kraschar programmet!!!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142" y="2072640"/>
            <a:ext cx="5392343" cy="13840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Tankebubbla 7"/>
          <p:cNvSpPr/>
          <p:nvPr/>
        </p:nvSpPr>
        <p:spPr bwMode="auto">
          <a:xfrm>
            <a:off x="482804" y="3343164"/>
            <a:ext cx="5318150" cy="1345770"/>
          </a:xfrm>
          <a:prstGeom prst="cloudCallout">
            <a:avLst>
              <a:gd name="adj1" fmla="val 63506"/>
              <a:gd name="adj2" fmla="val -48582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defRPr/>
            </a:pPr>
            <a:r>
              <a:rPr lang="sv-SE" sz="2400" b="1" kern="0" dirty="0">
                <a:latin typeface="Times New Roman" pitchFamily="18" charset="0"/>
                <a:cs typeface="Times New Roman" pitchFamily="18" charset="0"/>
              </a:rPr>
              <a:t>Hur kontrollerar jag att det är ett heltal?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händer då det inte är ett heltal?</a:t>
            </a:r>
            <a:endParaRPr lang="sv-SE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162" y="2131909"/>
            <a:ext cx="5260285" cy="177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undad rektangulär 8"/>
          <p:cNvSpPr/>
          <p:nvPr/>
        </p:nvSpPr>
        <p:spPr bwMode="auto">
          <a:xfrm>
            <a:off x="2333551" y="904261"/>
            <a:ext cx="4198924" cy="1386743"/>
          </a:xfrm>
          <a:prstGeom prst="wedgeRoundRectCallout">
            <a:avLst>
              <a:gd name="adj1" fmla="val -4851"/>
              <a:gd name="adj2" fmla="val 68389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kern="0" dirty="0">
                <a:latin typeface="Times New Roman" pitchFamily="18" charset="0"/>
                <a:cs typeface="Times New Roman" pitchFamily="18" charset="0"/>
              </a:rPr>
              <a:t>Då programmet förväntar sig ett heltal men användaren matar in bokstäver, t.ex. ”INGET HELTAL!”, kastas ett </a:t>
            </a:r>
            <a:r>
              <a:rPr lang="sv-SE" b="1" kern="0" dirty="0">
                <a:latin typeface="Times New Roman" pitchFamily="18" charset="0"/>
                <a:cs typeface="Times New Roman" pitchFamily="18" charset="0"/>
              </a:rPr>
              <a:t>undantag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sv-SE" i="1" kern="0" dirty="0" err="1"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). </a:t>
            </a:r>
          </a:p>
        </p:txBody>
      </p:sp>
      <p:sp>
        <p:nvSpPr>
          <p:cNvPr id="10" name="Rundad rektangulär 9"/>
          <p:cNvSpPr/>
          <p:nvPr/>
        </p:nvSpPr>
        <p:spPr bwMode="auto">
          <a:xfrm>
            <a:off x="3284525" y="3712068"/>
            <a:ext cx="4198924" cy="1733428"/>
          </a:xfrm>
          <a:prstGeom prst="wedgeRoundRectCallout">
            <a:avLst>
              <a:gd name="adj1" fmla="val -36907"/>
              <a:gd name="adj2" fmla="val -8362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b="1" kern="0" dirty="0">
                <a:latin typeface="Times New Roman" pitchFamily="18" charset="0"/>
                <a:cs typeface="Times New Roman" pitchFamily="18" charset="0"/>
              </a:rPr>
              <a:t>Tar du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 som programmerar </a:t>
            </a:r>
            <a:r>
              <a:rPr lang="sv-SE" b="1" kern="0" dirty="0">
                <a:latin typeface="Times New Roman" pitchFamily="18" charset="0"/>
                <a:cs typeface="Times New Roman" pitchFamily="18" charset="0"/>
              </a:rPr>
              <a:t>inte hand om undantaget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 (felet om du så vill) </a:t>
            </a:r>
            <a:r>
              <a:rPr lang="sv-SE" b="1" kern="0" dirty="0">
                <a:latin typeface="Times New Roman" pitchFamily="18" charset="0"/>
                <a:cs typeface="Times New Roman" pitchFamily="18" charset="0"/>
              </a:rPr>
              <a:t>avbryts programmet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 och dotnetramverket (</a:t>
            </a:r>
            <a:r>
              <a:rPr lang="sv-SE" i="1" kern="0" dirty="0">
                <a:latin typeface="Times New Roman" pitchFamily="18" charset="0"/>
                <a:cs typeface="Times New Roman" pitchFamily="18" charset="0"/>
              </a:rPr>
              <a:t>.NET </a:t>
            </a:r>
            <a:r>
              <a:rPr lang="sv-SE" i="1" kern="0" dirty="0" err="1"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) presenterar ett felmeddelande.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Varför kastas undantaget? </a:t>
            </a:r>
            <a:endParaRPr lang="sv-S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9144" y="2078017"/>
            <a:ext cx="5485715" cy="190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670423" y="3664300"/>
            <a:ext cx="3142857" cy="183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undad rektangulär 7"/>
          <p:cNvSpPr/>
          <p:nvPr/>
        </p:nvSpPr>
        <p:spPr bwMode="auto">
          <a:xfrm>
            <a:off x="3204059" y="4370894"/>
            <a:ext cx="2662732" cy="950235"/>
          </a:xfrm>
          <a:prstGeom prst="wedgeRoundRectCallout">
            <a:avLst>
              <a:gd name="adj1" fmla="val 61016"/>
              <a:gd name="adj2" fmla="val -37613"/>
              <a:gd name="adj3" fmla="val 16667"/>
            </a:avLst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488" tIns="90000" rIns="90488" bIns="90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11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TIPS! Placerar du muspekaren över metoden </a:t>
            </a:r>
            <a:r>
              <a:rPr lang="sv-SE" sz="105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Parse</a:t>
            </a:r>
            <a:r>
              <a:rPr lang="sv-SE" sz="105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sv-SE" sz="11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visas ett fönster som bl.a. innehåller de undantag metoden kan komma att kasta.</a:t>
            </a:r>
          </a:p>
        </p:txBody>
      </p:sp>
      <p:sp>
        <p:nvSpPr>
          <p:cNvPr id="9" name="Rundad rektangulär 8"/>
          <p:cNvSpPr/>
          <p:nvPr/>
        </p:nvSpPr>
        <p:spPr bwMode="auto">
          <a:xfrm>
            <a:off x="2513045" y="1270919"/>
            <a:ext cx="6562531" cy="1080276"/>
          </a:xfrm>
          <a:prstGeom prst="wedgeRoundRectCallout">
            <a:avLst>
              <a:gd name="adj1" fmla="val -38164"/>
              <a:gd name="adj2" fmla="val 100591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Strängen ”INGET HELTAL!” läses in av </a:t>
            </a:r>
            <a:r>
              <a:rPr lang="sv-SE" sz="1600" kern="0" dirty="0" err="1">
                <a:latin typeface="Consolas" pitchFamily="49" charset="0"/>
                <a:cs typeface="Consolas" pitchFamily="49" charset="0"/>
              </a:rPr>
              <a:t>Console.ReadLine</a:t>
            </a:r>
            <a:r>
              <a:rPr lang="sv-SE" sz="1600" kern="0" dirty="0">
                <a:latin typeface="Consolas" pitchFamily="49" charset="0"/>
                <a:cs typeface="Consolas" pitchFamily="49" charset="0"/>
              </a:rPr>
              <a:t>()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Metoden </a:t>
            </a:r>
            <a:r>
              <a:rPr lang="sv-SE" sz="1600" kern="0" dirty="0" err="1">
                <a:latin typeface="Consolas" pitchFamily="49" charset="0"/>
                <a:cs typeface="Consolas" pitchFamily="49" charset="0"/>
              </a:rPr>
              <a:t>int.Parse</a:t>
            </a:r>
            <a:r>
              <a:rPr lang="sv-SE" sz="1600" kern="0" dirty="0">
                <a:latin typeface="Consolas" pitchFamily="49" charset="0"/>
                <a:cs typeface="Consolas" pitchFamily="49" charset="0"/>
              </a:rPr>
              <a:t>()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 kan inte tolka ”INGET HELTAL!” till ett heltal, och kastar då ett undantag (</a:t>
            </a:r>
            <a:r>
              <a:rPr lang="sv-SE" i="1" kern="0" dirty="0" err="1"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sv-SE" i="1" kern="0" dirty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sv-SE" i="1" kern="0" dirty="0" err="1"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tar jag hand om ett undantag?</a:t>
            </a:r>
            <a:endParaRPr lang="sv-S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97854" y="742993"/>
            <a:ext cx="3657143" cy="12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2517" y="2154651"/>
            <a:ext cx="4657143" cy="22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örbudstecken 9"/>
          <p:cNvSpPr/>
          <p:nvPr/>
        </p:nvSpPr>
        <p:spPr bwMode="auto">
          <a:xfrm>
            <a:off x="863193" y="738836"/>
            <a:ext cx="1602028" cy="1602028"/>
          </a:xfrm>
          <a:prstGeom prst="noSmoking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  <a:alpha val="20000"/>
                </a:srgbClr>
              </a:gs>
              <a:gs pos="80000">
                <a:srgbClr val="C0504D">
                  <a:shade val="93000"/>
                  <a:satMod val="130000"/>
                  <a:alpha val="20000"/>
                </a:srgbClr>
              </a:gs>
              <a:gs pos="100000">
                <a:srgbClr val="C0504D">
                  <a:shade val="94000"/>
                  <a:satMod val="135000"/>
                  <a:alpha val="20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Rundad rektangulär 12"/>
          <p:cNvSpPr/>
          <p:nvPr/>
        </p:nvSpPr>
        <p:spPr bwMode="auto">
          <a:xfrm>
            <a:off x="4732933" y="4385390"/>
            <a:ext cx="3606394" cy="1120494"/>
          </a:xfrm>
          <a:prstGeom prst="wedgeRoundRectCallout">
            <a:avLst>
              <a:gd name="adj1" fmla="val -36315"/>
              <a:gd name="adj2" fmla="val -7635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kern="0" dirty="0">
                <a:latin typeface="Times New Roman" pitchFamily="18" charset="0"/>
                <a:cs typeface="Times New Roman" pitchFamily="18" charset="0"/>
              </a:rPr>
              <a:t>Kod du vill ska exekveras om ett undantag kastas placerar du i ett ”</a:t>
            </a:r>
            <a:r>
              <a:rPr lang="sv-SE" kern="0" dirty="0" err="1">
                <a:latin typeface="Times New Roman" pitchFamily="18" charset="0"/>
                <a:cs typeface="Times New Roman" pitchFamily="18" charset="0"/>
              </a:rPr>
              <a:t>catch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”-block.</a:t>
            </a:r>
          </a:p>
        </p:txBody>
      </p:sp>
      <p:sp>
        <p:nvSpPr>
          <p:cNvPr id="14" name="Rundad rektangulär 13"/>
          <p:cNvSpPr/>
          <p:nvPr/>
        </p:nvSpPr>
        <p:spPr bwMode="auto">
          <a:xfrm>
            <a:off x="4125771" y="1316949"/>
            <a:ext cx="3606394" cy="1120494"/>
          </a:xfrm>
          <a:prstGeom prst="wedgeRoundRectCallout">
            <a:avLst>
              <a:gd name="adj1" fmla="val -41588"/>
              <a:gd name="adj2" fmla="val 9202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kern="0" dirty="0">
                <a:latin typeface="Times New Roman" pitchFamily="18" charset="0"/>
                <a:cs typeface="Times New Roman" pitchFamily="18" charset="0"/>
              </a:rPr>
              <a:t>Placera kod som hör ihop och som kan kasta ett undantag i ett ”try”-block.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Så fungerar ”</a:t>
            </a:r>
            <a:r>
              <a:rPr lang="sv-SE" dirty="0" err="1" smtClean="0"/>
              <a:t>try-catch</a:t>
            </a:r>
            <a:r>
              <a:rPr lang="sv-SE" dirty="0" smtClean="0"/>
              <a:t>”</a:t>
            </a:r>
            <a:endParaRPr lang="sv-S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4017" y="1231851"/>
            <a:ext cx="6007714" cy="2874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undad rektangulär 8"/>
          <p:cNvSpPr/>
          <p:nvPr/>
        </p:nvSpPr>
        <p:spPr bwMode="auto">
          <a:xfrm>
            <a:off x="374681" y="812028"/>
            <a:ext cx="4674415" cy="1120494"/>
          </a:xfrm>
          <a:prstGeom prst="wedgeRoundRectCallout">
            <a:avLst>
              <a:gd name="adj1" fmla="val -4987"/>
              <a:gd name="adj2" fmla="val 91755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kern="0" dirty="0">
                <a:latin typeface="Times New Roman" pitchFamily="18" charset="0"/>
                <a:cs typeface="Times New Roman" pitchFamily="18" charset="0"/>
              </a:rPr>
              <a:t>Kod som tillhör det </a:t>
            </a:r>
            <a:r>
              <a:rPr lang="sv-SE" b="1" kern="0" dirty="0">
                <a:latin typeface="Times New Roman" pitchFamily="18" charset="0"/>
                <a:cs typeface="Times New Roman" pitchFamily="18" charset="0"/>
              </a:rPr>
              <a:t>normala programflödet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 placerar du i </a:t>
            </a:r>
            <a:r>
              <a:rPr lang="sv-SE" b="1" kern="0" dirty="0" smtClean="0">
                <a:latin typeface="Times New Roman" pitchFamily="18" charset="0"/>
                <a:cs typeface="Times New Roman" pitchFamily="18" charset="0"/>
              </a:rPr>
              <a:t>”try”-blocket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r>
              <a:rPr lang="sv-SE" kern="0" dirty="0">
                <a:latin typeface="Times New Roman" pitchFamily="18" charset="0"/>
                <a:cs typeface="Times New Roman" pitchFamily="18" charset="0"/>
              </a:rPr>
              <a:t>Koden här vill du alltid </a:t>
            </a:r>
            <a:r>
              <a:rPr lang="sv-SE" b="1" kern="0" dirty="0">
                <a:latin typeface="Times New Roman" pitchFamily="18" charset="0"/>
                <a:cs typeface="Times New Roman" pitchFamily="18" charset="0"/>
              </a:rPr>
              <a:t>försöka exekvera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0" name="Rundad rektangulär 9"/>
          <p:cNvSpPr/>
          <p:nvPr/>
        </p:nvSpPr>
        <p:spPr bwMode="auto">
          <a:xfrm>
            <a:off x="2795375" y="3946821"/>
            <a:ext cx="5244998" cy="1120494"/>
          </a:xfrm>
          <a:prstGeom prst="wedgeRoundRectCallout">
            <a:avLst>
              <a:gd name="adj1" fmla="val -46897"/>
              <a:gd name="adj2" fmla="val -8037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kern="0" dirty="0">
                <a:latin typeface="Times New Roman" pitchFamily="18" charset="0"/>
                <a:cs typeface="Times New Roman" pitchFamily="18" charset="0"/>
              </a:rPr>
              <a:t>Undantag som kastas av kod i ”try”-blocket fångar du i </a:t>
            </a:r>
            <a:r>
              <a:rPr lang="sv-SE" b="1" kern="0" dirty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sv-SE" b="1" kern="0" dirty="0" err="1">
                <a:latin typeface="Times New Roman" pitchFamily="18" charset="0"/>
                <a:cs typeface="Times New Roman" pitchFamily="18" charset="0"/>
              </a:rPr>
              <a:t>catch</a:t>
            </a:r>
            <a:r>
              <a:rPr lang="sv-SE" b="1" kern="0" dirty="0">
                <a:latin typeface="Times New Roman" pitchFamily="18" charset="0"/>
                <a:cs typeface="Times New Roman" pitchFamily="18" charset="0"/>
              </a:rPr>
              <a:t>”-blocket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. Denna kod </a:t>
            </a:r>
            <a:r>
              <a:rPr lang="sv-SE" b="1" kern="0" dirty="0">
                <a:latin typeface="Times New Roman" pitchFamily="18" charset="0"/>
                <a:cs typeface="Times New Roman" pitchFamily="18" charset="0"/>
              </a:rPr>
              <a:t>exekveras bara om det inträffar ett fel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 i ”</a:t>
            </a:r>
            <a:r>
              <a:rPr lang="sv-SE" kern="0" dirty="0" err="1">
                <a:latin typeface="Times New Roman" pitchFamily="18" charset="0"/>
                <a:cs typeface="Times New Roman" pitchFamily="18" charset="0"/>
              </a:rPr>
              <a:t>try-blocket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”.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3160" y="1811944"/>
            <a:ext cx="4980953" cy="358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4"/>
            <a:ext cx="8229600" cy="612645"/>
          </a:xfrm>
        </p:spPr>
        <p:txBody>
          <a:bodyPr/>
          <a:lstStyle/>
          <a:p>
            <a:r>
              <a:rPr lang="sv-SE" sz="2800" dirty="0" smtClean="0"/>
              <a:t>…och om jag vill att användaren ska få en ny chans?</a:t>
            </a:r>
            <a:endParaRPr lang="sv-SE" sz="28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059451" y="4594631"/>
            <a:ext cx="3114286" cy="8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undad rektangulär 8"/>
          <p:cNvSpPr/>
          <p:nvPr/>
        </p:nvSpPr>
        <p:spPr bwMode="auto">
          <a:xfrm>
            <a:off x="76062" y="715351"/>
            <a:ext cx="4674415" cy="1120494"/>
          </a:xfrm>
          <a:prstGeom prst="wedgeRoundRectCallout">
            <a:avLst>
              <a:gd name="adj1" fmla="val -5432"/>
              <a:gd name="adj2" fmla="val 13053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kern="0" dirty="0">
                <a:latin typeface="Times New Roman" pitchFamily="18" charset="0"/>
                <a:cs typeface="Times New Roman" pitchFamily="18" charset="0"/>
              </a:rPr>
              <a:t>Placerar du ”</a:t>
            </a:r>
            <a:r>
              <a:rPr lang="sv-SE" kern="0" dirty="0" err="1">
                <a:latin typeface="Times New Roman" pitchFamily="18" charset="0"/>
                <a:cs typeface="Times New Roman" pitchFamily="18" charset="0"/>
              </a:rPr>
              <a:t>try-catch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”-blocket i en oändlig ”while”</a:t>
            </a:r>
            <a:r>
              <a:rPr lang="sv-SE" kern="0" dirty="0" err="1">
                <a:latin typeface="Times New Roman" pitchFamily="18" charset="0"/>
                <a:cs typeface="Times New Roman" pitchFamily="18" charset="0"/>
              </a:rPr>
              <a:t>-loop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 tvingar du användaren att mata in ett heltal och inget annat.</a:t>
            </a:r>
          </a:p>
        </p:txBody>
      </p:sp>
      <p:sp>
        <p:nvSpPr>
          <p:cNvPr id="10" name="Rundad rektangulär 9"/>
          <p:cNvSpPr/>
          <p:nvPr/>
        </p:nvSpPr>
        <p:spPr bwMode="auto">
          <a:xfrm>
            <a:off x="5722536" y="2713432"/>
            <a:ext cx="3386829" cy="1120494"/>
          </a:xfrm>
          <a:prstGeom prst="wedgeRoundRectCallout">
            <a:avLst>
              <a:gd name="adj1" fmla="val -115110"/>
              <a:gd name="adj2" fmla="val 1232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kern="0" dirty="0">
                <a:latin typeface="Times New Roman" pitchFamily="18" charset="0"/>
                <a:cs typeface="Times New Roman" pitchFamily="18" charset="0"/>
              </a:rPr>
              <a:t>Kastas inget undantag exekveras ”break”-satsen och ”while”</a:t>
            </a:r>
            <a:r>
              <a:rPr lang="sv-SE" kern="0" dirty="0" err="1">
                <a:latin typeface="Times New Roman" pitchFamily="18" charset="0"/>
                <a:cs typeface="Times New Roman" pitchFamily="18" charset="0"/>
              </a:rPr>
              <a:t>-loopen</a:t>
            </a:r>
            <a:r>
              <a:rPr lang="sv-SE" kern="0" dirty="0">
                <a:latin typeface="Times New Roman" pitchFamily="18" charset="0"/>
                <a:cs typeface="Times New Roman" pitchFamily="18" charset="0"/>
              </a:rPr>
              <a:t> bryts.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- 16x10</Template>
  <TotalTime>1742</TotalTime>
  <Words>325</Words>
  <Application>Microsoft Office PowerPoint</Application>
  <PresentationFormat>Bildspel på skärmen (16:10)</PresentationFormat>
  <Paragraphs>22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8" baseType="lpstr">
      <vt:lpstr>lnu-gray</vt:lpstr>
      <vt:lpstr>Hanterad fel vid inmatning</vt:lpstr>
      <vt:lpstr>Du har ett problem!</vt:lpstr>
      <vt:lpstr>Vad händer då det inte är ett heltal?</vt:lpstr>
      <vt:lpstr>Varför kastas undantaget? </vt:lpstr>
      <vt:lpstr>Hur tar jag hand om ett undantag?</vt:lpstr>
      <vt:lpstr>Så fungerar ”try-catch”</vt:lpstr>
      <vt:lpstr>…och om jag vill att användaren ska få en ny chans?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Hanterad fel vid inmatning</dc:title>
  <dc:creator>Mats Loock</dc:creator>
  <cp:lastModifiedBy>Mats Loock</cp:lastModifiedBy>
  <cp:revision>187</cp:revision>
  <dcterms:created xsi:type="dcterms:W3CDTF">2005-06-28T09:03:12Z</dcterms:created>
  <dcterms:modified xsi:type="dcterms:W3CDTF">2011-09-05T13:43:52Z</dcterms:modified>
</cp:coreProperties>
</file>