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handoutMasterIdLst>
    <p:handoutMasterId r:id="rId17"/>
  </p:handoutMasterIdLst>
  <p:sldIdLst>
    <p:sldId id="256" r:id="rId2"/>
    <p:sldId id="257" r:id="rId3"/>
    <p:sldId id="258" r:id="rId4"/>
    <p:sldId id="284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67" r:id="rId16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4F062FB6-2B0F-4576-9FB9-416983A269DE}">
          <p14:sldIdLst>
            <p14:sldId id="256"/>
            <p14:sldId id="257"/>
            <p14:sldId id="258"/>
            <p14:sldId id="284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EBF5FF"/>
    <a:srgbClr val="BDE6AA"/>
    <a:srgbClr val="737373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45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-912" y="-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C90CEE-06AF-47EA-912B-3019E9068C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0061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descr="Lnu_Wordmark_I_Datavetenskap_150mm15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5205491"/>
            <a:ext cx="3061524" cy="461764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(15)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67" y="5512764"/>
            <a:ext cx="1585666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46800" anchor="b">
            <a:spAutoFit/>
          </a:bodyPr>
          <a:lstStyle/>
          <a:p>
            <a:pPr algn="ctr" eaLnBrk="0" hangingPunct="0">
              <a:defRPr/>
            </a:pP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© 2011 Mats Loock</a:t>
            </a:r>
            <a:endParaRPr lang="sv-SE" sz="700" noProof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dobjekt 11" descr="Lnu_Wordmark_I_Datavetenskap_150mm150dpi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0" y="5492628"/>
            <a:ext cx="1439293" cy="217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"if"-satsen</a:t>
            </a:r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7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0000" cy="42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pic>
        <p:nvPicPr>
          <p:cNvPr id="4097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5825" y="4380087"/>
            <a:ext cx="3462857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899" y="4887912"/>
            <a:ext cx="3000001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undad rektangulär 15"/>
          <p:cNvSpPr/>
          <p:nvPr/>
        </p:nvSpPr>
        <p:spPr bwMode="auto">
          <a:xfrm>
            <a:off x="4387070" y="3451721"/>
            <a:ext cx="2768804" cy="637601"/>
          </a:xfrm>
          <a:prstGeom prst="wedgeRoundRectCallout">
            <a:avLst>
              <a:gd name="adj1" fmla="val -64429"/>
              <a:gd name="adj2" fmla="val 5563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Programmet avslutas med att ett meddelande skrivs ut.</a:t>
            </a:r>
          </a:p>
        </p:txBody>
      </p:sp>
      <p:sp>
        <p:nvSpPr>
          <p:cNvPr id="17" name="Rundad rektangulär 16"/>
          <p:cNvSpPr/>
          <p:nvPr/>
        </p:nvSpPr>
        <p:spPr bwMode="auto">
          <a:xfrm>
            <a:off x="4793447" y="4420506"/>
            <a:ext cx="2889505" cy="439837"/>
          </a:xfrm>
          <a:prstGeom prst="wedgeRoundRectCallout">
            <a:avLst>
              <a:gd name="adj1" fmla="val -62168"/>
              <a:gd name="adj2" fmla="val 5346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skrivs strängen ut i konsolfönstret.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sp>
        <p:nvSpPr>
          <p:cNvPr id="5" name="Tankebubbla 4"/>
          <p:cNvSpPr/>
          <p:nvPr/>
        </p:nvSpPr>
        <p:spPr bwMode="auto">
          <a:xfrm>
            <a:off x="1407886" y="1790096"/>
            <a:ext cx="6567714" cy="2013857"/>
          </a:xfrm>
          <a:prstGeom prst="cloudCallout">
            <a:avLst>
              <a:gd name="adj1" fmla="val -27131"/>
              <a:gd name="adj2" fmla="val 76614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sv-SE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Hur körs programmet då fel kod matas in?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288572" cy="430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2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5825" y="4380087"/>
            <a:ext cx="3462857" cy="17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sp>
        <p:nvSpPr>
          <p:cNvPr id="18" name="Rundad rektangulär 17"/>
          <p:cNvSpPr/>
          <p:nvPr/>
        </p:nvSpPr>
        <p:spPr bwMode="auto">
          <a:xfrm>
            <a:off x="4769859" y="1742005"/>
            <a:ext cx="2969973" cy="1437820"/>
          </a:xfrm>
          <a:prstGeom prst="wedgeRoundRectCallout">
            <a:avLst>
              <a:gd name="adj1" fmla="val -61304"/>
              <a:gd name="adj2" fmla="val 4103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Programmet körs på samma sätt som det tidigare exemplet fram tills att koden matas in.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Men denna gång matas en felaktig kod in.</a:t>
            </a:r>
          </a:p>
        </p:txBody>
      </p:sp>
      <p:sp>
        <p:nvSpPr>
          <p:cNvPr id="7" name="Rundad rektangulär 6"/>
          <p:cNvSpPr/>
          <p:nvPr/>
        </p:nvSpPr>
        <p:spPr bwMode="auto">
          <a:xfrm>
            <a:off x="5242475" y="3865510"/>
            <a:ext cx="3299157" cy="439837"/>
          </a:xfrm>
          <a:prstGeom prst="wedgeRoundRectCallout">
            <a:avLst>
              <a:gd name="adj1" fmla="val -48419"/>
              <a:gd name="adj2" fmla="val 13000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användaren matat in 4276 och tryckt på </a:t>
            </a:r>
            <a:r>
              <a:rPr lang="sv-SE" sz="10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Enter-tangenten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exekveras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899" y="4887912"/>
            <a:ext cx="3000001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undad rektangulär 8"/>
          <p:cNvSpPr/>
          <p:nvPr/>
        </p:nvSpPr>
        <p:spPr bwMode="auto">
          <a:xfrm>
            <a:off x="6356446" y="4777601"/>
            <a:ext cx="2766773" cy="439837"/>
          </a:xfrm>
          <a:prstGeom prst="wedgeRoundRectCallout">
            <a:avLst>
              <a:gd name="adj1" fmla="val -37371"/>
              <a:gd name="adj2" fmla="val 836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har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4276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69901" y="2708011"/>
            <a:ext cx="5173663" cy="145521"/>
          </a:xfrm>
          <a:prstGeom prst="rect">
            <a:avLst/>
          </a:prstGeom>
          <a:solidFill>
            <a:srgbClr val="BDE6A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68314" y="817563"/>
            <a:ext cx="5183187" cy="3844299"/>
          </a:xfrm>
          <a:prstGeom prst="rect">
            <a:avLst/>
          </a:prstGeom>
          <a:noFill/>
          <a:ln w="9525">
            <a:pattFill prst="zigZ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tIns="90000" bIns="9000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import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java.util.Scanner;</a:t>
            </a:r>
          </a:p>
          <a:p>
            <a:pPr marL="342900" indent="-342900">
              <a:spcBef>
                <a:spcPct val="20000"/>
              </a:spcBef>
            </a:pPr>
            <a:endParaRPr lang="sv-SE" sz="100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public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class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SafeLock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public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static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void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main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(String[] args)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{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int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code = </a:t>
            </a:r>
            <a:r>
              <a:rPr lang="sv-SE" sz="1000">
                <a:solidFill>
                  <a:srgbClr val="780000"/>
                </a:solidFill>
                <a:latin typeface="Courier New" pitchFamily="49" charset="0"/>
              </a:rPr>
              <a:t>0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Scanner in =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new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Scanner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(System.in);</a:t>
            </a:r>
          </a:p>
          <a:p>
            <a:pPr marL="342900" indent="-342900">
              <a:spcBef>
                <a:spcPct val="20000"/>
              </a:spcBef>
            </a:pPr>
            <a:endParaRPr lang="sv-SE" sz="100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System.out.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sv-SE" sz="1000">
                <a:solidFill>
                  <a:srgbClr val="99006B"/>
                </a:solidFill>
                <a:latin typeface="Courier New" pitchFamily="49" charset="0"/>
              </a:rPr>
              <a:t>"Ange koden till kassaskåpet: "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code = in.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nextInt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</a:pPr>
            <a:endParaRPr lang="sv-SE" sz="100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if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(code == </a:t>
            </a:r>
            <a:r>
              <a:rPr lang="sv-SE" sz="1000">
                <a:solidFill>
                  <a:srgbClr val="780000"/>
                </a:solidFill>
                <a:latin typeface="Courier New" pitchFamily="49" charset="0"/>
              </a:rPr>
              <a:t>9685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{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    System.out.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println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sv-SE" sz="1000">
                <a:solidFill>
                  <a:srgbClr val="99006B"/>
                </a:solidFill>
                <a:latin typeface="Courier New" pitchFamily="49" charset="0"/>
              </a:rPr>
              <a:t>"Rätt kod!"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}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System.out.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println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sv-SE" sz="1000">
                <a:solidFill>
                  <a:srgbClr val="99006B"/>
                </a:solidFill>
                <a:latin typeface="Courier New" pitchFamily="49" charset="0"/>
              </a:rPr>
              <a:t>"Klar med simuleringen"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649288" y="2682875"/>
            <a:ext cx="3810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C9D9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pic>
        <p:nvPicPr>
          <p:cNvPr id="17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8572" cy="42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undad rektangulär 17"/>
          <p:cNvSpPr/>
          <p:nvPr/>
        </p:nvSpPr>
        <p:spPr bwMode="auto">
          <a:xfrm>
            <a:off x="4455121" y="1992718"/>
            <a:ext cx="3277213" cy="1761313"/>
          </a:xfrm>
          <a:prstGeom prst="wedgeRoundRectCallout">
            <a:avLst>
              <a:gd name="adj1" fmla="val -71125"/>
              <a:gd name="adj2" fmla="val 376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"if"-satsen testar den inmatade koden.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Då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är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4276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kommer det booleska uttrycket utvärderas till </a:t>
            </a:r>
            <a:r>
              <a:rPr lang="sv-SE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och…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…programmet kommer inte att gå in i "if"-satsens block.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899" y="4887912"/>
            <a:ext cx="3000001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0000" cy="42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97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5825" y="4380087"/>
            <a:ext cx="3462857" cy="12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899" y="4887912"/>
            <a:ext cx="3000001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sp>
        <p:nvSpPr>
          <p:cNvPr id="18" name="Rundad rektangulär 17"/>
          <p:cNvSpPr/>
          <p:nvPr/>
        </p:nvSpPr>
        <p:spPr bwMode="auto">
          <a:xfrm>
            <a:off x="4387070" y="3451721"/>
            <a:ext cx="2768804" cy="637601"/>
          </a:xfrm>
          <a:prstGeom prst="wedgeRoundRectCallout">
            <a:avLst>
              <a:gd name="adj1" fmla="val -64429"/>
              <a:gd name="adj2" fmla="val 5563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Programmet avslutas med att ett meddelande skrivs ut.</a:t>
            </a:r>
          </a:p>
        </p:txBody>
      </p:sp>
      <p:sp>
        <p:nvSpPr>
          <p:cNvPr id="22" name="Rundad rektangulär 21"/>
          <p:cNvSpPr/>
          <p:nvPr/>
        </p:nvSpPr>
        <p:spPr bwMode="auto">
          <a:xfrm>
            <a:off x="4862717" y="4344309"/>
            <a:ext cx="2889505" cy="439837"/>
          </a:xfrm>
          <a:prstGeom prst="wedgeRoundRectCallout">
            <a:avLst>
              <a:gd name="adj1" fmla="val -62168"/>
              <a:gd name="adj2" fmla="val 5346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skrivs strängen ut i konsolfönstret.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Sammanfattning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sv-SE" sz="2000" dirty="0"/>
              <a:t>Med en "</a:t>
            </a:r>
            <a:r>
              <a:rPr lang="sv-SE" sz="2000" dirty="0" err="1"/>
              <a:t>if</a:t>
            </a:r>
            <a:r>
              <a:rPr lang="sv-SE" sz="2000" dirty="0"/>
              <a:t>"-sats kan du kontrollera vilka satser som ska exekveras i ett program.</a:t>
            </a:r>
          </a:p>
          <a:p>
            <a:pPr>
              <a:spcBef>
                <a:spcPct val="100000"/>
              </a:spcBef>
            </a:pPr>
            <a:r>
              <a:rPr lang="sv-SE" sz="2000" dirty="0"/>
              <a:t>Villkoret, det booleska uttrycket, måste skrivas inom parenteser.</a:t>
            </a:r>
          </a:p>
          <a:p>
            <a:pPr>
              <a:spcBef>
                <a:spcPct val="100000"/>
              </a:spcBef>
            </a:pPr>
            <a:r>
              <a:rPr lang="sv-SE" sz="2000" dirty="0"/>
              <a:t>Ett booleskt uttryck utvärderas till </a:t>
            </a:r>
            <a:r>
              <a:rPr lang="sv-SE" sz="16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sv-SE" sz="2000" dirty="0"/>
              <a:t> eller </a:t>
            </a:r>
            <a:r>
              <a:rPr lang="sv-SE" sz="16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sv-SE" sz="2000" dirty="0"/>
              <a:t>.</a:t>
            </a:r>
          </a:p>
          <a:p>
            <a:pPr>
              <a:spcBef>
                <a:spcPct val="100000"/>
              </a:spcBef>
            </a:pPr>
            <a:r>
              <a:rPr lang="sv-SE" sz="2000" dirty="0"/>
              <a:t>Ett heltal kan jämföras med ett annat med jämförelseoperatorn </a:t>
            </a:r>
            <a:r>
              <a:rPr lang="sv-SE" sz="1800" b="1" dirty="0">
                <a:latin typeface="Courier New" pitchFamily="49" charset="0"/>
              </a:rPr>
              <a:t>==</a:t>
            </a:r>
            <a:r>
              <a:rPr lang="sv-SE" sz="2000" dirty="0"/>
              <a:t>. Resultatet av en jämförelse </a:t>
            </a:r>
            <a:r>
              <a:rPr lang="sv-SE" sz="2000" dirty="0" smtClean="0"/>
              <a:t>är ett booleskt värde,  </a:t>
            </a:r>
            <a:r>
              <a:rPr lang="sv-SE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sv-SE" sz="2000" dirty="0"/>
              <a:t> eller </a:t>
            </a:r>
            <a:r>
              <a:rPr lang="sv-SE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sv-SE" sz="2000" dirty="0"/>
              <a:t>.</a:t>
            </a:r>
          </a:p>
          <a:p>
            <a:pPr>
              <a:spcBef>
                <a:spcPct val="100000"/>
              </a:spcBef>
            </a:pPr>
            <a:r>
              <a:rPr lang="sv-SE" sz="2000" dirty="0"/>
              <a:t>Satser som ska exekveras om villkoret är sant skrivs mellan klammerparenteser.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Simulering av lås till </a:t>
            </a:r>
            <a:r>
              <a:rPr lang="sv-SE" dirty="0" smtClean="0"/>
              <a:t>hotellkassaskåp</a:t>
            </a:r>
            <a:endParaRPr lang="sv-SE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1187450" y="817563"/>
            <a:ext cx="7488238" cy="46196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sv-SE" sz="2000" dirty="0"/>
              <a:t>Problem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800" dirty="0"/>
              <a:t>Skriv ett </a:t>
            </a:r>
            <a:r>
              <a:rPr lang="sv-SE" sz="1800" dirty="0" smtClean="0"/>
              <a:t>C#-program </a:t>
            </a:r>
            <a:r>
              <a:rPr lang="sv-SE" sz="1800" dirty="0"/>
              <a:t>som simulerar ett lås till </a:t>
            </a:r>
            <a:br>
              <a:rPr lang="sv-SE" sz="1800" dirty="0"/>
            </a:br>
            <a:r>
              <a:rPr lang="sv-SE" sz="1800" dirty="0"/>
              <a:t>ett </a:t>
            </a:r>
            <a:r>
              <a:rPr lang="sv-SE" sz="1800" dirty="0" smtClean="0"/>
              <a:t>hotellkassaskåp med koden 9685.</a:t>
            </a:r>
            <a:endParaRPr lang="sv-SE" sz="1800" dirty="0"/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sv-SE" sz="2000" dirty="0"/>
              <a:t>Analys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800" dirty="0"/>
              <a:t>En kod måste matas in, t.ex. siffror.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800" dirty="0"/>
              <a:t>Koden måste lagras.</a:t>
            </a: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sv-SE" sz="1800" dirty="0"/>
              <a:t>Koden måste jämföras med den rätta koden innan det </a:t>
            </a:r>
            <a:br>
              <a:rPr lang="sv-SE" sz="1800" dirty="0"/>
            </a:br>
            <a:r>
              <a:rPr lang="sv-SE" sz="1800" dirty="0"/>
              <a:t>skrivs ut att koden är korrekt.</a:t>
            </a:r>
            <a:endParaRPr lang="sv-SE" sz="1800" dirty="0">
              <a:sym typeface="Wingdings 2" pitchFamily="18" charset="2"/>
            </a:endParaRPr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sv-SE" sz="2000" dirty="0"/>
              <a:t>Algoritm</a:t>
            </a:r>
          </a:p>
          <a:p>
            <a:pPr marL="800100" lvl="1" indent="-342900">
              <a:lnSpc>
                <a:spcPct val="90000"/>
              </a:lnSpc>
              <a:spcBef>
                <a:spcPct val="45000"/>
              </a:spcBef>
              <a:buFont typeface="+mj-lt"/>
              <a:buAutoNum type="arabicPeriod"/>
            </a:pPr>
            <a:r>
              <a:rPr lang="sv-SE" sz="1800" dirty="0"/>
              <a:t>Be användaren att mata in en fyrsiffrig kod.</a:t>
            </a:r>
          </a:p>
          <a:p>
            <a:pPr marL="800100" lvl="1" indent="-342900">
              <a:lnSpc>
                <a:spcPct val="90000"/>
              </a:lnSpc>
              <a:spcBef>
                <a:spcPct val="45000"/>
              </a:spcBef>
              <a:buFont typeface="+mj-lt"/>
              <a:buAutoNum type="arabicPeriod"/>
            </a:pPr>
            <a:r>
              <a:rPr lang="sv-SE" sz="1800" dirty="0"/>
              <a:t>Om den inmatade koden är korrekt…</a:t>
            </a:r>
          </a:p>
          <a:p>
            <a:pPr lvl="2">
              <a:lnSpc>
                <a:spcPct val="90000"/>
              </a:lnSpc>
              <a:spcBef>
                <a:spcPct val="45000"/>
              </a:spcBef>
            </a:pPr>
            <a:r>
              <a:rPr lang="sv-SE" sz="1800" dirty="0"/>
              <a:t>…skriv ut ett meddelande att koden är korrekt.</a:t>
            </a:r>
          </a:p>
          <a:p>
            <a:pPr marL="800100" lvl="1" indent="-342900">
              <a:lnSpc>
                <a:spcPct val="90000"/>
              </a:lnSpc>
              <a:spcBef>
                <a:spcPct val="45000"/>
              </a:spcBef>
              <a:buFont typeface="+mj-lt"/>
              <a:buAutoNum type="arabicPeriod"/>
            </a:pPr>
            <a:r>
              <a:rPr lang="sv-SE" sz="1800" dirty="0"/>
              <a:t>Skriv ut ett meddelande att simuleringen är slut.</a:t>
            </a:r>
          </a:p>
          <a:p>
            <a:pPr lvl="1">
              <a:lnSpc>
                <a:spcPct val="90000"/>
              </a:lnSpc>
              <a:spcBef>
                <a:spcPct val="45000"/>
              </a:spcBef>
              <a:buClr>
                <a:srgbClr val="FF9900"/>
              </a:buClr>
              <a:buFont typeface="Wingdings" pitchFamily="2" charset="2"/>
              <a:buChar char="þ"/>
            </a:pPr>
            <a:endParaRPr lang="sv-SE" sz="1800" dirty="0"/>
          </a:p>
        </p:txBody>
      </p:sp>
      <p:pic>
        <p:nvPicPr>
          <p:cNvPr id="7176" name="Picture 8" descr="MCj007871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2589" y="826823"/>
            <a:ext cx="962025" cy="1946010"/>
          </a:xfrm>
          <a:prstGeom prst="rect">
            <a:avLst/>
          </a:prstGeom>
          <a:noFill/>
        </p:spPr>
      </p:pic>
      <p:pic>
        <p:nvPicPr>
          <p:cNvPr id="7177" name="Picture 9" descr="j00786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1039812" cy="262995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2" y="817563"/>
            <a:ext cx="5228572" cy="426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Genom att använda programmet till vänster, demonstreras "if"-satsen med ett alternativ.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2" y="817563"/>
            <a:ext cx="5228572" cy="426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sp>
        <p:nvSpPr>
          <p:cNvPr id="7" name="Rundad rektangulär 6"/>
          <p:cNvSpPr/>
          <p:nvPr/>
        </p:nvSpPr>
        <p:spPr bwMode="auto">
          <a:xfrm>
            <a:off x="3643798" y="926592"/>
            <a:ext cx="4220873" cy="1199457"/>
          </a:xfrm>
          <a:prstGeom prst="wedgeRoundRectCallout">
            <a:avLst>
              <a:gd name="adj1" fmla="val -48250"/>
              <a:gd name="adj2" fmla="val 63361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Programmet börjar med att en namngiven konstant deklareras och får värdet 9685.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Konstanterna skapas och tilldelas värden i och med att programmet startar.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899" y="4887912"/>
            <a:ext cx="3051428" cy="86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2" y="817563"/>
            <a:ext cx="5228572" cy="426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sp>
        <p:nvSpPr>
          <p:cNvPr id="15" name="Rundad rektangulär 14"/>
          <p:cNvSpPr/>
          <p:nvPr/>
        </p:nvSpPr>
        <p:spPr bwMode="auto">
          <a:xfrm>
            <a:off x="3586662" y="1472460"/>
            <a:ext cx="2969973" cy="1437820"/>
          </a:xfrm>
          <a:prstGeom prst="wedgeRoundRectCallout">
            <a:avLst>
              <a:gd name="adj1" fmla="val -72880"/>
              <a:gd name="adj2" fmla="val 3465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deklareras och initieras.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Variabeln används till att lagra koden till kassaskåpet som användaren matar in.</a:t>
            </a:r>
          </a:p>
        </p:txBody>
      </p:sp>
      <p:pic>
        <p:nvPicPr>
          <p:cNvPr id="32783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899" y="4887912"/>
            <a:ext cx="3000001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undad rektangulär 6"/>
          <p:cNvSpPr/>
          <p:nvPr/>
        </p:nvSpPr>
        <p:spPr bwMode="auto">
          <a:xfrm>
            <a:off x="6356446" y="4777601"/>
            <a:ext cx="2766773" cy="439837"/>
          </a:xfrm>
          <a:prstGeom prst="wedgeRoundRectCallout">
            <a:avLst>
              <a:gd name="adj1" fmla="val -37371"/>
              <a:gd name="adj2" fmla="val 836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har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0.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69901" y="2258220"/>
            <a:ext cx="5173663" cy="145521"/>
          </a:xfrm>
          <a:prstGeom prst="rect">
            <a:avLst/>
          </a:prstGeom>
          <a:solidFill>
            <a:srgbClr val="BDE6A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68314" y="817563"/>
            <a:ext cx="5183187" cy="3844299"/>
          </a:xfrm>
          <a:prstGeom prst="rect">
            <a:avLst/>
          </a:prstGeom>
          <a:noFill/>
          <a:ln w="9525">
            <a:pattFill prst="zigZ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tIns="90000" bIns="9000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import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java.util.Scanner;</a:t>
            </a:r>
          </a:p>
          <a:p>
            <a:pPr marL="342900" indent="-342900">
              <a:spcBef>
                <a:spcPct val="20000"/>
              </a:spcBef>
            </a:pPr>
            <a:endParaRPr lang="sv-SE" sz="100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public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class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SafeLock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public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static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void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main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(String[] args)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{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int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code = </a:t>
            </a:r>
            <a:r>
              <a:rPr lang="sv-SE" sz="1000">
                <a:solidFill>
                  <a:srgbClr val="780000"/>
                </a:solidFill>
                <a:latin typeface="Courier New" pitchFamily="49" charset="0"/>
              </a:rPr>
              <a:t>0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Scanner in =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new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Scanner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(System.in);</a:t>
            </a:r>
          </a:p>
          <a:p>
            <a:pPr marL="342900" indent="-342900">
              <a:spcBef>
                <a:spcPct val="20000"/>
              </a:spcBef>
            </a:pPr>
            <a:endParaRPr lang="sv-SE" sz="100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System.out.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sv-SE" sz="1000">
                <a:solidFill>
                  <a:srgbClr val="99006B"/>
                </a:solidFill>
                <a:latin typeface="Courier New" pitchFamily="49" charset="0"/>
              </a:rPr>
              <a:t>"Ange koden till kassaskåpet: "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code = in.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nextInt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</a:pPr>
            <a:endParaRPr lang="sv-SE" sz="100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if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(code == </a:t>
            </a:r>
            <a:r>
              <a:rPr lang="sv-SE" sz="1000">
                <a:solidFill>
                  <a:srgbClr val="780000"/>
                </a:solidFill>
                <a:latin typeface="Courier New" pitchFamily="49" charset="0"/>
              </a:rPr>
              <a:t>9685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{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    System.out.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println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sv-SE" sz="1000">
                <a:solidFill>
                  <a:srgbClr val="99006B"/>
                </a:solidFill>
                <a:latin typeface="Courier New" pitchFamily="49" charset="0"/>
              </a:rPr>
              <a:t>"Rätt kod!"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}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    System.out.</a:t>
            </a:r>
            <a:r>
              <a:rPr lang="sv-SE" sz="1000" b="1">
                <a:solidFill>
                  <a:srgbClr val="000000"/>
                </a:solidFill>
                <a:latin typeface="Courier New" pitchFamily="49" charset="0"/>
              </a:rPr>
              <a:t>println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sv-SE" sz="1000">
                <a:solidFill>
                  <a:srgbClr val="99006B"/>
                </a:solidFill>
                <a:latin typeface="Courier New" pitchFamily="49" charset="0"/>
              </a:rPr>
              <a:t>"Klar med simuleringen"</a:t>
            </a: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 marL="342900" indent="-342900">
              <a:spcBef>
                <a:spcPct val="20000"/>
              </a:spcBef>
            </a:pPr>
            <a:r>
              <a:rPr lang="sv-SE" sz="100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sv-SE" sz="1000" b="1">
                <a:solidFill>
                  <a:srgbClr val="000099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649288" y="2233083"/>
            <a:ext cx="381000" cy="1905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C9D9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pic>
        <p:nvPicPr>
          <p:cNvPr id="36881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8572" cy="427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undad rektangulär 17"/>
          <p:cNvSpPr/>
          <p:nvPr/>
        </p:nvSpPr>
        <p:spPr bwMode="auto">
          <a:xfrm>
            <a:off x="4813897" y="1855954"/>
            <a:ext cx="2969973" cy="1114328"/>
          </a:xfrm>
          <a:prstGeom prst="wedgeRoundRectCallout">
            <a:avLst>
              <a:gd name="adj1" fmla="val -61304"/>
              <a:gd name="adj2" fmla="val 4103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 rad med text skrivs ut i konsolfönstret. Ingen ny rad skapas och markören står kvar direkt efter texten.</a:t>
            </a:r>
          </a:p>
        </p:txBody>
      </p:sp>
      <p:pic>
        <p:nvPicPr>
          <p:cNvPr id="36882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5825" y="4380087"/>
            <a:ext cx="3462857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undad rektangulär 11"/>
          <p:cNvSpPr/>
          <p:nvPr/>
        </p:nvSpPr>
        <p:spPr bwMode="auto">
          <a:xfrm>
            <a:off x="5229865" y="4295815"/>
            <a:ext cx="2889505" cy="439837"/>
          </a:xfrm>
          <a:prstGeom prst="wedgeRoundRectCallout">
            <a:avLst>
              <a:gd name="adj1" fmla="val -62168"/>
              <a:gd name="adj2" fmla="val 5346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skrivs strängen ut i konsolfönstret.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288572" cy="430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sp>
        <p:nvSpPr>
          <p:cNvPr id="18" name="Rundad rektangulär 17"/>
          <p:cNvSpPr/>
          <p:nvPr/>
        </p:nvSpPr>
        <p:spPr bwMode="auto">
          <a:xfrm>
            <a:off x="4621375" y="1442533"/>
            <a:ext cx="2969973" cy="1676183"/>
          </a:xfrm>
          <a:prstGeom prst="wedgeRoundRectCallout">
            <a:avLst>
              <a:gd name="adj1" fmla="val -61304"/>
              <a:gd name="adj2" fmla="val 4103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ReadLine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i klassen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används för att läsa in en sträng från tangentbordet.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Strängen tolkas sedan om till ett heltal av typen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av metoden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7906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5825" y="4380087"/>
            <a:ext cx="3471429" cy="129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907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899" y="4887912"/>
            <a:ext cx="3000001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undad rektangulär 10"/>
          <p:cNvSpPr/>
          <p:nvPr/>
        </p:nvSpPr>
        <p:spPr bwMode="auto">
          <a:xfrm>
            <a:off x="6356446" y="4777601"/>
            <a:ext cx="2766773" cy="439837"/>
          </a:xfrm>
          <a:prstGeom prst="wedgeRoundRectCallout">
            <a:avLst>
              <a:gd name="adj1" fmla="val -37371"/>
              <a:gd name="adj2" fmla="val 8366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har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9685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undad rektangulär 11"/>
          <p:cNvSpPr/>
          <p:nvPr/>
        </p:nvSpPr>
        <p:spPr bwMode="auto">
          <a:xfrm>
            <a:off x="5242475" y="3865510"/>
            <a:ext cx="3299157" cy="439837"/>
          </a:xfrm>
          <a:prstGeom prst="wedgeRoundRectCallout">
            <a:avLst>
              <a:gd name="adj1" fmla="val -48419"/>
              <a:gd name="adj2" fmla="val 13000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användaren matat in 9685 och tryckt på </a:t>
            </a:r>
            <a:r>
              <a:rPr lang="sv-SE" sz="10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Enter-tangenten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exekveras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9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8572" cy="42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sp>
        <p:nvSpPr>
          <p:cNvPr id="18" name="Rundad rektangulär 17"/>
          <p:cNvSpPr/>
          <p:nvPr/>
        </p:nvSpPr>
        <p:spPr bwMode="auto">
          <a:xfrm>
            <a:off x="5029773" y="1800780"/>
            <a:ext cx="3277213" cy="1761313"/>
          </a:xfrm>
          <a:prstGeom prst="wedgeRoundRectCallout">
            <a:avLst>
              <a:gd name="adj1" fmla="val -71125"/>
              <a:gd name="adj2" fmla="val 376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"if"-satsen testar den inmatade koden.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Är koden lika med 9685 kommer satsen mellan klammerparenteserna att utföras.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GuestPassword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är ett booleskt uttryck som utvärderas till </a:t>
            </a:r>
            <a:r>
              <a:rPr lang="sv-SE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eller </a:t>
            </a:r>
            <a:r>
              <a:rPr lang="sv-SE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899" y="4887912"/>
            <a:ext cx="3000001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5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05714" cy="426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Simulering av lås till ett hotellkassaskåp</a:t>
            </a:r>
            <a:endParaRPr lang="sv-SE" dirty="0"/>
          </a:p>
        </p:txBody>
      </p:sp>
      <p:sp>
        <p:nvSpPr>
          <p:cNvPr id="18" name="Rundad rektangulär 17"/>
          <p:cNvSpPr/>
          <p:nvPr/>
        </p:nvSpPr>
        <p:spPr bwMode="auto">
          <a:xfrm>
            <a:off x="4736259" y="2726021"/>
            <a:ext cx="3277213" cy="875964"/>
          </a:xfrm>
          <a:prstGeom prst="wedgeRoundRectCallout">
            <a:avLst>
              <a:gd name="adj1" fmla="val -39064"/>
              <a:gd name="adj2" fmla="val 6196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Eftersom koden som matats in är lika med 9685 kommer satsen mellan klammerparenteserna att utföras.</a:t>
            </a:r>
          </a:p>
        </p:txBody>
      </p:sp>
      <p:pic>
        <p:nvPicPr>
          <p:cNvPr id="39955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5825" y="4380087"/>
            <a:ext cx="3471429" cy="13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899" y="4887912"/>
            <a:ext cx="3000001" cy="84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undad rektangulär 9"/>
          <p:cNvSpPr/>
          <p:nvPr/>
        </p:nvSpPr>
        <p:spPr bwMode="auto">
          <a:xfrm>
            <a:off x="5229865" y="4295815"/>
            <a:ext cx="2889505" cy="439837"/>
          </a:xfrm>
          <a:prstGeom prst="wedgeRoundRectCallout">
            <a:avLst>
              <a:gd name="adj1" fmla="val -62168"/>
              <a:gd name="adj2" fmla="val 5346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skrivs strängen ut i konsolfönstret.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- 16x10</Template>
  <TotalTime>1367</TotalTime>
  <Words>656</Words>
  <Application>Microsoft Office PowerPoint</Application>
  <PresentationFormat>Bildspel på skärmen (16:10)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6" baseType="lpstr">
      <vt:lpstr>lnu-gray</vt:lpstr>
      <vt:lpstr>"if"-satsen</vt:lpstr>
      <vt:lpstr>Simulering av lås till hotellkassaskåp</vt:lpstr>
      <vt:lpstr>Simulering av lås till ett hotellkassaskåp</vt:lpstr>
      <vt:lpstr>Simulering av lås till ett hotellkassaskåp</vt:lpstr>
      <vt:lpstr>Simulering av lås till ett hotellkassaskåp</vt:lpstr>
      <vt:lpstr>Simulering av lås till ett hotellkassaskåp</vt:lpstr>
      <vt:lpstr>Simulering av lås till ett hotellkassaskåp</vt:lpstr>
      <vt:lpstr>Simulering av lås till ett hotellkassaskåp</vt:lpstr>
      <vt:lpstr>Simulering av lås till ett hotellkassaskåp</vt:lpstr>
      <vt:lpstr>Simulering av lås till ett hotellkassaskåp</vt:lpstr>
      <vt:lpstr>Simulering av lås till ett hotellkassaskåp</vt:lpstr>
      <vt:lpstr>Simulering av lås till ett hotellkassaskåp</vt:lpstr>
      <vt:lpstr>Simulering av lås till ett hotellkassaskåp</vt:lpstr>
      <vt:lpstr>Simulering av lås till ett hotellkassaskåp</vt:lpstr>
      <vt:lpstr>Sammanfattning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"if"-satsen</dc:title>
  <dc:creator>Mats Loock</dc:creator>
  <cp:lastModifiedBy>Mats Loock</cp:lastModifiedBy>
  <cp:revision>112</cp:revision>
  <dcterms:created xsi:type="dcterms:W3CDTF">2005-06-28T09:03:12Z</dcterms:created>
  <dcterms:modified xsi:type="dcterms:W3CDTF">2011-09-05T11:15:20Z</dcterms:modified>
</cp:coreProperties>
</file>