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66" r:id="rId4"/>
    <p:sldId id="269" r:id="rId5"/>
    <p:sldId id="270" r:id="rId6"/>
    <p:sldId id="271" r:id="rId7"/>
    <p:sldId id="273" r:id="rId8"/>
    <p:sldId id="272" r:id="rId9"/>
  </p:sldIdLst>
  <p:sldSz cx="9144000" cy="5715000" type="screen16x10"/>
  <p:notesSz cx="6669088" cy="9928225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00"/>
    <a:srgbClr val="CCFFFF"/>
    <a:srgbClr val="FFFFCC"/>
    <a:srgbClr val="EBF5FF"/>
    <a:srgbClr val="FFF5FF"/>
    <a:srgbClr val="FFF5EB"/>
    <a:srgbClr val="FFFAF0"/>
    <a:srgbClr val="3F7F5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37" autoAdjust="0"/>
    <p:restoredTop sz="71000" autoAdjust="0"/>
  </p:normalViewPr>
  <p:slideViewPr>
    <p:cSldViewPr snapToGrid="0">
      <p:cViewPr varScale="1">
        <p:scale>
          <a:sx n="153" d="100"/>
          <a:sy n="153" d="100"/>
        </p:scale>
        <p:origin x="-90" y="-17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-1572" y="-108"/>
      </p:cViewPr>
      <p:guideLst>
        <p:guide orient="horz"/>
        <p:guide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54A313-2C8F-4B03-9D8D-B8DC35875F9C}" type="doc">
      <dgm:prSet loTypeId="urn:microsoft.com/office/officeart/2005/8/layout/chevron2" loCatId="process" qsTypeId="urn:microsoft.com/office/officeart/2005/8/quickstyle/3d2" qsCatId="3D" csTypeId="urn:microsoft.com/office/officeart/2005/8/colors/accent3_1" csCatId="accent3" phldr="1"/>
      <dgm:spPr/>
      <dgm:t>
        <a:bodyPr/>
        <a:lstStyle/>
        <a:p>
          <a:endParaRPr lang="sv-SE"/>
        </a:p>
      </dgm:t>
    </dgm:pt>
    <dgm:pt modelId="{473AE76E-D8CB-4301-B4FD-084F77EBEB30}">
      <dgm:prSet phldrT="[Text]" custT="1"/>
      <dgm:spPr/>
      <dgm:t>
        <a:bodyPr/>
        <a:lstStyle/>
        <a:p>
          <a:r>
            <a:rPr lang="sv-SE" sz="1200" b="1" dirty="0" smtClean="0">
              <a:latin typeface="Times New Roman" pitchFamily="18" charset="0"/>
              <a:cs typeface="Times New Roman" pitchFamily="18" charset="0"/>
            </a:rPr>
            <a:t>Källkod</a:t>
          </a:r>
          <a:endParaRPr lang="sv-SE" sz="1200" b="1" dirty="0">
            <a:latin typeface="Times New Roman" pitchFamily="18" charset="0"/>
            <a:cs typeface="Times New Roman" pitchFamily="18" charset="0"/>
          </a:endParaRPr>
        </a:p>
      </dgm:t>
    </dgm:pt>
    <dgm:pt modelId="{1CDA7DA6-559F-49A7-A931-471064741E1B}" type="parTrans" cxnId="{D57079B6-4BCC-4BFA-85C8-44BA75DDFE26}">
      <dgm:prSet/>
      <dgm:spPr/>
      <dgm:t>
        <a:bodyPr/>
        <a:lstStyle/>
        <a:p>
          <a:endParaRPr lang="sv-SE">
            <a:latin typeface="Times New Roman" pitchFamily="18" charset="0"/>
            <a:cs typeface="Times New Roman" pitchFamily="18" charset="0"/>
          </a:endParaRPr>
        </a:p>
      </dgm:t>
    </dgm:pt>
    <dgm:pt modelId="{0966B775-6999-4BA5-A73E-83D050D1B889}" type="sibTrans" cxnId="{D57079B6-4BCC-4BFA-85C8-44BA75DDFE26}">
      <dgm:prSet/>
      <dgm:spPr/>
      <dgm:t>
        <a:bodyPr/>
        <a:lstStyle/>
        <a:p>
          <a:endParaRPr lang="sv-SE">
            <a:latin typeface="Times New Roman" pitchFamily="18" charset="0"/>
            <a:cs typeface="Times New Roman" pitchFamily="18" charset="0"/>
          </a:endParaRPr>
        </a:p>
      </dgm:t>
    </dgm:pt>
    <dgm:pt modelId="{1F99317B-3B63-4379-BF6B-569A73A061E7}">
      <dgm:prSet phldrT="[Text]"/>
      <dgm:spPr/>
      <dgm:t>
        <a:bodyPr/>
        <a:lstStyle/>
        <a:p>
          <a:r>
            <a:rPr lang="sv-SE" dirty="0" smtClean="0">
              <a:latin typeface="Times New Roman" pitchFamily="18" charset="0"/>
              <a:cs typeface="Times New Roman" pitchFamily="18" charset="0"/>
            </a:rPr>
            <a:t>För att kunna köra ett program måste först källkoden skrivas in och…</a:t>
          </a:r>
          <a:endParaRPr lang="sv-SE" dirty="0">
            <a:latin typeface="Times New Roman" pitchFamily="18" charset="0"/>
            <a:cs typeface="Times New Roman" pitchFamily="18" charset="0"/>
          </a:endParaRPr>
        </a:p>
      </dgm:t>
    </dgm:pt>
    <dgm:pt modelId="{8E75D490-53BD-4655-A380-DB4CE6D787BE}" type="parTrans" cxnId="{7B800427-D792-4164-B776-15A909DF0071}">
      <dgm:prSet/>
      <dgm:spPr/>
      <dgm:t>
        <a:bodyPr/>
        <a:lstStyle/>
        <a:p>
          <a:endParaRPr lang="sv-SE">
            <a:latin typeface="Times New Roman" pitchFamily="18" charset="0"/>
            <a:cs typeface="Times New Roman" pitchFamily="18" charset="0"/>
          </a:endParaRPr>
        </a:p>
      </dgm:t>
    </dgm:pt>
    <dgm:pt modelId="{AE1A6063-91AC-46D6-900F-E8D49362150D}" type="sibTrans" cxnId="{7B800427-D792-4164-B776-15A909DF0071}">
      <dgm:prSet/>
      <dgm:spPr/>
      <dgm:t>
        <a:bodyPr/>
        <a:lstStyle/>
        <a:p>
          <a:endParaRPr lang="sv-SE">
            <a:latin typeface="Times New Roman" pitchFamily="18" charset="0"/>
            <a:cs typeface="Times New Roman" pitchFamily="18" charset="0"/>
          </a:endParaRPr>
        </a:p>
      </dgm:t>
    </dgm:pt>
    <dgm:pt modelId="{7177B905-2BB2-4250-8B54-A79F89C59ED5}">
      <dgm:prSet phldrT="[Text]" custT="1"/>
      <dgm:spPr/>
      <dgm:t>
        <a:bodyPr/>
        <a:lstStyle/>
        <a:p>
          <a:r>
            <a:rPr lang="sv-SE" sz="1200" b="1" dirty="0" err="1" smtClean="0">
              <a:latin typeface="Times New Roman" pitchFamily="18" charset="0"/>
              <a:cs typeface="Times New Roman" pitchFamily="18" charset="0"/>
            </a:rPr>
            <a:t>IL-kod</a:t>
          </a:r>
          <a:endParaRPr lang="sv-SE" sz="1200" b="1" dirty="0">
            <a:latin typeface="Times New Roman" pitchFamily="18" charset="0"/>
            <a:cs typeface="Times New Roman" pitchFamily="18" charset="0"/>
          </a:endParaRPr>
        </a:p>
      </dgm:t>
    </dgm:pt>
    <dgm:pt modelId="{7FF3380C-42C6-4CDF-BD23-12E0177D6F6D}" type="parTrans" cxnId="{63D40760-6712-4AC5-8990-5F2115DB81DD}">
      <dgm:prSet/>
      <dgm:spPr/>
      <dgm:t>
        <a:bodyPr/>
        <a:lstStyle/>
        <a:p>
          <a:endParaRPr lang="sv-SE">
            <a:latin typeface="Times New Roman" pitchFamily="18" charset="0"/>
            <a:cs typeface="Times New Roman" pitchFamily="18" charset="0"/>
          </a:endParaRPr>
        </a:p>
      </dgm:t>
    </dgm:pt>
    <dgm:pt modelId="{3C5F7474-BD66-43A5-8095-795732AB64D5}" type="sibTrans" cxnId="{63D40760-6712-4AC5-8990-5F2115DB81DD}">
      <dgm:prSet/>
      <dgm:spPr/>
      <dgm:t>
        <a:bodyPr/>
        <a:lstStyle/>
        <a:p>
          <a:endParaRPr lang="sv-SE">
            <a:latin typeface="Times New Roman" pitchFamily="18" charset="0"/>
            <a:cs typeface="Times New Roman" pitchFamily="18" charset="0"/>
          </a:endParaRPr>
        </a:p>
      </dgm:t>
    </dgm:pt>
    <dgm:pt modelId="{5DC8E0A5-3445-4FFF-BD43-787AE009C38E}">
      <dgm:prSet phldrT="[Text]"/>
      <dgm:spPr/>
      <dgm:t>
        <a:bodyPr/>
        <a:lstStyle/>
        <a:p>
          <a:r>
            <a:rPr lang="sv-SE" dirty="0" smtClean="0">
              <a:latin typeface="Times New Roman" pitchFamily="18" charset="0"/>
              <a:cs typeface="Times New Roman" pitchFamily="18" charset="0"/>
            </a:rPr>
            <a:t>…kompileras till </a:t>
          </a:r>
          <a:r>
            <a:rPr lang="sv-SE" dirty="0" err="1" smtClean="0">
              <a:latin typeface="Times New Roman" pitchFamily="18" charset="0"/>
              <a:cs typeface="Times New Roman" pitchFamily="18" charset="0"/>
            </a:rPr>
            <a:t>IL-kod</a:t>
          </a:r>
          <a:r>
            <a:rPr lang="sv-SE" dirty="0" smtClean="0">
              <a:latin typeface="Times New Roman" pitchFamily="18" charset="0"/>
              <a:cs typeface="Times New Roman" pitchFamily="18" charset="0"/>
            </a:rPr>
            <a:t/>
          </a:r>
          <a:br>
            <a:rPr lang="sv-SE" dirty="0" smtClean="0">
              <a:latin typeface="Times New Roman" pitchFamily="18" charset="0"/>
              <a:cs typeface="Times New Roman" pitchFamily="18" charset="0"/>
            </a:rPr>
          </a:br>
          <a:r>
            <a:rPr lang="sv-SE" dirty="0" smtClean="0">
              <a:latin typeface="Times New Roman" pitchFamily="18" charset="0"/>
              <a:cs typeface="Times New Roman" pitchFamily="18" charset="0"/>
            </a:rPr>
            <a:t>och metadata.</a:t>
          </a:r>
          <a:endParaRPr lang="sv-SE" dirty="0">
            <a:latin typeface="Times New Roman" pitchFamily="18" charset="0"/>
            <a:cs typeface="Times New Roman" pitchFamily="18" charset="0"/>
          </a:endParaRPr>
        </a:p>
      </dgm:t>
    </dgm:pt>
    <dgm:pt modelId="{D02E0A71-1AB7-4866-BD7F-F6AFEFDBA2AF}" type="parTrans" cxnId="{1400B09C-B758-4CDC-B89D-FCC5A8E75398}">
      <dgm:prSet/>
      <dgm:spPr/>
      <dgm:t>
        <a:bodyPr/>
        <a:lstStyle/>
        <a:p>
          <a:endParaRPr lang="sv-SE">
            <a:latin typeface="Times New Roman" pitchFamily="18" charset="0"/>
            <a:cs typeface="Times New Roman" pitchFamily="18" charset="0"/>
          </a:endParaRPr>
        </a:p>
      </dgm:t>
    </dgm:pt>
    <dgm:pt modelId="{371AA206-47C6-4A30-95FC-1CC8266C0CF5}" type="sibTrans" cxnId="{1400B09C-B758-4CDC-B89D-FCC5A8E75398}">
      <dgm:prSet/>
      <dgm:spPr/>
      <dgm:t>
        <a:bodyPr/>
        <a:lstStyle/>
        <a:p>
          <a:endParaRPr lang="sv-SE">
            <a:latin typeface="Times New Roman" pitchFamily="18" charset="0"/>
            <a:cs typeface="Times New Roman" pitchFamily="18" charset="0"/>
          </a:endParaRPr>
        </a:p>
      </dgm:t>
    </dgm:pt>
    <dgm:pt modelId="{9505EE47-E9B8-4592-95FF-29CC67D316E0}">
      <dgm:prSet phldrT="[Text]" custT="1"/>
      <dgm:spPr/>
      <dgm:t>
        <a:bodyPr/>
        <a:lstStyle/>
        <a:p>
          <a:r>
            <a:rPr lang="sv-SE" sz="1200" b="1" dirty="0" smtClean="0">
              <a:latin typeface="Times New Roman" pitchFamily="18" charset="0"/>
              <a:cs typeface="Times New Roman" pitchFamily="18" charset="0"/>
            </a:rPr>
            <a:t>Maskinkod</a:t>
          </a:r>
          <a:endParaRPr lang="sv-SE" sz="1200" b="1" dirty="0">
            <a:latin typeface="Times New Roman" pitchFamily="18" charset="0"/>
            <a:cs typeface="Times New Roman" pitchFamily="18" charset="0"/>
          </a:endParaRPr>
        </a:p>
      </dgm:t>
    </dgm:pt>
    <dgm:pt modelId="{80513B9B-C7D2-4324-A5D5-256C872E0E4C}" type="parTrans" cxnId="{EB86AF3C-434B-4EC1-A86F-C327E9E5EB7B}">
      <dgm:prSet/>
      <dgm:spPr/>
      <dgm:t>
        <a:bodyPr/>
        <a:lstStyle/>
        <a:p>
          <a:endParaRPr lang="sv-SE">
            <a:latin typeface="Times New Roman" pitchFamily="18" charset="0"/>
            <a:cs typeface="Times New Roman" pitchFamily="18" charset="0"/>
          </a:endParaRPr>
        </a:p>
      </dgm:t>
    </dgm:pt>
    <dgm:pt modelId="{EAA162FE-B981-4845-AC70-733B9838110B}" type="sibTrans" cxnId="{EB86AF3C-434B-4EC1-A86F-C327E9E5EB7B}">
      <dgm:prSet/>
      <dgm:spPr/>
      <dgm:t>
        <a:bodyPr/>
        <a:lstStyle/>
        <a:p>
          <a:endParaRPr lang="sv-SE">
            <a:latin typeface="Times New Roman" pitchFamily="18" charset="0"/>
            <a:cs typeface="Times New Roman" pitchFamily="18" charset="0"/>
          </a:endParaRPr>
        </a:p>
      </dgm:t>
    </dgm:pt>
    <dgm:pt modelId="{D64C0B22-C73B-4F3D-BBE9-526E119E0610}">
      <dgm:prSet phldrT="[Text]"/>
      <dgm:spPr/>
      <dgm:t>
        <a:bodyPr/>
        <a:lstStyle/>
        <a:p>
          <a:r>
            <a:rPr lang="sv-SE" dirty="0" err="1" smtClean="0">
              <a:latin typeface="Times New Roman" pitchFamily="18" charset="0"/>
              <a:cs typeface="Times New Roman" pitchFamily="18" charset="0"/>
            </a:rPr>
            <a:t>IL-koden</a:t>
          </a:r>
          <a:r>
            <a:rPr lang="sv-SE" dirty="0" smtClean="0">
              <a:latin typeface="Times New Roman" pitchFamily="18" charset="0"/>
              <a:cs typeface="Times New Roman" pitchFamily="18" charset="0"/>
            </a:rPr>
            <a:t> laddas, verifieras och kompileras av en </a:t>
          </a:r>
          <a:r>
            <a:rPr lang="sv-SE" dirty="0" err="1" smtClean="0">
              <a:latin typeface="Times New Roman" pitchFamily="18" charset="0"/>
              <a:cs typeface="Times New Roman" pitchFamily="18" charset="0"/>
            </a:rPr>
            <a:t>JIT-kompilator</a:t>
          </a:r>
          <a:r>
            <a:rPr lang="sv-SE" dirty="0" smtClean="0">
              <a:latin typeface="Times New Roman" pitchFamily="18" charset="0"/>
              <a:cs typeface="Times New Roman" pitchFamily="18" charset="0"/>
            </a:rPr>
            <a:t> (</a:t>
          </a:r>
          <a:r>
            <a:rPr lang="sv-SE" i="1" dirty="0" smtClean="0">
              <a:latin typeface="Times New Roman" pitchFamily="18" charset="0"/>
              <a:cs typeface="Times New Roman" pitchFamily="18" charset="0"/>
            </a:rPr>
            <a:t>JIT = Just In Time</a:t>
          </a:r>
          <a:r>
            <a:rPr lang="sv-SE" dirty="0" smtClean="0">
              <a:latin typeface="Times New Roman" pitchFamily="18" charset="0"/>
              <a:cs typeface="Times New Roman" pitchFamily="18" charset="0"/>
            </a:rPr>
            <a:t>) till maskinkod, specifik för processorn, som sedan exekveras.</a:t>
          </a:r>
          <a:endParaRPr lang="sv-SE" dirty="0">
            <a:latin typeface="Times New Roman" pitchFamily="18" charset="0"/>
            <a:cs typeface="Times New Roman" pitchFamily="18" charset="0"/>
          </a:endParaRPr>
        </a:p>
      </dgm:t>
    </dgm:pt>
    <dgm:pt modelId="{69B24F55-E7C1-4AEA-9DB8-A2C564A98E43}" type="parTrans" cxnId="{E68C414A-215F-4F93-A745-AAB5AA169048}">
      <dgm:prSet/>
      <dgm:spPr/>
      <dgm:t>
        <a:bodyPr/>
        <a:lstStyle/>
        <a:p>
          <a:endParaRPr lang="sv-SE">
            <a:latin typeface="Times New Roman" pitchFamily="18" charset="0"/>
            <a:cs typeface="Times New Roman" pitchFamily="18" charset="0"/>
          </a:endParaRPr>
        </a:p>
      </dgm:t>
    </dgm:pt>
    <dgm:pt modelId="{31BEC412-FC6C-4676-A6B7-BDE9359C2A15}" type="sibTrans" cxnId="{E68C414A-215F-4F93-A745-AAB5AA169048}">
      <dgm:prSet/>
      <dgm:spPr/>
      <dgm:t>
        <a:bodyPr/>
        <a:lstStyle/>
        <a:p>
          <a:endParaRPr lang="sv-SE">
            <a:latin typeface="Times New Roman" pitchFamily="18" charset="0"/>
            <a:cs typeface="Times New Roman" pitchFamily="18" charset="0"/>
          </a:endParaRPr>
        </a:p>
      </dgm:t>
    </dgm:pt>
    <dgm:pt modelId="{1B2494F5-2B35-44A2-8CBD-4751739CEA61}" type="pres">
      <dgm:prSet presAssocID="{0E54A313-2C8F-4B03-9D8D-B8DC35875F9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96F2F6D2-DCC4-4CEF-A9C4-724816CA58F6}" type="pres">
      <dgm:prSet presAssocID="{473AE76E-D8CB-4301-B4FD-084F77EBEB30}" presName="composite" presStyleCnt="0"/>
      <dgm:spPr/>
    </dgm:pt>
    <dgm:pt modelId="{1C2996F9-A018-4A3B-A649-0F9EAAE2640F}" type="pres">
      <dgm:prSet presAssocID="{473AE76E-D8CB-4301-B4FD-084F77EBEB3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1072BB7A-F738-4BC7-BD78-E475F294178E}" type="pres">
      <dgm:prSet presAssocID="{473AE76E-D8CB-4301-B4FD-084F77EBEB3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530F6C7A-EEE2-43F6-9BE7-CD3176CE793D}" type="pres">
      <dgm:prSet presAssocID="{0966B775-6999-4BA5-A73E-83D050D1B889}" presName="sp" presStyleCnt="0"/>
      <dgm:spPr/>
    </dgm:pt>
    <dgm:pt modelId="{6FC491D5-BC3A-44FF-9EEF-3145BC48A063}" type="pres">
      <dgm:prSet presAssocID="{7177B905-2BB2-4250-8B54-A79F89C59ED5}" presName="composite" presStyleCnt="0"/>
      <dgm:spPr/>
    </dgm:pt>
    <dgm:pt modelId="{06718736-B89B-47B3-807C-8332965B4F7D}" type="pres">
      <dgm:prSet presAssocID="{7177B905-2BB2-4250-8B54-A79F89C59ED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A0772711-4434-4D1F-8B79-FDCB6A1A63D7}" type="pres">
      <dgm:prSet presAssocID="{7177B905-2BB2-4250-8B54-A79F89C59ED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154D9EA8-E2EE-4E76-A94C-755E898C2C25}" type="pres">
      <dgm:prSet presAssocID="{3C5F7474-BD66-43A5-8095-795732AB64D5}" presName="sp" presStyleCnt="0"/>
      <dgm:spPr/>
    </dgm:pt>
    <dgm:pt modelId="{7DBE08FD-E6F0-4F06-B9F4-B5F095A150CB}" type="pres">
      <dgm:prSet presAssocID="{9505EE47-E9B8-4592-95FF-29CC67D316E0}" presName="composite" presStyleCnt="0"/>
      <dgm:spPr/>
    </dgm:pt>
    <dgm:pt modelId="{A26450A5-275E-49F7-A2F0-3CE235E767FD}" type="pres">
      <dgm:prSet presAssocID="{9505EE47-E9B8-4592-95FF-29CC67D316E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09327748-15C2-4039-8FF7-83F50B87ADC5}" type="pres">
      <dgm:prSet presAssocID="{9505EE47-E9B8-4592-95FF-29CC67D316E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EB86AF3C-434B-4EC1-A86F-C327E9E5EB7B}" srcId="{0E54A313-2C8F-4B03-9D8D-B8DC35875F9C}" destId="{9505EE47-E9B8-4592-95FF-29CC67D316E0}" srcOrd="2" destOrd="0" parTransId="{80513B9B-C7D2-4324-A5D5-256C872E0E4C}" sibTransId="{EAA162FE-B981-4845-AC70-733B9838110B}"/>
    <dgm:cxn modelId="{DE2CF195-79EB-4A00-9A65-CF8E084150F5}" type="presOf" srcId="{473AE76E-D8CB-4301-B4FD-084F77EBEB30}" destId="{1C2996F9-A018-4A3B-A649-0F9EAAE2640F}" srcOrd="0" destOrd="0" presId="urn:microsoft.com/office/officeart/2005/8/layout/chevron2"/>
    <dgm:cxn modelId="{63D40760-6712-4AC5-8990-5F2115DB81DD}" srcId="{0E54A313-2C8F-4B03-9D8D-B8DC35875F9C}" destId="{7177B905-2BB2-4250-8B54-A79F89C59ED5}" srcOrd="1" destOrd="0" parTransId="{7FF3380C-42C6-4CDF-BD23-12E0177D6F6D}" sibTransId="{3C5F7474-BD66-43A5-8095-795732AB64D5}"/>
    <dgm:cxn modelId="{C3012CEB-6B21-4644-A58A-5FA32341C909}" type="presOf" srcId="{0E54A313-2C8F-4B03-9D8D-B8DC35875F9C}" destId="{1B2494F5-2B35-44A2-8CBD-4751739CEA61}" srcOrd="0" destOrd="0" presId="urn:microsoft.com/office/officeart/2005/8/layout/chevron2"/>
    <dgm:cxn modelId="{31A8B9BC-4F7C-4704-85AE-76BB4C222335}" type="presOf" srcId="{D64C0B22-C73B-4F3D-BBE9-526E119E0610}" destId="{09327748-15C2-4039-8FF7-83F50B87ADC5}" srcOrd="0" destOrd="0" presId="urn:microsoft.com/office/officeart/2005/8/layout/chevron2"/>
    <dgm:cxn modelId="{3198B951-952D-45ED-B938-BE9EBBD787C1}" type="presOf" srcId="{7177B905-2BB2-4250-8B54-A79F89C59ED5}" destId="{06718736-B89B-47B3-807C-8332965B4F7D}" srcOrd="0" destOrd="0" presId="urn:microsoft.com/office/officeart/2005/8/layout/chevron2"/>
    <dgm:cxn modelId="{D57079B6-4BCC-4BFA-85C8-44BA75DDFE26}" srcId="{0E54A313-2C8F-4B03-9D8D-B8DC35875F9C}" destId="{473AE76E-D8CB-4301-B4FD-084F77EBEB30}" srcOrd="0" destOrd="0" parTransId="{1CDA7DA6-559F-49A7-A931-471064741E1B}" sibTransId="{0966B775-6999-4BA5-A73E-83D050D1B889}"/>
    <dgm:cxn modelId="{91D20257-CC7E-4E54-9F89-C6C152F8AE04}" type="presOf" srcId="{5DC8E0A5-3445-4FFF-BD43-787AE009C38E}" destId="{A0772711-4434-4D1F-8B79-FDCB6A1A63D7}" srcOrd="0" destOrd="0" presId="urn:microsoft.com/office/officeart/2005/8/layout/chevron2"/>
    <dgm:cxn modelId="{6F4A721D-3EB7-4D8C-8D8F-D7CE3C98699B}" type="presOf" srcId="{9505EE47-E9B8-4592-95FF-29CC67D316E0}" destId="{A26450A5-275E-49F7-A2F0-3CE235E767FD}" srcOrd="0" destOrd="0" presId="urn:microsoft.com/office/officeart/2005/8/layout/chevron2"/>
    <dgm:cxn modelId="{1400B09C-B758-4CDC-B89D-FCC5A8E75398}" srcId="{7177B905-2BB2-4250-8B54-A79F89C59ED5}" destId="{5DC8E0A5-3445-4FFF-BD43-787AE009C38E}" srcOrd="0" destOrd="0" parTransId="{D02E0A71-1AB7-4866-BD7F-F6AFEFDBA2AF}" sibTransId="{371AA206-47C6-4A30-95FC-1CC8266C0CF5}"/>
    <dgm:cxn modelId="{7B800427-D792-4164-B776-15A909DF0071}" srcId="{473AE76E-D8CB-4301-B4FD-084F77EBEB30}" destId="{1F99317B-3B63-4379-BF6B-569A73A061E7}" srcOrd="0" destOrd="0" parTransId="{8E75D490-53BD-4655-A380-DB4CE6D787BE}" sibTransId="{AE1A6063-91AC-46D6-900F-E8D49362150D}"/>
    <dgm:cxn modelId="{8511C5B2-1E76-41CD-8188-818E176F4F1A}" type="presOf" srcId="{1F99317B-3B63-4379-BF6B-569A73A061E7}" destId="{1072BB7A-F738-4BC7-BD78-E475F294178E}" srcOrd="0" destOrd="0" presId="urn:microsoft.com/office/officeart/2005/8/layout/chevron2"/>
    <dgm:cxn modelId="{E68C414A-215F-4F93-A745-AAB5AA169048}" srcId="{9505EE47-E9B8-4592-95FF-29CC67D316E0}" destId="{D64C0B22-C73B-4F3D-BBE9-526E119E0610}" srcOrd="0" destOrd="0" parTransId="{69B24F55-E7C1-4AEA-9DB8-A2C564A98E43}" sibTransId="{31BEC412-FC6C-4676-A6B7-BDE9359C2A15}"/>
    <dgm:cxn modelId="{F2763222-BAD1-439E-A86D-3F03B1F0F5B9}" type="presParOf" srcId="{1B2494F5-2B35-44A2-8CBD-4751739CEA61}" destId="{96F2F6D2-DCC4-4CEF-A9C4-724816CA58F6}" srcOrd="0" destOrd="0" presId="urn:microsoft.com/office/officeart/2005/8/layout/chevron2"/>
    <dgm:cxn modelId="{E2785DDC-8C4E-4318-B282-7D32C9857C50}" type="presParOf" srcId="{96F2F6D2-DCC4-4CEF-A9C4-724816CA58F6}" destId="{1C2996F9-A018-4A3B-A649-0F9EAAE2640F}" srcOrd="0" destOrd="0" presId="urn:microsoft.com/office/officeart/2005/8/layout/chevron2"/>
    <dgm:cxn modelId="{3BCB37AA-20FA-4E0E-86D9-27CD511E0B01}" type="presParOf" srcId="{96F2F6D2-DCC4-4CEF-A9C4-724816CA58F6}" destId="{1072BB7A-F738-4BC7-BD78-E475F294178E}" srcOrd="1" destOrd="0" presId="urn:microsoft.com/office/officeart/2005/8/layout/chevron2"/>
    <dgm:cxn modelId="{D6A7E135-3024-4255-99AC-7216C0405617}" type="presParOf" srcId="{1B2494F5-2B35-44A2-8CBD-4751739CEA61}" destId="{530F6C7A-EEE2-43F6-9BE7-CD3176CE793D}" srcOrd="1" destOrd="0" presId="urn:microsoft.com/office/officeart/2005/8/layout/chevron2"/>
    <dgm:cxn modelId="{2A8FA6A3-B117-4B9A-AD3B-7CA1EE4F4365}" type="presParOf" srcId="{1B2494F5-2B35-44A2-8CBD-4751739CEA61}" destId="{6FC491D5-BC3A-44FF-9EEF-3145BC48A063}" srcOrd="2" destOrd="0" presId="urn:microsoft.com/office/officeart/2005/8/layout/chevron2"/>
    <dgm:cxn modelId="{41515CAF-A3F9-4525-8401-5964C9C0380D}" type="presParOf" srcId="{6FC491D5-BC3A-44FF-9EEF-3145BC48A063}" destId="{06718736-B89B-47B3-807C-8332965B4F7D}" srcOrd="0" destOrd="0" presId="urn:microsoft.com/office/officeart/2005/8/layout/chevron2"/>
    <dgm:cxn modelId="{D5E0BD7B-A57E-428E-AA86-4F7D76F9524F}" type="presParOf" srcId="{6FC491D5-BC3A-44FF-9EEF-3145BC48A063}" destId="{A0772711-4434-4D1F-8B79-FDCB6A1A63D7}" srcOrd="1" destOrd="0" presId="urn:microsoft.com/office/officeart/2005/8/layout/chevron2"/>
    <dgm:cxn modelId="{A703787C-67CA-49B3-93BB-52A54E7C33FD}" type="presParOf" srcId="{1B2494F5-2B35-44A2-8CBD-4751739CEA61}" destId="{154D9EA8-E2EE-4E76-A94C-755E898C2C25}" srcOrd="3" destOrd="0" presId="urn:microsoft.com/office/officeart/2005/8/layout/chevron2"/>
    <dgm:cxn modelId="{3990168E-62CA-4734-B2FD-829DD3F491B6}" type="presParOf" srcId="{1B2494F5-2B35-44A2-8CBD-4751739CEA61}" destId="{7DBE08FD-E6F0-4F06-B9F4-B5F095A150CB}" srcOrd="4" destOrd="0" presId="urn:microsoft.com/office/officeart/2005/8/layout/chevron2"/>
    <dgm:cxn modelId="{8A71FC3F-DA3A-4529-B89D-2A57AB4F307B}" type="presParOf" srcId="{7DBE08FD-E6F0-4F06-B9F4-B5F095A150CB}" destId="{A26450A5-275E-49F7-A2F0-3CE235E767FD}" srcOrd="0" destOrd="0" presId="urn:microsoft.com/office/officeart/2005/8/layout/chevron2"/>
    <dgm:cxn modelId="{4909ACDF-69CE-4239-8798-D801A8FCFC0C}" type="presParOf" srcId="{7DBE08FD-E6F0-4F06-B9F4-B5F095A150CB}" destId="{09327748-15C2-4039-8FF7-83F50B87ADC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726D16-09C0-4170-9A86-0802CD8E26EC}" type="doc">
      <dgm:prSet loTypeId="urn:microsoft.com/office/officeart/2005/8/layout/chevron2" loCatId="process" qsTypeId="urn:microsoft.com/office/officeart/2005/8/quickstyle/3d2" qsCatId="3D" csTypeId="urn:microsoft.com/office/officeart/2005/8/colors/accent3_1" csCatId="accent3" phldr="1"/>
      <dgm:spPr/>
      <dgm:t>
        <a:bodyPr/>
        <a:lstStyle/>
        <a:p>
          <a:endParaRPr lang="sv-SE"/>
        </a:p>
      </dgm:t>
    </dgm:pt>
    <dgm:pt modelId="{9744A151-117D-456F-8628-16D8E6D99C9A}">
      <dgm:prSet/>
      <dgm:spPr/>
      <dgm:t>
        <a:bodyPr/>
        <a:lstStyle/>
        <a:p>
          <a:pPr rtl="0"/>
          <a:r>
            <a:rPr lang="sv-SE" b="1" dirty="0" smtClean="0"/>
            <a:t>Redigera</a:t>
          </a:r>
          <a:r>
            <a:rPr lang="sv-SE" dirty="0" smtClean="0"/>
            <a:t> </a:t>
          </a:r>
          <a:endParaRPr lang="sv-SE" dirty="0"/>
        </a:p>
      </dgm:t>
    </dgm:pt>
    <dgm:pt modelId="{AFD26111-AE06-4800-AB48-F4A557055601}" type="parTrans" cxnId="{41534668-524E-4CF8-9011-3C0109187DA6}">
      <dgm:prSet/>
      <dgm:spPr/>
      <dgm:t>
        <a:bodyPr/>
        <a:lstStyle/>
        <a:p>
          <a:endParaRPr lang="sv-SE"/>
        </a:p>
      </dgm:t>
    </dgm:pt>
    <dgm:pt modelId="{A3DE2280-3C79-46AD-BA3D-FBC686149289}" type="sibTrans" cxnId="{41534668-524E-4CF8-9011-3C0109187DA6}">
      <dgm:prSet/>
      <dgm:spPr/>
      <dgm:t>
        <a:bodyPr/>
        <a:lstStyle/>
        <a:p>
          <a:endParaRPr lang="sv-SE"/>
        </a:p>
      </dgm:t>
    </dgm:pt>
    <dgm:pt modelId="{1F5737E2-F49A-43BF-87F7-25EB20057478}">
      <dgm:prSet/>
      <dgm:spPr/>
      <dgm:t>
        <a:bodyPr/>
        <a:lstStyle/>
        <a:p>
          <a:pPr rtl="0"/>
          <a:r>
            <a:rPr lang="sv-SE" dirty="0" smtClean="0"/>
            <a:t>Textfilen kompileras med programmet </a:t>
          </a:r>
          <a:r>
            <a:rPr lang="sv-SE" dirty="0" err="1" smtClean="0">
              <a:latin typeface="Courier New" pitchFamily="49" charset="0"/>
              <a:cs typeface="Courier New" pitchFamily="49" charset="0"/>
            </a:rPr>
            <a:t>csc</a:t>
          </a:r>
          <a:r>
            <a:rPr lang="sv-SE" dirty="0" smtClean="0"/>
            <a:t>, vilket skapar en fil med filändelsen </a:t>
          </a:r>
          <a:r>
            <a:rPr lang="sv-SE" dirty="0" smtClean="0">
              <a:latin typeface="Courier New" pitchFamily="49" charset="0"/>
              <a:cs typeface="Courier New" pitchFamily="49" charset="0"/>
            </a:rPr>
            <a:t>.</a:t>
          </a:r>
          <a:r>
            <a:rPr lang="sv-SE" dirty="0" err="1" smtClean="0">
              <a:latin typeface="Courier New" pitchFamily="49" charset="0"/>
              <a:cs typeface="Courier New" pitchFamily="49" charset="0"/>
            </a:rPr>
            <a:t>exe</a:t>
          </a:r>
          <a:r>
            <a:rPr lang="sv-SE" dirty="0" smtClean="0"/>
            <a:t>, som innehåller CIL-kod.</a:t>
          </a:r>
          <a:endParaRPr lang="sv-SE" dirty="0"/>
        </a:p>
      </dgm:t>
    </dgm:pt>
    <dgm:pt modelId="{D161FE65-4B52-4616-9F7C-1F394120CC0E}" type="parTrans" cxnId="{6BD4CD16-9377-46BC-B7E7-AA9E59A4703F}">
      <dgm:prSet/>
      <dgm:spPr/>
      <dgm:t>
        <a:bodyPr/>
        <a:lstStyle/>
        <a:p>
          <a:endParaRPr lang="sv-SE"/>
        </a:p>
      </dgm:t>
    </dgm:pt>
    <dgm:pt modelId="{1F699EC2-1BF0-4752-A3E4-5174FCAB63EA}" type="sibTrans" cxnId="{6BD4CD16-9377-46BC-B7E7-AA9E59A4703F}">
      <dgm:prSet/>
      <dgm:spPr/>
      <dgm:t>
        <a:bodyPr/>
        <a:lstStyle/>
        <a:p>
          <a:endParaRPr lang="sv-SE"/>
        </a:p>
      </dgm:t>
    </dgm:pt>
    <dgm:pt modelId="{2C860F15-36A9-4F50-9DCF-3B2001380905}">
      <dgm:prSet/>
      <dgm:spPr/>
      <dgm:t>
        <a:bodyPr/>
        <a:lstStyle/>
        <a:p>
          <a:pPr rtl="0"/>
          <a:r>
            <a:rPr lang="sv-SE" dirty="0" err="1" smtClean="0"/>
            <a:t>IL-koden</a:t>
          </a:r>
          <a:r>
            <a:rPr lang="sv-SE" dirty="0" smtClean="0"/>
            <a:t> i exe-filen körs av </a:t>
          </a:r>
          <a:r>
            <a:rPr lang="sv-SE" dirty="0" err="1" smtClean="0"/>
            <a:t>CLR:n</a:t>
          </a:r>
          <a:r>
            <a:rPr lang="sv-SE" dirty="0" smtClean="0"/>
            <a:t> (</a:t>
          </a:r>
          <a:r>
            <a:rPr lang="sv-SE" i="1" dirty="0" err="1" smtClean="0"/>
            <a:t>Common</a:t>
          </a:r>
          <a:r>
            <a:rPr lang="sv-SE" i="1" dirty="0" smtClean="0"/>
            <a:t> Language </a:t>
          </a:r>
          <a:r>
            <a:rPr lang="sv-SE" i="1" dirty="0" err="1" smtClean="0"/>
            <a:t>Runtime</a:t>
          </a:r>
          <a:r>
            <a:rPr lang="sv-SE" dirty="0" smtClean="0"/>
            <a:t>), som ”</a:t>
          </a:r>
          <a:r>
            <a:rPr lang="sv-SE" dirty="0" err="1" smtClean="0"/>
            <a:t>jittar</a:t>
          </a:r>
          <a:r>
            <a:rPr lang="sv-SE" dirty="0" smtClean="0"/>
            <a:t>” och exekverar programmet.</a:t>
          </a:r>
          <a:endParaRPr lang="sv-SE" dirty="0"/>
        </a:p>
      </dgm:t>
    </dgm:pt>
    <dgm:pt modelId="{3F478987-6B94-4999-A841-13020DE08DAD}" type="parTrans" cxnId="{1BAA0198-1C90-4448-B60C-E83FC4747054}">
      <dgm:prSet/>
      <dgm:spPr/>
      <dgm:t>
        <a:bodyPr/>
        <a:lstStyle/>
        <a:p>
          <a:endParaRPr lang="sv-SE"/>
        </a:p>
      </dgm:t>
    </dgm:pt>
    <dgm:pt modelId="{96622809-8999-48FD-89DC-12E28CFB7D56}" type="sibTrans" cxnId="{1BAA0198-1C90-4448-B60C-E83FC4747054}">
      <dgm:prSet/>
      <dgm:spPr/>
      <dgm:t>
        <a:bodyPr/>
        <a:lstStyle/>
        <a:p>
          <a:endParaRPr lang="sv-SE"/>
        </a:p>
      </dgm:t>
    </dgm:pt>
    <dgm:pt modelId="{A2C687C9-6A18-4C31-9C5A-1BD4498F1FB5}">
      <dgm:prSet/>
      <dgm:spPr/>
      <dgm:t>
        <a:bodyPr/>
        <a:lstStyle/>
        <a:p>
          <a:r>
            <a:rPr lang="sv-SE" dirty="0" smtClean="0">
              <a:latin typeface="Times New Roman" pitchFamily="18" charset="0"/>
              <a:cs typeface="Times New Roman" pitchFamily="18" charset="0"/>
            </a:rPr>
            <a:t>Källkod skrivs med en </a:t>
          </a:r>
          <a:r>
            <a:rPr lang="sv-SE" dirty="0" err="1" smtClean="0">
              <a:latin typeface="Times New Roman" pitchFamily="18" charset="0"/>
              <a:cs typeface="Times New Roman" pitchFamily="18" charset="0"/>
            </a:rPr>
            <a:t>texteditor</a:t>
          </a:r>
          <a:r>
            <a:rPr lang="sv-SE" dirty="0" smtClean="0">
              <a:latin typeface="Times New Roman" pitchFamily="18" charset="0"/>
              <a:cs typeface="Times New Roman" pitchFamily="18" charset="0"/>
            </a:rPr>
            <a:t> och koden sparas i en textfil med filändelsen .</a:t>
          </a:r>
          <a:r>
            <a:rPr lang="sv-SE" dirty="0" err="1" smtClean="0">
              <a:latin typeface="Times New Roman" pitchFamily="18" charset="0"/>
              <a:cs typeface="Times New Roman" pitchFamily="18" charset="0"/>
            </a:rPr>
            <a:t>cs</a:t>
          </a:r>
          <a:endParaRPr lang="sv-SE" dirty="0">
            <a:latin typeface="Times New Roman" pitchFamily="18" charset="0"/>
            <a:cs typeface="Times New Roman" pitchFamily="18" charset="0"/>
          </a:endParaRPr>
        </a:p>
      </dgm:t>
    </dgm:pt>
    <dgm:pt modelId="{F56CE613-606B-44FF-B954-DD6135CBF1EE}" type="parTrans" cxnId="{227F3398-DA76-4588-BA90-5B5F110F7936}">
      <dgm:prSet/>
      <dgm:spPr/>
      <dgm:t>
        <a:bodyPr/>
        <a:lstStyle/>
        <a:p>
          <a:endParaRPr lang="sv-SE"/>
        </a:p>
      </dgm:t>
    </dgm:pt>
    <dgm:pt modelId="{379ACED2-DB0F-4524-AA79-CB70B098BBC1}" type="sibTrans" cxnId="{227F3398-DA76-4588-BA90-5B5F110F7936}">
      <dgm:prSet/>
      <dgm:spPr/>
      <dgm:t>
        <a:bodyPr/>
        <a:lstStyle/>
        <a:p>
          <a:endParaRPr lang="sv-SE"/>
        </a:p>
      </dgm:t>
    </dgm:pt>
    <dgm:pt modelId="{CE7DD61D-6293-4E73-91AB-9359C2221CC8}">
      <dgm:prSet/>
      <dgm:spPr/>
      <dgm:t>
        <a:bodyPr/>
        <a:lstStyle/>
        <a:p>
          <a:pPr rtl="0"/>
          <a:r>
            <a:rPr lang="sv-SE" b="1" dirty="0" smtClean="0"/>
            <a:t>Kompilera</a:t>
          </a:r>
          <a:endParaRPr lang="sv-SE" b="1" dirty="0"/>
        </a:p>
      </dgm:t>
    </dgm:pt>
    <dgm:pt modelId="{B554DCCE-7E2A-4104-B56A-3A5F32F2A780}" type="parTrans" cxnId="{A11EA0FA-1DCB-4B82-A9C9-B15B92D132B6}">
      <dgm:prSet/>
      <dgm:spPr/>
      <dgm:t>
        <a:bodyPr/>
        <a:lstStyle/>
        <a:p>
          <a:endParaRPr lang="sv-SE"/>
        </a:p>
      </dgm:t>
    </dgm:pt>
    <dgm:pt modelId="{A3471886-FA0A-4942-8E10-753FA8F969ED}" type="sibTrans" cxnId="{A11EA0FA-1DCB-4B82-A9C9-B15B92D132B6}">
      <dgm:prSet/>
      <dgm:spPr/>
      <dgm:t>
        <a:bodyPr/>
        <a:lstStyle/>
        <a:p>
          <a:endParaRPr lang="sv-SE"/>
        </a:p>
      </dgm:t>
    </dgm:pt>
    <dgm:pt modelId="{9746CC92-AECF-492E-91CE-2102D367D693}">
      <dgm:prSet/>
      <dgm:spPr/>
      <dgm:t>
        <a:bodyPr/>
        <a:lstStyle/>
        <a:p>
          <a:pPr rtl="0"/>
          <a:r>
            <a:rPr lang="sv-SE" b="1" dirty="0" smtClean="0"/>
            <a:t>Exekvera</a:t>
          </a:r>
          <a:endParaRPr lang="sv-SE" b="1" dirty="0"/>
        </a:p>
      </dgm:t>
    </dgm:pt>
    <dgm:pt modelId="{90B6EA0D-9B8D-4BDF-AF2D-269D07A55AA0}" type="parTrans" cxnId="{0A0197E7-BA5B-4C6F-9782-69686EE98BEE}">
      <dgm:prSet/>
      <dgm:spPr/>
      <dgm:t>
        <a:bodyPr/>
        <a:lstStyle/>
        <a:p>
          <a:endParaRPr lang="sv-SE"/>
        </a:p>
      </dgm:t>
    </dgm:pt>
    <dgm:pt modelId="{7A52CE59-77F1-4D11-9C89-A0EF97BF4998}" type="sibTrans" cxnId="{0A0197E7-BA5B-4C6F-9782-69686EE98BEE}">
      <dgm:prSet/>
      <dgm:spPr/>
      <dgm:t>
        <a:bodyPr/>
        <a:lstStyle/>
        <a:p>
          <a:endParaRPr lang="sv-SE"/>
        </a:p>
      </dgm:t>
    </dgm:pt>
    <dgm:pt modelId="{02BA7F6E-AD3B-49D9-B873-8DAD0FE2CB18}" type="pres">
      <dgm:prSet presAssocID="{64726D16-09C0-4170-9A86-0802CD8E26E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sv-SE"/>
        </a:p>
      </dgm:t>
    </dgm:pt>
    <dgm:pt modelId="{F2DF2853-A97A-456B-88CC-7615E169A82F}" type="pres">
      <dgm:prSet presAssocID="{9744A151-117D-456F-8628-16D8E6D99C9A}" presName="composite" presStyleCnt="0"/>
      <dgm:spPr/>
    </dgm:pt>
    <dgm:pt modelId="{E64860C0-B249-4CB0-9E76-A50950793346}" type="pres">
      <dgm:prSet presAssocID="{9744A151-117D-456F-8628-16D8E6D99C9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80C1E95-80D2-473A-8072-03FFFB95BDB2}" type="pres">
      <dgm:prSet presAssocID="{9744A151-117D-456F-8628-16D8E6D99C9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4E448CCC-80AD-40AB-81C3-FEB833576702}" type="pres">
      <dgm:prSet presAssocID="{A3DE2280-3C79-46AD-BA3D-FBC686149289}" presName="sp" presStyleCnt="0"/>
      <dgm:spPr/>
    </dgm:pt>
    <dgm:pt modelId="{1B45B3EA-FA62-4B14-BC8D-A008CCACAFBB}" type="pres">
      <dgm:prSet presAssocID="{CE7DD61D-6293-4E73-91AB-9359C2221CC8}" presName="composite" presStyleCnt="0"/>
      <dgm:spPr/>
    </dgm:pt>
    <dgm:pt modelId="{54094555-6596-4129-A3E8-9577E5DAED29}" type="pres">
      <dgm:prSet presAssocID="{CE7DD61D-6293-4E73-91AB-9359C2221CC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C147F87F-F2B5-4B37-9ED2-BACA6CE90321}" type="pres">
      <dgm:prSet presAssocID="{CE7DD61D-6293-4E73-91AB-9359C2221CC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DED2194B-E541-45F2-A096-8D2A8B85853D}" type="pres">
      <dgm:prSet presAssocID="{A3471886-FA0A-4942-8E10-753FA8F969ED}" presName="sp" presStyleCnt="0"/>
      <dgm:spPr/>
    </dgm:pt>
    <dgm:pt modelId="{1D9A962E-09D8-4C8F-9F35-405FBFA48B49}" type="pres">
      <dgm:prSet presAssocID="{9746CC92-AECF-492E-91CE-2102D367D693}" presName="composite" presStyleCnt="0"/>
      <dgm:spPr/>
    </dgm:pt>
    <dgm:pt modelId="{8242EA66-2BB4-4824-B97D-6332ECC79980}" type="pres">
      <dgm:prSet presAssocID="{9746CC92-AECF-492E-91CE-2102D367D69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04D239AA-51E3-463B-BEED-D545B265BF40}" type="pres">
      <dgm:prSet presAssocID="{9746CC92-AECF-492E-91CE-2102D367D69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88DABBCD-F18E-4BEE-837E-E1A862DDD61A}" type="presOf" srcId="{A2C687C9-6A18-4C31-9C5A-1BD4498F1FB5}" destId="{980C1E95-80D2-473A-8072-03FFFB95BDB2}" srcOrd="0" destOrd="0" presId="urn:microsoft.com/office/officeart/2005/8/layout/chevron2"/>
    <dgm:cxn modelId="{A11EA0FA-1DCB-4B82-A9C9-B15B92D132B6}" srcId="{64726D16-09C0-4170-9A86-0802CD8E26EC}" destId="{CE7DD61D-6293-4E73-91AB-9359C2221CC8}" srcOrd="1" destOrd="0" parTransId="{B554DCCE-7E2A-4104-B56A-3A5F32F2A780}" sibTransId="{A3471886-FA0A-4942-8E10-753FA8F969ED}"/>
    <dgm:cxn modelId="{5617E0C2-20A5-4FA1-B68F-11C79483F9F0}" type="presOf" srcId="{9744A151-117D-456F-8628-16D8E6D99C9A}" destId="{E64860C0-B249-4CB0-9E76-A50950793346}" srcOrd="0" destOrd="0" presId="urn:microsoft.com/office/officeart/2005/8/layout/chevron2"/>
    <dgm:cxn modelId="{1BAA0198-1C90-4448-B60C-E83FC4747054}" srcId="{9746CC92-AECF-492E-91CE-2102D367D693}" destId="{2C860F15-36A9-4F50-9DCF-3B2001380905}" srcOrd="0" destOrd="0" parTransId="{3F478987-6B94-4999-A841-13020DE08DAD}" sibTransId="{96622809-8999-48FD-89DC-12E28CFB7D56}"/>
    <dgm:cxn modelId="{9C541C7B-7E78-42FF-A9C6-56253A7B2C55}" type="presOf" srcId="{64726D16-09C0-4170-9A86-0802CD8E26EC}" destId="{02BA7F6E-AD3B-49D9-B873-8DAD0FE2CB18}" srcOrd="0" destOrd="0" presId="urn:microsoft.com/office/officeart/2005/8/layout/chevron2"/>
    <dgm:cxn modelId="{0A0197E7-BA5B-4C6F-9782-69686EE98BEE}" srcId="{64726D16-09C0-4170-9A86-0802CD8E26EC}" destId="{9746CC92-AECF-492E-91CE-2102D367D693}" srcOrd="2" destOrd="0" parTransId="{90B6EA0D-9B8D-4BDF-AF2D-269D07A55AA0}" sibTransId="{7A52CE59-77F1-4D11-9C89-A0EF97BF4998}"/>
    <dgm:cxn modelId="{48CE417B-BEAF-4C65-BA28-109CEA5D930D}" type="presOf" srcId="{9746CC92-AECF-492E-91CE-2102D367D693}" destId="{8242EA66-2BB4-4824-B97D-6332ECC79980}" srcOrd="0" destOrd="0" presId="urn:microsoft.com/office/officeart/2005/8/layout/chevron2"/>
    <dgm:cxn modelId="{227F3398-DA76-4588-BA90-5B5F110F7936}" srcId="{9744A151-117D-456F-8628-16D8E6D99C9A}" destId="{A2C687C9-6A18-4C31-9C5A-1BD4498F1FB5}" srcOrd="0" destOrd="0" parTransId="{F56CE613-606B-44FF-B954-DD6135CBF1EE}" sibTransId="{379ACED2-DB0F-4524-AA79-CB70B098BBC1}"/>
    <dgm:cxn modelId="{41534668-524E-4CF8-9011-3C0109187DA6}" srcId="{64726D16-09C0-4170-9A86-0802CD8E26EC}" destId="{9744A151-117D-456F-8628-16D8E6D99C9A}" srcOrd="0" destOrd="0" parTransId="{AFD26111-AE06-4800-AB48-F4A557055601}" sibTransId="{A3DE2280-3C79-46AD-BA3D-FBC686149289}"/>
    <dgm:cxn modelId="{6BD4CD16-9377-46BC-B7E7-AA9E59A4703F}" srcId="{CE7DD61D-6293-4E73-91AB-9359C2221CC8}" destId="{1F5737E2-F49A-43BF-87F7-25EB20057478}" srcOrd="0" destOrd="0" parTransId="{D161FE65-4B52-4616-9F7C-1F394120CC0E}" sibTransId="{1F699EC2-1BF0-4752-A3E4-5174FCAB63EA}"/>
    <dgm:cxn modelId="{1B3A2FC8-B474-4C36-8C18-C7AF99E20456}" type="presOf" srcId="{1F5737E2-F49A-43BF-87F7-25EB20057478}" destId="{C147F87F-F2B5-4B37-9ED2-BACA6CE90321}" srcOrd="0" destOrd="0" presId="urn:microsoft.com/office/officeart/2005/8/layout/chevron2"/>
    <dgm:cxn modelId="{8976A75B-CE8A-402B-B2DF-292D51B6D5D7}" type="presOf" srcId="{2C860F15-36A9-4F50-9DCF-3B2001380905}" destId="{04D239AA-51E3-463B-BEED-D545B265BF40}" srcOrd="0" destOrd="0" presId="urn:microsoft.com/office/officeart/2005/8/layout/chevron2"/>
    <dgm:cxn modelId="{0D81A4D3-122F-4AD1-9C6A-95A870E3AC4C}" type="presOf" srcId="{CE7DD61D-6293-4E73-91AB-9359C2221CC8}" destId="{54094555-6596-4129-A3E8-9577E5DAED29}" srcOrd="0" destOrd="0" presId="urn:microsoft.com/office/officeart/2005/8/layout/chevron2"/>
    <dgm:cxn modelId="{3219B91F-96E1-4378-B439-5C9D714FEED5}" type="presParOf" srcId="{02BA7F6E-AD3B-49D9-B873-8DAD0FE2CB18}" destId="{F2DF2853-A97A-456B-88CC-7615E169A82F}" srcOrd="0" destOrd="0" presId="urn:microsoft.com/office/officeart/2005/8/layout/chevron2"/>
    <dgm:cxn modelId="{987834BB-65CA-4444-9A00-4565E5D7D932}" type="presParOf" srcId="{F2DF2853-A97A-456B-88CC-7615E169A82F}" destId="{E64860C0-B249-4CB0-9E76-A50950793346}" srcOrd="0" destOrd="0" presId="urn:microsoft.com/office/officeart/2005/8/layout/chevron2"/>
    <dgm:cxn modelId="{46771B80-05FD-48D6-9BDA-F2D666C506AE}" type="presParOf" srcId="{F2DF2853-A97A-456B-88CC-7615E169A82F}" destId="{980C1E95-80D2-473A-8072-03FFFB95BDB2}" srcOrd="1" destOrd="0" presId="urn:microsoft.com/office/officeart/2005/8/layout/chevron2"/>
    <dgm:cxn modelId="{81E46C85-9F41-4461-8EFE-1F034952FCE8}" type="presParOf" srcId="{02BA7F6E-AD3B-49D9-B873-8DAD0FE2CB18}" destId="{4E448CCC-80AD-40AB-81C3-FEB833576702}" srcOrd="1" destOrd="0" presId="urn:microsoft.com/office/officeart/2005/8/layout/chevron2"/>
    <dgm:cxn modelId="{9393A167-3AF0-4F70-8E9B-6A37538CCA8E}" type="presParOf" srcId="{02BA7F6E-AD3B-49D9-B873-8DAD0FE2CB18}" destId="{1B45B3EA-FA62-4B14-BC8D-A008CCACAFBB}" srcOrd="2" destOrd="0" presId="urn:microsoft.com/office/officeart/2005/8/layout/chevron2"/>
    <dgm:cxn modelId="{A6B7B2FB-CD10-4C54-A651-BDE2B0E38AAF}" type="presParOf" srcId="{1B45B3EA-FA62-4B14-BC8D-A008CCACAFBB}" destId="{54094555-6596-4129-A3E8-9577E5DAED29}" srcOrd="0" destOrd="0" presId="urn:microsoft.com/office/officeart/2005/8/layout/chevron2"/>
    <dgm:cxn modelId="{08B3E74F-E4E0-4C1D-B90C-20BCCC623A9B}" type="presParOf" srcId="{1B45B3EA-FA62-4B14-BC8D-A008CCACAFBB}" destId="{C147F87F-F2B5-4B37-9ED2-BACA6CE90321}" srcOrd="1" destOrd="0" presId="urn:microsoft.com/office/officeart/2005/8/layout/chevron2"/>
    <dgm:cxn modelId="{3FFA18E8-3BF9-4E0B-9428-6F2178509000}" type="presParOf" srcId="{02BA7F6E-AD3B-49D9-B873-8DAD0FE2CB18}" destId="{DED2194B-E541-45F2-A096-8D2A8B85853D}" srcOrd="3" destOrd="0" presId="urn:microsoft.com/office/officeart/2005/8/layout/chevron2"/>
    <dgm:cxn modelId="{2F9E37BB-57EF-4314-8BEE-1842F27F1C49}" type="presParOf" srcId="{02BA7F6E-AD3B-49D9-B873-8DAD0FE2CB18}" destId="{1D9A962E-09D8-4C8F-9F35-405FBFA48B49}" srcOrd="4" destOrd="0" presId="urn:microsoft.com/office/officeart/2005/8/layout/chevron2"/>
    <dgm:cxn modelId="{C2C272ED-1B2B-409A-B636-4DE9BECB463E}" type="presParOf" srcId="{1D9A962E-09D8-4C8F-9F35-405FBFA48B49}" destId="{8242EA66-2BB4-4824-B97D-6332ECC79980}" srcOrd="0" destOrd="0" presId="urn:microsoft.com/office/officeart/2005/8/layout/chevron2"/>
    <dgm:cxn modelId="{F8C95123-90EF-47D6-AC54-32E14843C0F1}" type="presParOf" srcId="{1D9A962E-09D8-4C8F-9F35-405FBFA48B49}" destId="{04D239AA-51E3-463B-BEED-D545B265BF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996F9-A018-4A3B-A649-0F9EAAE2640F}">
      <dsp:nvSpPr>
        <dsp:cNvPr id="0" name=""/>
        <dsp:cNvSpPr/>
      </dsp:nvSpPr>
      <dsp:spPr>
        <a:xfrm rot="5400000">
          <a:off x="-189259" y="189567"/>
          <a:ext cx="1261731" cy="88321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200" b="1" kern="1200" dirty="0" smtClean="0">
              <a:latin typeface="Times New Roman" pitchFamily="18" charset="0"/>
              <a:cs typeface="Times New Roman" pitchFamily="18" charset="0"/>
            </a:rPr>
            <a:t>Källkod</a:t>
          </a:r>
          <a:endParaRPr lang="sv-SE" sz="12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" y="441913"/>
        <a:ext cx="883212" cy="378519"/>
      </dsp:txXfrm>
    </dsp:sp>
    <dsp:sp modelId="{1072BB7A-F738-4BC7-BD78-E475F294178E}">
      <dsp:nvSpPr>
        <dsp:cNvPr id="0" name=""/>
        <dsp:cNvSpPr/>
      </dsp:nvSpPr>
      <dsp:spPr>
        <a:xfrm rot="5400000">
          <a:off x="3079543" y="-2196023"/>
          <a:ext cx="820125" cy="52127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v-SE" sz="1800" kern="1200" dirty="0" smtClean="0">
              <a:latin typeface="Times New Roman" pitchFamily="18" charset="0"/>
              <a:cs typeface="Times New Roman" pitchFamily="18" charset="0"/>
            </a:rPr>
            <a:t>För att kunna köra ett program måste först källkoden skrivas in och…</a:t>
          </a:r>
          <a:endParaRPr lang="sv-SE" sz="18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883213" y="40342"/>
        <a:ext cx="5172752" cy="740055"/>
      </dsp:txXfrm>
    </dsp:sp>
    <dsp:sp modelId="{06718736-B89B-47B3-807C-8332965B4F7D}">
      <dsp:nvSpPr>
        <dsp:cNvPr id="0" name=""/>
        <dsp:cNvSpPr/>
      </dsp:nvSpPr>
      <dsp:spPr>
        <a:xfrm rot="5400000">
          <a:off x="-189259" y="1251727"/>
          <a:ext cx="1261731" cy="88321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200" b="1" kern="1200" dirty="0" err="1" smtClean="0">
              <a:latin typeface="Times New Roman" pitchFamily="18" charset="0"/>
              <a:cs typeface="Times New Roman" pitchFamily="18" charset="0"/>
            </a:rPr>
            <a:t>IL-kod</a:t>
          </a:r>
          <a:endParaRPr lang="sv-SE" sz="12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" y="1504073"/>
        <a:ext cx="883212" cy="378519"/>
      </dsp:txXfrm>
    </dsp:sp>
    <dsp:sp modelId="{A0772711-4434-4D1F-8B79-FDCB6A1A63D7}">
      <dsp:nvSpPr>
        <dsp:cNvPr id="0" name=""/>
        <dsp:cNvSpPr/>
      </dsp:nvSpPr>
      <dsp:spPr>
        <a:xfrm rot="5400000">
          <a:off x="3079543" y="-1133863"/>
          <a:ext cx="820125" cy="52127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v-SE" sz="1800" kern="1200" dirty="0" smtClean="0">
              <a:latin typeface="Times New Roman" pitchFamily="18" charset="0"/>
              <a:cs typeface="Times New Roman" pitchFamily="18" charset="0"/>
            </a:rPr>
            <a:t>…kompileras till </a:t>
          </a:r>
          <a:r>
            <a:rPr lang="sv-SE" sz="1800" kern="1200" dirty="0" err="1" smtClean="0">
              <a:latin typeface="Times New Roman" pitchFamily="18" charset="0"/>
              <a:cs typeface="Times New Roman" pitchFamily="18" charset="0"/>
            </a:rPr>
            <a:t>IL-kod</a:t>
          </a:r>
          <a:r>
            <a:rPr lang="sv-SE" sz="1800" kern="1200" dirty="0" smtClean="0">
              <a:latin typeface="Times New Roman" pitchFamily="18" charset="0"/>
              <a:cs typeface="Times New Roman" pitchFamily="18" charset="0"/>
            </a:rPr>
            <a:t/>
          </a:r>
          <a:br>
            <a:rPr lang="sv-SE" sz="1800" kern="1200" dirty="0" smtClean="0">
              <a:latin typeface="Times New Roman" pitchFamily="18" charset="0"/>
              <a:cs typeface="Times New Roman" pitchFamily="18" charset="0"/>
            </a:rPr>
          </a:br>
          <a:r>
            <a:rPr lang="sv-SE" sz="1800" kern="1200" dirty="0" smtClean="0">
              <a:latin typeface="Times New Roman" pitchFamily="18" charset="0"/>
              <a:cs typeface="Times New Roman" pitchFamily="18" charset="0"/>
            </a:rPr>
            <a:t>och metadata.</a:t>
          </a:r>
          <a:endParaRPr lang="sv-SE" sz="18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883213" y="1102502"/>
        <a:ext cx="5172752" cy="740055"/>
      </dsp:txXfrm>
    </dsp:sp>
    <dsp:sp modelId="{A26450A5-275E-49F7-A2F0-3CE235E767FD}">
      <dsp:nvSpPr>
        <dsp:cNvPr id="0" name=""/>
        <dsp:cNvSpPr/>
      </dsp:nvSpPr>
      <dsp:spPr>
        <a:xfrm rot="5400000">
          <a:off x="-189259" y="2313887"/>
          <a:ext cx="1261731" cy="88321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200" b="1" kern="1200" dirty="0" smtClean="0">
              <a:latin typeface="Times New Roman" pitchFamily="18" charset="0"/>
              <a:cs typeface="Times New Roman" pitchFamily="18" charset="0"/>
            </a:rPr>
            <a:t>Maskinkod</a:t>
          </a:r>
          <a:endParaRPr lang="sv-SE" sz="12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" y="2566233"/>
        <a:ext cx="883212" cy="378519"/>
      </dsp:txXfrm>
    </dsp:sp>
    <dsp:sp modelId="{09327748-15C2-4039-8FF7-83F50B87ADC5}">
      <dsp:nvSpPr>
        <dsp:cNvPr id="0" name=""/>
        <dsp:cNvSpPr/>
      </dsp:nvSpPr>
      <dsp:spPr>
        <a:xfrm rot="5400000">
          <a:off x="3079543" y="-71703"/>
          <a:ext cx="820125" cy="52127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v-SE" sz="1800" kern="1200" dirty="0" err="1" smtClean="0">
              <a:latin typeface="Times New Roman" pitchFamily="18" charset="0"/>
              <a:cs typeface="Times New Roman" pitchFamily="18" charset="0"/>
            </a:rPr>
            <a:t>IL-koden</a:t>
          </a:r>
          <a:r>
            <a:rPr lang="sv-SE" sz="1800" kern="1200" dirty="0" smtClean="0">
              <a:latin typeface="Times New Roman" pitchFamily="18" charset="0"/>
              <a:cs typeface="Times New Roman" pitchFamily="18" charset="0"/>
            </a:rPr>
            <a:t> laddas, verifieras och kompileras av en </a:t>
          </a:r>
          <a:r>
            <a:rPr lang="sv-SE" sz="1800" kern="1200" dirty="0" err="1" smtClean="0">
              <a:latin typeface="Times New Roman" pitchFamily="18" charset="0"/>
              <a:cs typeface="Times New Roman" pitchFamily="18" charset="0"/>
            </a:rPr>
            <a:t>JIT-kompilator</a:t>
          </a:r>
          <a:r>
            <a:rPr lang="sv-SE" sz="1800" kern="1200" dirty="0" smtClean="0">
              <a:latin typeface="Times New Roman" pitchFamily="18" charset="0"/>
              <a:cs typeface="Times New Roman" pitchFamily="18" charset="0"/>
            </a:rPr>
            <a:t> (</a:t>
          </a:r>
          <a:r>
            <a:rPr lang="sv-SE" sz="1800" i="1" kern="1200" dirty="0" smtClean="0">
              <a:latin typeface="Times New Roman" pitchFamily="18" charset="0"/>
              <a:cs typeface="Times New Roman" pitchFamily="18" charset="0"/>
            </a:rPr>
            <a:t>JIT = Just In Time</a:t>
          </a:r>
          <a:r>
            <a:rPr lang="sv-SE" sz="1800" kern="1200" dirty="0" smtClean="0">
              <a:latin typeface="Times New Roman" pitchFamily="18" charset="0"/>
              <a:cs typeface="Times New Roman" pitchFamily="18" charset="0"/>
            </a:rPr>
            <a:t>) till maskinkod, specifik för processorn, som sedan exekveras.</a:t>
          </a:r>
          <a:endParaRPr lang="sv-SE" sz="18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883213" y="2164662"/>
        <a:ext cx="5172752" cy="740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860C0-B249-4CB0-9E76-A50950793346}">
      <dsp:nvSpPr>
        <dsp:cNvPr id="0" name=""/>
        <dsp:cNvSpPr/>
      </dsp:nvSpPr>
      <dsp:spPr>
        <a:xfrm rot="5400000">
          <a:off x="-227400" y="229469"/>
          <a:ext cx="1516003" cy="106120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b="1" kern="1200" dirty="0" smtClean="0"/>
            <a:t>Redigera</a:t>
          </a:r>
          <a:r>
            <a:rPr lang="sv-SE" sz="1600" kern="1200" dirty="0" smtClean="0"/>
            <a:t> </a:t>
          </a:r>
          <a:endParaRPr lang="sv-SE" sz="1600" kern="1200" dirty="0"/>
        </a:p>
      </dsp:txBody>
      <dsp:txXfrm rot="-5400000">
        <a:off x="1" y="532669"/>
        <a:ext cx="1061202" cy="454801"/>
      </dsp:txXfrm>
    </dsp:sp>
    <dsp:sp modelId="{980C1E95-80D2-473A-8072-03FFFB95BDB2}">
      <dsp:nvSpPr>
        <dsp:cNvPr id="0" name=""/>
        <dsp:cNvSpPr/>
      </dsp:nvSpPr>
      <dsp:spPr>
        <a:xfrm rot="5400000">
          <a:off x="2453745" y="-1390473"/>
          <a:ext cx="985402" cy="37704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v-SE" sz="1500" kern="1200" dirty="0" smtClean="0">
              <a:latin typeface="Times New Roman" pitchFamily="18" charset="0"/>
              <a:cs typeface="Times New Roman" pitchFamily="18" charset="0"/>
            </a:rPr>
            <a:t>Källkod skrivs med en </a:t>
          </a:r>
          <a:r>
            <a:rPr lang="sv-SE" sz="1500" kern="1200" dirty="0" err="1" smtClean="0">
              <a:latin typeface="Times New Roman" pitchFamily="18" charset="0"/>
              <a:cs typeface="Times New Roman" pitchFamily="18" charset="0"/>
            </a:rPr>
            <a:t>texteditor</a:t>
          </a:r>
          <a:r>
            <a:rPr lang="sv-SE" sz="1500" kern="1200" dirty="0" smtClean="0">
              <a:latin typeface="Times New Roman" pitchFamily="18" charset="0"/>
              <a:cs typeface="Times New Roman" pitchFamily="18" charset="0"/>
            </a:rPr>
            <a:t> och koden sparas i en textfil med filändelsen .</a:t>
          </a:r>
          <a:r>
            <a:rPr lang="sv-SE" sz="1500" kern="1200" dirty="0" err="1" smtClean="0">
              <a:latin typeface="Times New Roman" pitchFamily="18" charset="0"/>
              <a:cs typeface="Times New Roman" pitchFamily="18" charset="0"/>
            </a:rPr>
            <a:t>cs</a:t>
          </a:r>
          <a:endParaRPr lang="sv-SE" sz="15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061203" y="50172"/>
        <a:ext cx="3722384" cy="889196"/>
      </dsp:txXfrm>
    </dsp:sp>
    <dsp:sp modelId="{54094555-6596-4129-A3E8-9577E5DAED29}">
      <dsp:nvSpPr>
        <dsp:cNvPr id="0" name=""/>
        <dsp:cNvSpPr/>
      </dsp:nvSpPr>
      <dsp:spPr>
        <a:xfrm rot="5400000">
          <a:off x="-227400" y="1550346"/>
          <a:ext cx="1516003" cy="106120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b="1" kern="1200" dirty="0" smtClean="0"/>
            <a:t>Kompilera</a:t>
          </a:r>
          <a:endParaRPr lang="sv-SE" sz="1600" b="1" kern="1200" dirty="0"/>
        </a:p>
      </dsp:txBody>
      <dsp:txXfrm rot="-5400000">
        <a:off x="1" y="1853546"/>
        <a:ext cx="1061202" cy="454801"/>
      </dsp:txXfrm>
    </dsp:sp>
    <dsp:sp modelId="{C147F87F-F2B5-4B37-9ED2-BACA6CE90321}">
      <dsp:nvSpPr>
        <dsp:cNvPr id="0" name=""/>
        <dsp:cNvSpPr/>
      </dsp:nvSpPr>
      <dsp:spPr>
        <a:xfrm rot="5400000">
          <a:off x="2453745" y="-69596"/>
          <a:ext cx="985402" cy="37704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v-SE" sz="1500" kern="1200" dirty="0" smtClean="0"/>
            <a:t>Textfilen kompileras med programmet </a:t>
          </a:r>
          <a:r>
            <a:rPr lang="sv-SE" sz="1500" kern="1200" dirty="0" err="1" smtClean="0">
              <a:latin typeface="Courier New" pitchFamily="49" charset="0"/>
              <a:cs typeface="Courier New" pitchFamily="49" charset="0"/>
            </a:rPr>
            <a:t>csc</a:t>
          </a:r>
          <a:r>
            <a:rPr lang="sv-SE" sz="1500" kern="1200" dirty="0" smtClean="0"/>
            <a:t>, vilket skapar en fil med filändelsen </a:t>
          </a:r>
          <a:r>
            <a:rPr lang="sv-SE" sz="1500" kern="1200" dirty="0" smtClean="0">
              <a:latin typeface="Courier New" pitchFamily="49" charset="0"/>
              <a:cs typeface="Courier New" pitchFamily="49" charset="0"/>
            </a:rPr>
            <a:t>.</a:t>
          </a:r>
          <a:r>
            <a:rPr lang="sv-SE" sz="1500" kern="1200" dirty="0" err="1" smtClean="0">
              <a:latin typeface="Courier New" pitchFamily="49" charset="0"/>
              <a:cs typeface="Courier New" pitchFamily="49" charset="0"/>
            </a:rPr>
            <a:t>exe</a:t>
          </a:r>
          <a:r>
            <a:rPr lang="sv-SE" sz="1500" kern="1200" dirty="0" smtClean="0"/>
            <a:t>, som innehåller CIL-kod.</a:t>
          </a:r>
          <a:endParaRPr lang="sv-SE" sz="1500" kern="1200" dirty="0"/>
        </a:p>
      </dsp:txBody>
      <dsp:txXfrm rot="-5400000">
        <a:off x="1061203" y="1371049"/>
        <a:ext cx="3722384" cy="889196"/>
      </dsp:txXfrm>
    </dsp:sp>
    <dsp:sp modelId="{8242EA66-2BB4-4824-B97D-6332ECC79980}">
      <dsp:nvSpPr>
        <dsp:cNvPr id="0" name=""/>
        <dsp:cNvSpPr/>
      </dsp:nvSpPr>
      <dsp:spPr>
        <a:xfrm rot="5400000">
          <a:off x="-227400" y="2871224"/>
          <a:ext cx="1516003" cy="1061202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b="1" kern="1200" dirty="0" smtClean="0"/>
            <a:t>Exekvera</a:t>
          </a:r>
          <a:endParaRPr lang="sv-SE" sz="1600" b="1" kern="1200" dirty="0"/>
        </a:p>
      </dsp:txBody>
      <dsp:txXfrm rot="-5400000">
        <a:off x="1" y="3174424"/>
        <a:ext cx="1061202" cy="454801"/>
      </dsp:txXfrm>
    </dsp:sp>
    <dsp:sp modelId="{04D239AA-51E3-463B-BEED-D545B265BF40}">
      <dsp:nvSpPr>
        <dsp:cNvPr id="0" name=""/>
        <dsp:cNvSpPr/>
      </dsp:nvSpPr>
      <dsp:spPr>
        <a:xfrm rot="5400000">
          <a:off x="2453745" y="1251281"/>
          <a:ext cx="985402" cy="37704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v-SE" sz="1500" kern="1200" dirty="0" err="1" smtClean="0"/>
            <a:t>IL-koden</a:t>
          </a:r>
          <a:r>
            <a:rPr lang="sv-SE" sz="1500" kern="1200" dirty="0" smtClean="0"/>
            <a:t> i exe-filen körs av </a:t>
          </a:r>
          <a:r>
            <a:rPr lang="sv-SE" sz="1500" kern="1200" dirty="0" err="1" smtClean="0"/>
            <a:t>CLR:n</a:t>
          </a:r>
          <a:r>
            <a:rPr lang="sv-SE" sz="1500" kern="1200" dirty="0" smtClean="0"/>
            <a:t> (</a:t>
          </a:r>
          <a:r>
            <a:rPr lang="sv-SE" sz="1500" i="1" kern="1200" dirty="0" err="1" smtClean="0"/>
            <a:t>Common</a:t>
          </a:r>
          <a:r>
            <a:rPr lang="sv-SE" sz="1500" i="1" kern="1200" dirty="0" smtClean="0"/>
            <a:t> Language </a:t>
          </a:r>
          <a:r>
            <a:rPr lang="sv-SE" sz="1500" i="1" kern="1200" dirty="0" err="1" smtClean="0"/>
            <a:t>Runtime</a:t>
          </a:r>
          <a:r>
            <a:rPr lang="sv-SE" sz="1500" kern="1200" dirty="0" smtClean="0"/>
            <a:t>), som ”</a:t>
          </a:r>
          <a:r>
            <a:rPr lang="sv-SE" sz="1500" kern="1200" dirty="0" err="1" smtClean="0"/>
            <a:t>jittar</a:t>
          </a:r>
          <a:r>
            <a:rPr lang="sv-SE" sz="1500" kern="1200" dirty="0" smtClean="0"/>
            <a:t>” och exekverar programmet.</a:t>
          </a:r>
          <a:endParaRPr lang="sv-SE" sz="1500" kern="1200" dirty="0"/>
        </a:p>
      </dsp:txBody>
      <dsp:txXfrm rot="-5400000">
        <a:off x="1061203" y="2691927"/>
        <a:ext cx="3722384" cy="889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66908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r>
              <a:rPr lang="sv-SE"/>
              <a:t>Introduktion till programmering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959"/>
            <a:ext cx="666908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273050">
              <a:defRPr sz="1200">
                <a:latin typeface="Verdana" pitchFamily="34" charset="0"/>
                <a:cs typeface="Times New Roman" pitchFamily="18" charset="0"/>
              </a:defRPr>
            </a:lvl1pPr>
          </a:lstStyle>
          <a:p>
            <a:r>
              <a:rPr lang="en-US"/>
              <a:t>©	</a:t>
            </a:r>
            <a:r>
              <a:rPr lang="sv-SE"/>
              <a:t>Högskolan i Kalmar, Institutionen för teknik (Mats Loock)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4" y="9429959"/>
            <a:ext cx="2890837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fld id="{7EF0C555-AC0B-4497-8FBF-230A0002E2D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3076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sv-S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sv-S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57188" y="744538"/>
            <a:ext cx="59563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0588" y="4714980"/>
            <a:ext cx="4887912" cy="446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572"/>
            <a:ext cx="289083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sv-S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572"/>
            <a:ext cx="2890838" cy="49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745B5DE4-D90E-4D70-B90C-2347413FDC4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6557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2F56E-D351-427B-A9D3-3010CAA5014E}" type="slidenum">
              <a:rPr lang="sv-SE"/>
              <a:pPr/>
              <a:t>1</a:t>
            </a:fld>
            <a:endParaRPr lang="sv-SE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5FC26-DF92-4AE2-B9E9-0D8955C98B50}" type="slidenum">
              <a:rPr lang="sv-SE"/>
              <a:pPr/>
              <a:t>2</a:t>
            </a:fld>
            <a:endParaRPr lang="sv-SE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744538"/>
            <a:ext cx="5956300" cy="3722687"/>
          </a:xfrm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objekt 26" descr="Lnu_Wordmark_I_Datavetenskap_150mm15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000" y="5205491"/>
            <a:ext cx="3061524" cy="461764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Rubrik, text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dirty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(?)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79167" y="5512764"/>
            <a:ext cx="1585666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bIns="46800" anchor="b">
            <a:spAutoFit/>
          </a:bodyPr>
          <a:lstStyle/>
          <a:p>
            <a:pPr algn="ctr" eaLnBrk="0" hangingPunct="0">
              <a:defRPr/>
            </a:pPr>
            <a:r>
              <a:rPr lang="sv-SE" sz="700" noProof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© 2011 Mats Loock</a:t>
            </a:r>
            <a:endParaRPr lang="sv-SE" sz="700" noProof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Bildobjekt 11" descr="Lnu_Wordmark_I_Datavetenskap_150mm150dpi.png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00" y="5492628"/>
            <a:ext cx="1439293" cy="217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669" r:id="rId15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3" name="Rectangle 1051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1054135"/>
          </a:xfrm>
        </p:spPr>
        <p:txBody>
          <a:bodyPr/>
          <a:lstStyle/>
          <a:p>
            <a:r>
              <a:rPr lang="sv-SE" sz="7200" dirty="0"/>
              <a:t>Introduktion till </a:t>
            </a:r>
            <a:r>
              <a:rPr lang="sv-SE" sz="7200" dirty="0" smtClean="0"/>
              <a:t>C#</a:t>
            </a:r>
            <a:endParaRPr lang="sv-SE" sz="72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72" name="Oval 8"/>
          <p:cNvSpPr>
            <a:spLocks noChangeArrowheads="1"/>
          </p:cNvSpPr>
          <p:nvPr/>
        </p:nvSpPr>
        <p:spPr bwMode="auto">
          <a:xfrm>
            <a:off x="6640513" y="4581261"/>
            <a:ext cx="2190750" cy="42597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FFCC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sv-SE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är </a:t>
            </a:r>
            <a:r>
              <a:rPr lang="sv-SE" dirty="0" smtClean="0"/>
              <a:t>C#?</a:t>
            </a:r>
            <a:endParaRPr lang="sv-SE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817563"/>
            <a:ext cx="5972175" cy="4619625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sv-SE" sz="1800" dirty="0"/>
              <a:t>Olika typer av </a:t>
            </a:r>
            <a:r>
              <a:rPr lang="sv-SE" sz="1800" b="1" dirty="0" smtClean="0"/>
              <a:t>C#-program </a:t>
            </a:r>
            <a:r>
              <a:rPr lang="sv-SE" sz="1800" b="1" dirty="0"/>
              <a:t>är</a:t>
            </a:r>
            <a:r>
              <a:rPr lang="sv-SE" sz="1800" dirty="0"/>
              <a:t>:</a:t>
            </a:r>
          </a:p>
          <a:p>
            <a:pPr lvl="1">
              <a:spcBef>
                <a:spcPct val="100000"/>
              </a:spcBef>
            </a:pPr>
            <a:r>
              <a:rPr lang="sv-SE" sz="1600" b="1" dirty="0" smtClean="0"/>
              <a:t>konsolprogram</a:t>
            </a:r>
            <a:r>
              <a:rPr lang="sv-SE" sz="1600" dirty="0" smtClean="0"/>
              <a:t>, </a:t>
            </a:r>
            <a:r>
              <a:rPr lang="sv-SE" sz="1600" dirty="0"/>
              <a:t>fristående </a:t>
            </a:r>
            <a:r>
              <a:rPr lang="sv-SE" sz="1600" dirty="0" smtClean="0"/>
              <a:t>textorienterade </a:t>
            </a:r>
            <a:r>
              <a:rPr lang="sv-SE" sz="1600" dirty="0"/>
              <a:t>program</a:t>
            </a:r>
            <a:r>
              <a:rPr lang="sv-SE" sz="1600" dirty="0" smtClean="0"/>
              <a:t>.</a:t>
            </a:r>
          </a:p>
          <a:p>
            <a:pPr lvl="1">
              <a:spcBef>
                <a:spcPct val="100000"/>
              </a:spcBef>
            </a:pPr>
            <a:r>
              <a:rPr lang="sv-SE" sz="1600" b="1" dirty="0" smtClean="0"/>
              <a:t>Windowsapplikationer</a:t>
            </a:r>
            <a:r>
              <a:rPr lang="sv-SE" sz="1600" dirty="0" smtClean="0"/>
              <a:t>, fristående fönsterorienterade program.</a:t>
            </a:r>
            <a:endParaRPr lang="sv-SE" sz="1600" dirty="0"/>
          </a:p>
          <a:p>
            <a:pPr lvl="1">
              <a:spcBef>
                <a:spcPct val="100000"/>
              </a:spcBef>
            </a:pPr>
            <a:r>
              <a:rPr lang="sv-SE" sz="1600" b="1" dirty="0" smtClean="0"/>
              <a:t>Webbapplikationer</a:t>
            </a:r>
            <a:r>
              <a:rPr lang="sv-SE" sz="1600" dirty="0" smtClean="0"/>
              <a:t>, </a:t>
            </a:r>
            <a:r>
              <a:rPr lang="sv-SE" sz="1600" dirty="0"/>
              <a:t>är program som </a:t>
            </a:r>
            <a:r>
              <a:rPr lang="sv-SE" sz="1600" dirty="0" smtClean="0"/>
              <a:t>körs på en webbserver.</a:t>
            </a:r>
            <a:endParaRPr lang="sv-SE" sz="1600" dirty="0"/>
          </a:p>
          <a:p>
            <a:pPr>
              <a:spcBef>
                <a:spcPct val="100000"/>
              </a:spcBef>
            </a:pPr>
            <a:r>
              <a:rPr lang="sv-SE" sz="1800" b="1" dirty="0" smtClean="0"/>
              <a:t>C# </a:t>
            </a:r>
            <a:r>
              <a:rPr lang="sv-SE" sz="1800" b="1" dirty="0"/>
              <a:t>är ett högnivåspråk</a:t>
            </a:r>
            <a:r>
              <a:rPr lang="sv-SE" sz="1800" dirty="0"/>
              <a:t> och är </a:t>
            </a:r>
            <a:r>
              <a:rPr lang="sv-SE" sz="1800" dirty="0" smtClean="0"/>
              <a:t>viss utsträckning </a:t>
            </a:r>
            <a:r>
              <a:rPr lang="sv-SE" sz="1800" dirty="0"/>
              <a:t>plattformsoberoende, d.v.s. </a:t>
            </a:r>
            <a:r>
              <a:rPr lang="sv-SE" sz="1800" b="1" dirty="0" smtClean="0"/>
              <a:t>C#-program </a:t>
            </a:r>
            <a:r>
              <a:rPr lang="sv-SE" sz="1800" b="1" dirty="0"/>
              <a:t>kan</a:t>
            </a:r>
            <a:r>
              <a:rPr lang="sv-SE" sz="1800" dirty="0"/>
              <a:t> (oförändrade) </a:t>
            </a:r>
            <a:r>
              <a:rPr lang="sv-SE" sz="1800" b="1" dirty="0"/>
              <a:t>köras </a:t>
            </a:r>
            <a:r>
              <a:rPr lang="sv-SE" sz="1800" b="1" dirty="0" smtClean="0"/>
              <a:t>på</a:t>
            </a:r>
            <a:r>
              <a:rPr lang="sv-SE" sz="1800" dirty="0" smtClean="0"/>
              <a:t> </a:t>
            </a:r>
            <a:r>
              <a:rPr lang="sv-SE" sz="1800" dirty="0"/>
              <a:t>flera </a:t>
            </a:r>
            <a:r>
              <a:rPr lang="sv-SE" sz="1800" b="1" dirty="0"/>
              <a:t>olika operativsystem</a:t>
            </a:r>
            <a:r>
              <a:rPr lang="sv-SE" sz="1800" dirty="0"/>
              <a:t>, t.ex. Windows, Linux, …</a:t>
            </a:r>
          </a:p>
          <a:p>
            <a:pPr>
              <a:spcBef>
                <a:spcPct val="100000"/>
              </a:spcBef>
            </a:pPr>
            <a:r>
              <a:rPr lang="sv-SE" sz="1800" b="1" dirty="0" smtClean="0"/>
              <a:t>C# </a:t>
            </a:r>
            <a:r>
              <a:rPr lang="sv-SE" sz="1800" b="1" dirty="0"/>
              <a:t>är ett objektorienterat programspråk</a:t>
            </a:r>
            <a:r>
              <a:rPr lang="sv-SE" sz="1800" dirty="0"/>
              <a:t> </a:t>
            </a:r>
            <a:r>
              <a:rPr lang="sv-SE" sz="1200" dirty="0"/>
              <a:t>(mer om detta senare…)</a:t>
            </a:r>
            <a:r>
              <a:rPr lang="sv-SE" sz="1800" i="1" dirty="0"/>
              <a:t>. </a:t>
            </a:r>
          </a:p>
        </p:txBody>
      </p:sp>
      <p:pic>
        <p:nvPicPr>
          <p:cNvPr id="241669" name="Picture 5" descr="MCj0078711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6814" y="2938198"/>
            <a:ext cx="962025" cy="1946010"/>
          </a:xfrm>
          <a:prstGeom prst="rect">
            <a:avLst/>
          </a:prstGeom>
          <a:noFill/>
        </p:spPr>
      </p:pic>
      <p:sp>
        <p:nvSpPr>
          <p:cNvPr id="241670" name="AutoShape 6"/>
          <p:cNvSpPr>
            <a:spLocks noChangeArrowheads="1"/>
          </p:cNvSpPr>
          <p:nvPr/>
        </p:nvSpPr>
        <p:spPr bwMode="auto">
          <a:xfrm>
            <a:off x="6746875" y="1448595"/>
            <a:ext cx="1524000" cy="1022614"/>
          </a:xfrm>
          <a:prstGeom prst="cloudCallout">
            <a:avLst>
              <a:gd name="adj1" fmla="val 39690"/>
              <a:gd name="adj2" fmla="val 10161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 anchor="ctr" anchorCtr="0"/>
          <a:lstStyle/>
          <a:p>
            <a:pPr marL="342900" indent="-342900" algn="ctr">
              <a:spcBef>
                <a:spcPct val="20000"/>
              </a:spcBef>
            </a:pPr>
            <a:r>
              <a:rPr lang="sv-SE" sz="4400" b="1" dirty="0" smtClean="0">
                <a:latin typeface="Times New Roman" pitchFamily="18" charset="0"/>
                <a:cs typeface="Times New Roman" pitchFamily="18" charset="0"/>
              </a:rPr>
              <a:t>C#</a:t>
            </a:r>
            <a:endParaRPr lang="sv-SE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Historia</a:t>
            </a:r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967789" y="817563"/>
            <a:ext cx="6719012" cy="4619625"/>
          </a:xfrm>
        </p:spPr>
        <p:txBody>
          <a:bodyPr>
            <a:normAutofit lnSpcReduction="10000"/>
          </a:bodyPr>
          <a:lstStyle/>
          <a:p>
            <a:pPr>
              <a:spcBef>
                <a:spcPct val="100000"/>
              </a:spcBef>
            </a:pPr>
            <a:r>
              <a:rPr lang="sv-SE" sz="1600" b="1" dirty="0" smtClean="0"/>
              <a:t>C# </a:t>
            </a:r>
            <a:r>
              <a:rPr lang="sv-SE" sz="1600" b="1" dirty="0"/>
              <a:t>har några av sina rötter i</a:t>
            </a:r>
            <a:r>
              <a:rPr lang="sv-SE" sz="1600" dirty="0"/>
              <a:t> programspråket </a:t>
            </a:r>
            <a:r>
              <a:rPr lang="sv-SE" sz="1600" b="1" dirty="0" err="1"/>
              <a:t>Simula</a:t>
            </a:r>
            <a:r>
              <a:rPr lang="sv-SE" sz="1600" dirty="0"/>
              <a:t> (1966), som var det första språket att använda något som kallades klasser. En nackdel var att den kompilerade koden var </a:t>
            </a:r>
            <a:r>
              <a:rPr lang="sv-SE" sz="1600" dirty="0" err="1"/>
              <a:t>lååååångsam</a:t>
            </a:r>
            <a:r>
              <a:rPr lang="sv-SE" sz="1600" dirty="0"/>
              <a:t>.</a:t>
            </a:r>
          </a:p>
          <a:p>
            <a:pPr>
              <a:spcBef>
                <a:spcPct val="100000"/>
              </a:spcBef>
            </a:pPr>
            <a:r>
              <a:rPr lang="sv-SE" sz="1600" dirty="0"/>
              <a:t>1971 kom </a:t>
            </a:r>
            <a:r>
              <a:rPr lang="sv-SE" sz="1600" b="1" dirty="0"/>
              <a:t>C </a:t>
            </a:r>
            <a:r>
              <a:rPr lang="sv-SE" sz="1600" dirty="0"/>
              <a:t>(som baserades på B, som i sin tur baserades på BCPL), ett språk det gick (går) att skapa snabba applikationer med.</a:t>
            </a:r>
          </a:p>
          <a:p>
            <a:pPr>
              <a:spcBef>
                <a:spcPct val="100000"/>
              </a:spcBef>
            </a:pPr>
            <a:r>
              <a:rPr lang="sv-SE" sz="1600" dirty="0"/>
              <a:t>1979 startades projektet "C with </a:t>
            </a:r>
            <a:r>
              <a:rPr lang="sv-SE" sz="1600" dirty="0" err="1"/>
              <a:t>classes</a:t>
            </a:r>
            <a:r>
              <a:rPr lang="sv-SE" sz="1600" dirty="0"/>
              <a:t>", med mål att kombinera </a:t>
            </a:r>
            <a:r>
              <a:rPr lang="sv-SE" sz="1600" dirty="0" err="1"/>
              <a:t>C's</a:t>
            </a:r>
            <a:r>
              <a:rPr lang="sv-SE" sz="1600" dirty="0"/>
              <a:t> snabbhet med klasserna från </a:t>
            </a:r>
            <a:r>
              <a:rPr lang="sv-SE" sz="1600" dirty="0" err="1"/>
              <a:t>Simula</a:t>
            </a:r>
            <a:r>
              <a:rPr lang="sv-SE" sz="1600" dirty="0"/>
              <a:t>. Projektet utmynnade i programspråket </a:t>
            </a:r>
            <a:r>
              <a:rPr lang="sv-SE" sz="1600" b="1" dirty="0"/>
              <a:t>C++</a:t>
            </a:r>
            <a:r>
              <a:rPr lang="sv-SE" sz="1600" dirty="0"/>
              <a:t> 1983.</a:t>
            </a:r>
          </a:p>
          <a:p>
            <a:pPr>
              <a:spcBef>
                <a:spcPct val="100000"/>
              </a:spcBef>
            </a:pPr>
            <a:r>
              <a:rPr lang="sv-SE" sz="1600" dirty="0"/>
              <a:t>1991 startade Sun upp "Project Green", vars syfte var att skapa ett språk för inbäddade system. Det började med var att utöka </a:t>
            </a:r>
            <a:r>
              <a:rPr lang="sv-SE" sz="1600" dirty="0" err="1"/>
              <a:t>C++-kompilatorn</a:t>
            </a:r>
            <a:r>
              <a:rPr lang="sv-SE" sz="1600" dirty="0"/>
              <a:t>, vilket ledde till det "nya" språket </a:t>
            </a:r>
            <a:r>
              <a:rPr lang="sv-SE" sz="1600" dirty="0" err="1"/>
              <a:t>Oak</a:t>
            </a:r>
            <a:r>
              <a:rPr lang="sv-SE" sz="1600" dirty="0"/>
              <a:t>, som sedan döptes om till </a:t>
            </a:r>
            <a:r>
              <a:rPr lang="sv-SE" sz="1600" b="1" dirty="0"/>
              <a:t>Java</a:t>
            </a:r>
            <a:r>
              <a:rPr lang="sv-SE" sz="1600" dirty="0"/>
              <a:t>.</a:t>
            </a:r>
          </a:p>
          <a:p>
            <a:pPr>
              <a:spcBef>
                <a:spcPct val="100000"/>
              </a:spcBef>
            </a:pPr>
            <a:r>
              <a:rPr lang="sv-SE" sz="1600" dirty="0" smtClean="0"/>
              <a:t>C#, som kom i juli 2000, </a:t>
            </a:r>
            <a:r>
              <a:rPr lang="sv-SE" sz="1600" dirty="0"/>
              <a:t>har egenskaper som kan spåras till </a:t>
            </a:r>
            <a:r>
              <a:rPr lang="sv-SE" sz="1600" dirty="0" err="1"/>
              <a:t>C++-klasser</a:t>
            </a:r>
            <a:r>
              <a:rPr lang="sv-SE" sz="1600" dirty="0"/>
              <a:t>, som kom från </a:t>
            </a:r>
            <a:r>
              <a:rPr lang="sv-SE" sz="1600" dirty="0" err="1"/>
              <a:t>Simula</a:t>
            </a:r>
            <a:r>
              <a:rPr lang="sv-SE" sz="1600" dirty="0"/>
              <a:t>. </a:t>
            </a:r>
            <a:r>
              <a:rPr lang="sv-SE" sz="1600" dirty="0" smtClean="0"/>
              <a:t>C# </a:t>
            </a:r>
            <a:r>
              <a:rPr lang="sv-SE" sz="1600" dirty="0"/>
              <a:t>har även lånat egenskaper från </a:t>
            </a:r>
            <a:r>
              <a:rPr lang="sv-SE" sz="1600" dirty="0" smtClean="0"/>
              <a:t>C såväl som Java. </a:t>
            </a:r>
            <a:r>
              <a:rPr lang="sv-SE" sz="1600" dirty="0"/>
              <a:t>Det är inte mycket i </a:t>
            </a:r>
            <a:r>
              <a:rPr lang="sv-SE" sz="1600" dirty="0" smtClean="0"/>
              <a:t>C# </a:t>
            </a:r>
            <a:r>
              <a:rPr lang="sv-SE" sz="1600" dirty="0"/>
              <a:t>som är nytt! Allt handlar egentligen om objekt och metoder – det är ett objektorienterat språk.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139" y="835329"/>
            <a:ext cx="1150560" cy="7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379" y="2395314"/>
            <a:ext cx="1144080" cy="71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219" y="3184007"/>
            <a:ext cx="1148400" cy="7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219" y="3965499"/>
            <a:ext cx="11484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0499" y="4755390"/>
            <a:ext cx="114984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1579" y="1622822"/>
            <a:ext cx="1147680" cy="70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Objekt och metoder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817563"/>
            <a:ext cx="5127625" cy="4619625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sv-SE" sz="1800" b="1" dirty="0" smtClean="0"/>
              <a:t>C# </a:t>
            </a:r>
            <a:r>
              <a:rPr lang="sv-SE" sz="1800" b="1" dirty="0"/>
              <a:t>är ett objektorienterat programspråk</a:t>
            </a:r>
            <a:r>
              <a:rPr lang="sv-SE" sz="1800" dirty="0"/>
              <a:t>, OOP (</a:t>
            </a:r>
            <a:r>
              <a:rPr lang="sv-SE" sz="1800" i="1" dirty="0" err="1"/>
              <a:t>object</a:t>
            </a:r>
            <a:r>
              <a:rPr lang="sv-SE" sz="1800" i="1" dirty="0"/>
              <a:t> </a:t>
            </a:r>
            <a:r>
              <a:rPr lang="sv-SE" sz="1800" i="1" dirty="0" err="1"/>
              <a:t>oriented</a:t>
            </a:r>
            <a:r>
              <a:rPr lang="sv-SE" sz="1800" i="1" dirty="0"/>
              <a:t> </a:t>
            </a:r>
            <a:r>
              <a:rPr lang="sv-SE" sz="1800" i="1" dirty="0" err="1"/>
              <a:t>programming</a:t>
            </a:r>
            <a:r>
              <a:rPr lang="sv-SE" sz="1800" dirty="0"/>
              <a:t>).</a:t>
            </a:r>
          </a:p>
          <a:p>
            <a:pPr lvl="1">
              <a:spcBef>
                <a:spcPct val="50000"/>
              </a:spcBef>
            </a:pPr>
            <a:r>
              <a:rPr lang="sv-SE" sz="1600" dirty="0"/>
              <a:t>OOP är en programmeringsmetodik där ett datorprogram betraktas som en samling av objekt som samverkar.</a:t>
            </a:r>
          </a:p>
          <a:p>
            <a:pPr>
              <a:spcBef>
                <a:spcPct val="100000"/>
              </a:spcBef>
            </a:pPr>
            <a:r>
              <a:rPr lang="sv-SE" sz="1800" dirty="0"/>
              <a:t>Objektorienterad programmering har en egen terminologi. </a:t>
            </a:r>
          </a:p>
          <a:p>
            <a:pPr lvl="1">
              <a:spcBef>
                <a:spcPct val="50000"/>
              </a:spcBef>
            </a:pPr>
            <a:r>
              <a:rPr lang="sv-SE" sz="1600" dirty="0"/>
              <a:t>Objekt kallas (lämpligt nog) </a:t>
            </a:r>
            <a:r>
              <a:rPr lang="sv-SE" sz="1600" b="1" dirty="0"/>
              <a:t>objekt</a:t>
            </a:r>
            <a:r>
              <a:rPr lang="sv-SE" sz="1600" dirty="0"/>
              <a:t>.</a:t>
            </a:r>
          </a:p>
          <a:p>
            <a:pPr lvl="1">
              <a:spcBef>
                <a:spcPct val="50000"/>
              </a:spcBef>
            </a:pPr>
            <a:r>
              <a:rPr lang="sv-SE" sz="1600" dirty="0" smtClean="0"/>
              <a:t>Saker som beskriver objekt kallas </a:t>
            </a:r>
            <a:r>
              <a:rPr lang="sv-SE" sz="1600" b="1" dirty="0" smtClean="0"/>
              <a:t>fält</a:t>
            </a:r>
            <a:r>
              <a:rPr lang="sv-SE" sz="1600" dirty="0" smtClean="0"/>
              <a:t>.</a:t>
            </a:r>
          </a:p>
          <a:p>
            <a:pPr lvl="1">
              <a:spcBef>
                <a:spcPct val="50000"/>
              </a:spcBef>
            </a:pPr>
            <a:r>
              <a:rPr lang="sv-SE" sz="1600" dirty="0" smtClean="0"/>
              <a:t>Saker </a:t>
            </a:r>
            <a:r>
              <a:rPr lang="sv-SE" sz="1600" dirty="0"/>
              <a:t>som objekt kan utföra kallas </a:t>
            </a:r>
            <a:r>
              <a:rPr lang="sv-SE" sz="1600" b="1" dirty="0"/>
              <a:t>metoder</a:t>
            </a:r>
            <a:r>
              <a:rPr lang="sv-SE" sz="1600" dirty="0"/>
              <a:t>.</a:t>
            </a:r>
          </a:p>
          <a:p>
            <a:pPr lvl="1">
              <a:spcBef>
                <a:spcPct val="50000"/>
              </a:spcBef>
            </a:pPr>
            <a:r>
              <a:rPr lang="sv-SE" sz="1600" dirty="0"/>
              <a:t>Objekt som är lika, sägs vara av samma typ, eller oftare </a:t>
            </a:r>
            <a:r>
              <a:rPr lang="sv-SE" sz="1600" b="1" dirty="0"/>
              <a:t>klass</a:t>
            </a:r>
            <a:r>
              <a:rPr lang="sv-SE" sz="1600" dirty="0"/>
              <a:t>.</a:t>
            </a:r>
          </a:p>
        </p:txBody>
      </p:sp>
      <p:sp>
        <p:nvSpPr>
          <p:cNvPr id="247846" name="Text Box 38"/>
          <p:cNvSpPr txBox="1">
            <a:spLocks noChangeArrowheads="1"/>
          </p:cNvSpPr>
          <p:nvPr/>
        </p:nvSpPr>
        <p:spPr bwMode="auto">
          <a:xfrm>
            <a:off x="7504114" y="5240074"/>
            <a:ext cx="670056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b="1">
                <a:latin typeface="Times New Roman" pitchFamily="18" charset="0"/>
                <a:cs typeface="Times New Roman" pitchFamily="18" charset="0"/>
              </a:rPr>
              <a:t>klass</a:t>
            </a:r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6197232" y="180975"/>
            <a:ext cx="2501900" cy="1829417"/>
          </a:xfrm>
          <a:prstGeom prst="wedgeRoundRectCallout">
            <a:avLst>
              <a:gd name="adj1" fmla="val -76014"/>
              <a:gd name="adj2" fmla="val -704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Världen består av objekt, som t.ex. människor, bilar, hus, gator, maskiner, papper, etc. Alla objekt kan göra saker och kan på det ena eller andra sättet samverka och påverka varandra.</a:t>
            </a:r>
          </a:p>
        </p:txBody>
      </p:sp>
      <p:grpSp>
        <p:nvGrpSpPr>
          <p:cNvPr id="29" name="Group 36"/>
          <p:cNvGrpSpPr>
            <a:grpSpLocks/>
          </p:cNvGrpSpPr>
          <p:nvPr/>
        </p:nvGrpSpPr>
        <p:grpSpPr bwMode="auto">
          <a:xfrm>
            <a:off x="6097228" y="2146477"/>
            <a:ext cx="1670051" cy="987425"/>
            <a:chOff x="3935" y="3332"/>
            <a:chExt cx="1052" cy="622"/>
          </a:xfrm>
        </p:grpSpPr>
        <p:sp>
          <p:nvSpPr>
            <p:cNvPr id="30" name="AutoShape 5"/>
            <p:cNvSpPr>
              <a:spLocks noChangeArrowheads="1"/>
            </p:cNvSpPr>
            <p:nvPr/>
          </p:nvSpPr>
          <p:spPr bwMode="auto">
            <a:xfrm>
              <a:off x="4194" y="3332"/>
              <a:ext cx="541" cy="456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lIns="90488" tIns="44450" rIns="90488" bIns="4445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3935" y="3781"/>
              <a:ext cx="105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smallRedTriangle</a:t>
              </a:r>
              <a:endParaRPr kumimoji="0" lang="sv-SE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6436944" y="3021190"/>
            <a:ext cx="811120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b="1" dirty="0">
                <a:latin typeface="Times New Roman" pitchFamily="18" charset="0"/>
                <a:cs typeface="Times New Roman" pitchFamily="18" charset="0"/>
              </a:rPr>
              <a:t>objekt</a:t>
            </a:r>
          </a:p>
        </p:txBody>
      </p:sp>
      <p:sp>
        <p:nvSpPr>
          <p:cNvPr id="34" name="AutoShape 43"/>
          <p:cNvSpPr>
            <a:spLocks/>
          </p:cNvSpPr>
          <p:nvPr/>
        </p:nvSpPr>
        <p:spPr bwMode="auto">
          <a:xfrm>
            <a:off x="7234734" y="4849007"/>
            <a:ext cx="109728" cy="403027"/>
          </a:xfrm>
          <a:prstGeom prst="leftBrace">
            <a:avLst>
              <a:gd name="adj1" fmla="val 30506"/>
              <a:gd name="adj2" fmla="val 5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6171651" y="4848225"/>
            <a:ext cx="1003481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 algn="r">
              <a:spcBef>
                <a:spcPct val="20000"/>
              </a:spcBef>
            </a:pPr>
            <a:r>
              <a:rPr lang="sv-SE" b="1" dirty="0">
                <a:latin typeface="Times New Roman" pitchFamily="18" charset="0"/>
                <a:cs typeface="Times New Roman" pitchFamily="18" charset="0"/>
              </a:rPr>
              <a:t>metoder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262" y="3567368"/>
            <a:ext cx="1135238" cy="174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AutoShape 43"/>
          <p:cNvSpPr>
            <a:spLocks/>
          </p:cNvSpPr>
          <p:nvPr/>
        </p:nvSpPr>
        <p:spPr bwMode="auto">
          <a:xfrm>
            <a:off x="7234734" y="4190639"/>
            <a:ext cx="109728" cy="403027"/>
          </a:xfrm>
          <a:prstGeom prst="leftBrace">
            <a:avLst>
              <a:gd name="adj1" fmla="val 30506"/>
              <a:gd name="adj2" fmla="val 5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6658965" y="4226433"/>
            <a:ext cx="516168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 algn="r">
              <a:spcBef>
                <a:spcPct val="20000"/>
              </a:spcBef>
            </a:pP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fält</a:t>
            </a:r>
            <a:endParaRPr lang="sv-SE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354"/>
            <a:ext cx="8229600" cy="674200"/>
          </a:xfrm>
          <a:noFill/>
        </p:spPr>
        <p:txBody>
          <a:bodyPr/>
          <a:lstStyle/>
          <a:p>
            <a:r>
              <a:rPr lang="sv-SE" sz="3200"/>
              <a:t>Skillnaden mellan klass och objekt</a:t>
            </a:r>
          </a:p>
        </p:txBody>
      </p:sp>
      <p:sp>
        <p:nvSpPr>
          <p:cNvPr id="248840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17563"/>
            <a:ext cx="4279900" cy="4619625"/>
          </a:xfrm>
        </p:spPr>
        <p:txBody>
          <a:bodyPr>
            <a:normAutofit/>
          </a:bodyPr>
          <a:lstStyle/>
          <a:p>
            <a:pPr>
              <a:spcBef>
                <a:spcPct val="100000"/>
              </a:spcBef>
            </a:pPr>
            <a:r>
              <a:rPr lang="sv-SE" sz="1800" b="1" dirty="0"/>
              <a:t>En klass är en sorts mall</a:t>
            </a:r>
            <a:r>
              <a:rPr lang="sv-SE" sz="1800" dirty="0"/>
              <a:t> som används för att skapa nya objekt med liknande egenskaper.</a:t>
            </a:r>
          </a:p>
          <a:p>
            <a:pPr>
              <a:spcBef>
                <a:spcPct val="100000"/>
              </a:spcBef>
            </a:pPr>
            <a:r>
              <a:rPr lang="sv-SE" sz="1800" b="1" dirty="0"/>
              <a:t>En klass definierar</a:t>
            </a:r>
            <a:r>
              <a:rPr lang="sv-SE" sz="1800" dirty="0"/>
              <a:t> hur </a:t>
            </a:r>
            <a:r>
              <a:rPr lang="sv-SE" sz="1800" b="1" dirty="0"/>
              <a:t>ett objekt</a:t>
            </a:r>
            <a:r>
              <a:rPr lang="sv-SE" sz="1800" dirty="0"/>
              <a:t> ser ut och vad objektet kan utföra – en klassdefinition.</a:t>
            </a:r>
          </a:p>
          <a:p>
            <a:pPr>
              <a:spcBef>
                <a:spcPct val="100000"/>
              </a:spcBef>
            </a:pPr>
            <a:r>
              <a:rPr lang="sv-SE" sz="1800" b="1" dirty="0"/>
              <a:t>Objekt</a:t>
            </a:r>
            <a:r>
              <a:rPr lang="sv-SE" sz="1800" dirty="0"/>
              <a:t> sägs vara av en viss klass, eller instans av en klass. De </a:t>
            </a:r>
            <a:r>
              <a:rPr lang="sv-SE" sz="1800" b="1" dirty="0"/>
              <a:t>är instansierade från en klass</a:t>
            </a:r>
            <a:r>
              <a:rPr lang="sv-SE" sz="1800" dirty="0"/>
              <a:t>.</a:t>
            </a:r>
          </a:p>
          <a:p>
            <a:pPr>
              <a:spcBef>
                <a:spcPct val="100000"/>
              </a:spcBef>
            </a:pPr>
            <a:r>
              <a:rPr lang="sv-SE" sz="1800" b="1" dirty="0"/>
              <a:t>Flera objekt kan instansieras från samma klass</a:t>
            </a:r>
            <a:r>
              <a:rPr lang="sv-SE" sz="1800" dirty="0"/>
              <a:t>.</a:t>
            </a:r>
          </a:p>
        </p:txBody>
      </p:sp>
      <p:grpSp>
        <p:nvGrpSpPr>
          <p:cNvPr id="50" name="Group 36"/>
          <p:cNvGrpSpPr>
            <a:grpSpLocks/>
          </p:cNvGrpSpPr>
          <p:nvPr/>
        </p:nvGrpSpPr>
        <p:grpSpPr bwMode="auto">
          <a:xfrm>
            <a:off x="4873625" y="2408427"/>
            <a:ext cx="3641725" cy="3735387"/>
            <a:chOff x="3274" y="1800"/>
            <a:chExt cx="2294" cy="2353"/>
          </a:xfrm>
        </p:grpSpPr>
        <p:sp>
          <p:nvSpPr>
            <p:cNvPr id="51" name="Oval 35"/>
            <p:cNvSpPr>
              <a:spLocks noChangeArrowheads="1"/>
            </p:cNvSpPr>
            <p:nvPr/>
          </p:nvSpPr>
          <p:spPr bwMode="auto">
            <a:xfrm rot="1948840">
              <a:off x="3519" y="1951"/>
              <a:ext cx="2049" cy="2202"/>
            </a:xfrm>
            <a:prstGeom prst="ellipse">
              <a:avLst/>
            </a:pr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100000">
                  <a:sysClr val="window" lastClr="FFFFFF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2" name="Group 10"/>
            <p:cNvGrpSpPr>
              <a:grpSpLocks/>
            </p:cNvGrpSpPr>
            <p:nvPr/>
          </p:nvGrpSpPr>
          <p:grpSpPr bwMode="auto">
            <a:xfrm>
              <a:off x="4172" y="1800"/>
              <a:ext cx="1142" cy="1297"/>
              <a:chOff x="3674" y="2230"/>
              <a:chExt cx="1142" cy="1297"/>
            </a:xfrm>
          </p:grpSpPr>
          <p:grpSp>
            <p:nvGrpSpPr>
              <p:cNvPr id="63" name="Group 4"/>
              <p:cNvGrpSpPr>
                <a:grpSpLocks/>
              </p:cNvGrpSpPr>
              <p:nvPr/>
            </p:nvGrpSpPr>
            <p:grpSpPr bwMode="auto">
              <a:xfrm>
                <a:off x="3674" y="2230"/>
                <a:ext cx="1142" cy="1129"/>
                <a:chOff x="3522" y="2057"/>
                <a:chExt cx="1142" cy="1129"/>
              </a:xfrm>
            </p:grpSpPr>
            <p:sp>
              <p:nvSpPr>
                <p:cNvPr id="65" name="AutoShape 5"/>
                <p:cNvSpPr>
                  <a:spLocks noChangeArrowheads="1"/>
                </p:cNvSpPr>
                <p:nvPr/>
              </p:nvSpPr>
              <p:spPr bwMode="auto">
                <a:xfrm>
                  <a:off x="3522" y="2057"/>
                  <a:ext cx="1142" cy="964"/>
                </a:xfrm>
                <a:prstGeom prst="triangle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9BBB59">
                        <a:shade val="51000"/>
                        <a:satMod val="130000"/>
                      </a:srgbClr>
                    </a:gs>
                    <a:gs pos="80000">
                      <a:srgbClr val="9BBB59">
                        <a:shade val="93000"/>
                        <a:satMod val="130000"/>
                      </a:srgbClr>
                    </a:gs>
                    <a:gs pos="100000">
                      <a:srgbClr val="9BBB59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none" lIns="90488" tIns="44450" rIns="90488" bIns="4445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573" y="3015"/>
                  <a:ext cx="1042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342900" marR="0" lvl="0" indent="-34290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sv-SE" sz="12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itchFamily="49" charset="0"/>
                    </a:rPr>
                    <a:t>bigGreenTriangle</a:t>
                  </a:r>
                </a:p>
              </p:txBody>
            </p:sp>
          </p:grpSp>
          <p:sp>
            <p:nvSpPr>
              <p:cNvPr id="64" name="Text Box 7"/>
              <p:cNvSpPr txBox="1">
                <a:spLocks noChangeArrowheads="1"/>
              </p:cNvSpPr>
              <p:nvPr/>
            </p:nvSpPr>
            <p:spPr bwMode="auto">
              <a:xfrm>
                <a:off x="3930" y="3296"/>
                <a:ext cx="51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objekt</a:t>
                </a:r>
              </a:p>
            </p:txBody>
          </p:sp>
        </p:grpSp>
        <p:grpSp>
          <p:nvGrpSpPr>
            <p:cNvPr id="53" name="Group 34"/>
            <p:cNvGrpSpPr>
              <a:grpSpLocks/>
            </p:cNvGrpSpPr>
            <p:nvPr/>
          </p:nvGrpSpPr>
          <p:grpSpPr bwMode="auto">
            <a:xfrm>
              <a:off x="4057" y="3279"/>
              <a:ext cx="1332" cy="568"/>
              <a:chOff x="4280" y="3273"/>
              <a:chExt cx="1332" cy="568"/>
            </a:xfrm>
          </p:grpSpPr>
          <p:grpSp>
            <p:nvGrpSpPr>
              <p:cNvPr id="59" name="Group 33"/>
              <p:cNvGrpSpPr>
                <a:grpSpLocks/>
              </p:cNvGrpSpPr>
              <p:nvPr/>
            </p:nvGrpSpPr>
            <p:grpSpPr bwMode="auto">
              <a:xfrm>
                <a:off x="4280" y="3273"/>
                <a:ext cx="1332" cy="406"/>
                <a:chOff x="4280" y="3273"/>
                <a:chExt cx="1332" cy="406"/>
              </a:xfrm>
            </p:grpSpPr>
            <p:sp>
              <p:nvSpPr>
                <p:cNvPr id="61" name="AutoShape 24"/>
                <p:cNvSpPr>
                  <a:spLocks noChangeArrowheads="1"/>
                </p:cNvSpPr>
                <p:nvPr/>
              </p:nvSpPr>
              <p:spPr bwMode="auto">
                <a:xfrm>
                  <a:off x="4802" y="3273"/>
                  <a:ext cx="287" cy="242"/>
                </a:xfrm>
                <a:prstGeom prst="triangle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4F81BD">
                        <a:shade val="51000"/>
                        <a:satMod val="130000"/>
                      </a:srgbClr>
                    </a:gs>
                    <a:gs pos="80000">
                      <a:srgbClr val="4F81BD">
                        <a:shade val="93000"/>
                        <a:satMod val="130000"/>
                      </a:srgbClr>
                    </a:gs>
                    <a:gs pos="100000">
                      <a:srgbClr val="4F81BD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none" lIns="90488" tIns="44450" rIns="90488" bIns="4445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280" y="3508"/>
                  <a:ext cx="1332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342900" marR="0" lvl="0" indent="-34290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sv-SE" sz="12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itchFamily="49" charset="0"/>
                    </a:rPr>
                    <a:t>verySmallBlueTriangle</a:t>
                  </a:r>
                </a:p>
              </p:txBody>
            </p:sp>
          </p:grpSp>
          <p:sp>
            <p:nvSpPr>
              <p:cNvPr id="60" name="Text Box 26"/>
              <p:cNvSpPr txBox="1">
                <a:spLocks noChangeArrowheads="1"/>
              </p:cNvSpPr>
              <p:nvPr/>
            </p:nvSpPr>
            <p:spPr bwMode="auto">
              <a:xfrm>
                <a:off x="4572" y="3610"/>
                <a:ext cx="51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objekt</a:t>
                </a:r>
              </a:p>
            </p:txBody>
          </p:sp>
        </p:grpSp>
        <p:grpSp>
          <p:nvGrpSpPr>
            <p:cNvPr id="54" name="Group 28"/>
            <p:cNvGrpSpPr>
              <a:grpSpLocks/>
            </p:cNvGrpSpPr>
            <p:nvPr/>
          </p:nvGrpSpPr>
          <p:grpSpPr bwMode="auto">
            <a:xfrm>
              <a:off x="3274" y="2734"/>
              <a:ext cx="1052" cy="782"/>
              <a:chOff x="3164" y="2390"/>
              <a:chExt cx="1052" cy="782"/>
            </a:xfrm>
          </p:grpSpPr>
          <p:grpSp>
            <p:nvGrpSpPr>
              <p:cNvPr id="55" name="Group 29"/>
              <p:cNvGrpSpPr>
                <a:grpSpLocks/>
              </p:cNvGrpSpPr>
              <p:nvPr/>
            </p:nvGrpSpPr>
            <p:grpSpPr bwMode="auto">
              <a:xfrm>
                <a:off x="3164" y="2390"/>
                <a:ext cx="1052" cy="622"/>
                <a:chOff x="3857" y="3332"/>
                <a:chExt cx="1052" cy="622"/>
              </a:xfrm>
            </p:grpSpPr>
            <p:sp>
              <p:nvSpPr>
                <p:cNvPr id="57" name="AutoShape 30"/>
                <p:cNvSpPr>
                  <a:spLocks noChangeArrowheads="1"/>
                </p:cNvSpPr>
                <p:nvPr/>
              </p:nvSpPr>
              <p:spPr bwMode="auto">
                <a:xfrm>
                  <a:off x="4194" y="3332"/>
                  <a:ext cx="541" cy="456"/>
                </a:xfrm>
                <a:prstGeom prst="triangle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C0504D">
                        <a:shade val="51000"/>
                        <a:satMod val="130000"/>
                      </a:srgbClr>
                    </a:gs>
                    <a:gs pos="80000">
                      <a:srgbClr val="C0504D">
                        <a:shade val="93000"/>
                        <a:satMod val="130000"/>
                      </a:srgbClr>
                    </a:gs>
                    <a:gs pos="100000">
                      <a:srgbClr val="C0504D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none" lIns="90488" tIns="44450" rIns="90488" bIns="4445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857" y="3781"/>
                  <a:ext cx="105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marL="342900" marR="0" lvl="0" indent="-34290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sv-SE" sz="12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 pitchFamily="49" charset="0"/>
                    </a:rPr>
                    <a:t>smallRedTriangle</a:t>
                  </a:r>
                  <a:endParaRPr kumimoji="0" lang="sv-SE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 pitchFamily="49" charset="0"/>
                  </a:endParaRPr>
                </a:p>
              </p:txBody>
            </p:sp>
          </p:grpSp>
          <p:sp>
            <p:nvSpPr>
              <p:cNvPr id="56" name="Text Box 32"/>
              <p:cNvSpPr txBox="1">
                <a:spLocks noChangeArrowheads="1"/>
              </p:cNvSpPr>
              <p:nvPr/>
            </p:nvSpPr>
            <p:spPr bwMode="auto">
              <a:xfrm>
                <a:off x="3456" y="2941"/>
                <a:ext cx="51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sv-S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objekt</a:t>
                </a:r>
              </a:p>
            </p:txBody>
          </p:sp>
        </p:grpSp>
      </p:grpSp>
      <p:sp>
        <p:nvSpPr>
          <p:cNvPr id="67" name="AutoShape 37"/>
          <p:cNvSpPr>
            <a:spLocks noChangeArrowheads="1"/>
          </p:cNvSpPr>
          <p:nvPr/>
        </p:nvSpPr>
        <p:spPr bwMode="auto">
          <a:xfrm>
            <a:off x="7225910" y="1688814"/>
            <a:ext cx="1859902" cy="637601"/>
          </a:xfrm>
          <a:prstGeom prst="wedgeRoundRectCallout">
            <a:avLst>
              <a:gd name="adj1" fmla="val -35565"/>
              <a:gd name="adj2" fmla="val 7787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Tre </a:t>
            </a:r>
            <a:r>
              <a:rPr lang="sv-SE" sz="1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objekt av klassen </a:t>
            </a:r>
            <a:r>
              <a:rPr lang="sv-SE" sz="1400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Triangle</a:t>
            </a:r>
            <a:r>
              <a:rPr lang="sv-SE" sz="1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8" name="AutoShape 38"/>
          <p:cNvSpPr>
            <a:spLocks noChangeArrowheads="1"/>
          </p:cNvSpPr>
          <p:nvPr/>
        </p:nvSpPr>
        <p:spPr bwMode="auto">
          <a:xfrm>
            <a:off x="6805613" y="859339"/>
            <a:ext cx="1598157" cy="399238"/>
          </a:xfrm>
          <a:prstGeom prst="wedgeRoundRectCallout">
            <a:avLst>
              <a:gd name="adj1" fmla="val -45954"/>
              <a:gd name="adj2" fmla="val 8302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Clr>
                <a:srgbClr val="FF9900"/>
              </a:buClr>
            </a:pPr>
            <a:r>
              <a:rPr lang="sv-SE" sz="14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"Recept" på objekt.</a:t>
            </a:r>
          </a:p>
        </p:txBody>
      </p:sp>
      <p:grpSp>
        <p:nvGrpSpPr>
          <p:cNvPr id="69" name="Grupp 68"/>
          <p:cNvGrpSpPr/>
          <p:nvPr/>
        </p:nvGrpSpPr>
        <p:grpSpPr>
          <a:xfrm>
            <a:off x="5495509" y="577896"/>
            <a:ext cx="1135238" cy="2101230"/>
            <a:chOff x="5018192" y="1270675"/>
            <a:chExt cx="1135238" cy="2101230"/>
          </a:xfrm>
        </p:grpSpPr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5164221" y="3005138"/>
              <a:ext cx="670056" cy="366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sv-SE" b="1" dirty="0">
                  <a:latin typeface="Times New Roman" pitchFamily="18" charset="0"/>
                  <a:cs typeface="Times New Roman" pitchFamily="18" charset="0"/>
                </a:rPr>
                <a:t>klass</a:t>
              </a:r>
            </a:p>
          </p:txBody>
        </p:sp>
        <p:pic>
          <p:nvPicPr>
            <p:cNvPr id="7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18192" y="1270675"/>
              <a:ext cx="1135238" cy="174476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är </a:t>
            </a:r>
            <a:r>
              <a:rPr lang="sv-SE" dirty="0" smtClean="0"/>
              <a:t>ett C#-program?</a:t>
            </a:r>
            <a:endParaRPr lang="sv-SE" dirty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817563"/>
            <a:ext cx="5502275" cy="4619625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sv-SE" sz="1800" dirty="0" smtClean="0"/>
              <a:t>Ett C#-program </a:t>
            </a:r>
            <a:r>
              <a:rPr lang="sv-SE" sz="1800" dirty="0"/>
              <a:t>är helt enkelt en klass med en metod som heter </a:t>
            </a:r>
            <a:r>
              <a:rPr lang="sv-SE" sz="1800" dirty="0" smtClean="0">
                <a:latin typeface="Courier New" pitchFamily="49" charset="0"/>
              </a:rPr>
              <a:t>Main</a:t>
            </a:r>
            <a:r>
              <a:rPr lang="sv-SE" sz="1800" dirty="0"/>
              <a:t>.</a:t>
            </a:r>
          </a:p>
          <a:p>
            <a:pPr>
              <a:spcBef>
                <a:spcPct val="100000"/>
              </a:spcBef>
            </a:pPr>
            <a:r>
              <a:rPr lang="sv-SE" sz="1800" dirty="0"/>
              <a:t>Då applikationen startar körs automatiskt metoden </a:t>
            </a:r>
            <a:r>
              <a:rPr lang="sv-SE" sz="1800" dirty="0" smtClean="0">
                <a:latin typeface="Courier New" pitchFamily="49" charset="0"/>
              </a:rPr>
              <a:t>Main</a:t>
            </a:r>
            <a:r>
              <a:rPr lang="sv-SE" sz="1800" dirty="0"/>
              <a:t>.</a:t>
            </a:r>
          </a:p>
        </p:txBody>
      </p:sp>
      <p:sp>
        <p:nvSpPr>
          <p:cNvPr id="40" name="Line 20"/>
          <p:cNvSpPr>
            <a:spLocks noChangeShapeType="1"/>
          </p:cNvSpPr>
          <p:nvPr/>
        </p:nvSpPr>
        <p:spPr bwMode="auto">
          <a:xfrm>
            <a:off x="876834" y="2543299"/>
            <a:ext cx="551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sv-SE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792696" y="2308349"/>
            <a:ext cx="2061912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200" b="1" dirty="0">
                <a:latin typeface="Times New Roman" pitchFamily="18" charset="0"/>
                <a:cs typeface="Times New Roman" pitchFamily="18" charset="0"/>
              </a:rPr>
              <a:t>Det första datorprogrammet</a:t>
            </a:r>
          </a:p>
        </p:txBody>
      </p:sp>
      <p:sp>
        <p:nvSpPr>
          <p:cNvPr id="42" name="AutoShape 22"/>
          <p:cNvSpPr>
            <a:spLocks noChangeArrowheads="1"/>
          </p:cNvSpPr>
          <p:nvPr/>
        </p:nvSpPr>
        <p:spPr bwMode="auto">
          <a:xfrm>
            <a:off x="856196" y="4789859"/>
            <a:ext cx="5545138" cy="609600"/>
          </a:xfrm>
          <a:prstGeom prst="flowChartAlternateProcess">
            <a:avLst/>
          </a:prstGeom>
          <a:solidFill>
            <a:srgbClr val="EBF5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>
              <a:spcBef>
                <a:spcPct val="20000"/>
              </a:spcBef>
            </a:pPr>
            <a:r>
              <a:rPr lang="sv-SE" sz="1400" b="1">
                <a:latin typeface="Courier New" pitchFamily="49" charset="0"/>
              </a:rPr>
              <a:t>Summan är: 52</a:t>
            </a:r>
          </a:p>
        </p:txBody>
      </p:sp>
      <p:sp>
        <p:nvSpPr>
          <p:cNvPr id="43" name="Line 23"/>
          <p:cNvSpPr>
            <a:spLocks noChangeShapeType="1"/>
          </p:cNvSpPr>
          <p:nvPr/>
        </p:nvSpPr>
        <p:spPr bwMode="auto">
          <a:xfrm>
            <a:off x="876834" y="4720009"/>
            <a:ext cx="5494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sv-SE"/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792696" y="4485059"/>
            <a:ext cx="703720" cy="27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200" b="1">
                <a:latin typeface="Times New Roman" pitchFamily="18" charset="0"/>
                <a:cs typeface="Times New Roman" pitchFamily="18" charset="0"/>
              </a:rPr>
              <a:t>Utskrift</a:t>
            </a:r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5724" y="2657819"/>
            <a:ext cx="4419600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2" name="AutoShape 28"/>
          <p:cNvSpPr>
            <a:spLocks noChangeArrowheads="1"/>
          </p:cNvSpPr>
          <p:nvPr/>
        </p:nvSpPr>
        <p:spPr bwMode="auto">
          <a:xfrm>
            <a:off x="6125175" y="2708955"/>
            <a:ext cx="2152650" cy="712252"/>
          </a:xfrm>
          <a:prstGeom prst="wedgeRoundRectCallout">
            <a:avLst>
              <a:gd name="adj1" fmla="val -76615"/>
              <a:gd name="adj2" fmla="val 32747"/>
              <a:gd name="adj3" fmla="val 16667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90488" tIns="44450" rIns="90488" bIns="4445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Vad </a:t>
            </a:r>
            <a:r>
              <a:rPr kumimoji="0" lang="sv-S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sv-SE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sv-SE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sv-SE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sv-SE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sv-SE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, etc. står för </a:t>
            </a:r>
            <a:r>
              <a:rPr kumimoji="0" lang="sv-SE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får du lära dig lite längre fram i kursen.</a:t>
            </a:r>
            <a:endParaRPr kumimoji="0" lang="sv-SE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 Box 29"/>
          <p:cNvSpPr txBox="1">
            <a:spLocks noChangeArrowheads="1"/>
          </p:cNvSpPr>
          <p:nvPr/>
        </p:nvSpPr>
        <p:spPr bwMode="auto">
          <a:xfrm>
            <a:off x="7312814" y="1411313"/>
            <a:ext cx="562656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1400" b="1" dirty="0">
                <a:latin typeface="Times New Roman" pitchFamily="18" charset="0"/>
                <a:cs typeface="Times New Roman" pitchFamily="18" charset="0"/>
              </a:rPr>
              <a:t>klass</a:t>
            </a: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6718" y="438531"/>
            <a:ext cx="14192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4245360219"/>
              </p:ext>
            </p:extLst>
          </p:nvPr>
        </p:nvGraphicFramePr>
        <p:xfrm>
          <a:off x="1524000" y="1164167"/>
          <a:ext cx="6096000" cy="3386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Kompilera och exekvera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29135" y="1441096"/>
            <a:ext cx="1051429" cy="6171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67566" y="2110170"/>
            <a:ext cx="2464762" cy="11352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69610" y="3697262"/>
            <a:ext cx="998095" cy="9561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574"/>
            <a:ext cx="8229600" cy="1166643"/>
          </a:xfrm>
        </p:spPr>
        <p:txBody>
          <a:bodyPr/>
          <a:lstStyle/>
          <a:p>
            <a:r>
              <a:rPr lang="sv-SE" dirty="0"/>
              <a:t>Så skapas och </a:t>
            </a:r>
            <a:r>
              <a:rPr lang="sv-SE" dirty="0" smtClean="0"/>
              <a:t>körs ett C#-program</a:t>
            </a:r>
            <a:br>
              <a:rPr lang="sv-SE" dirty="0" smtClean="0"/>
            </a:br>
            <a:r>
              <a:rPr lang="sv-SE" sz="2800" dirty="0" smtClean="0"/>
              <a:t>(utan Visual Studio)</a:t>
            </a:r>
            <a:endParaRPr lang="sv-SE" dirty="0"/>
          </a:p>
        </p:txBody>
      </p:sp>
      <p:graphicFrame>
        <p:nvGraphicFramePr>
          <p:cNvPr id="7" name="Platshållare för innehåll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166250"/>
              </p:ext>
            </p:extLst>
          </p:nvPr>
        </p:nvGraphicFramePr>
        <p:xfrm>
          <a:off x="457200" y="1275292"/>
          <a:ext cx="4831690" cy="4161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143165" y="2818289"/>
            <a:ext cx="3428572" cy="10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5143165" y="4351037"/>
            <a:ext cx="3314286" cy="77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43165" y="957969"/>
            <a:ext cx="1977143" cy="15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Ellips 13"/>
          <p:cNvSpPr/>
          <p:nvPr/>
        </p:nvSpPr>
        <p:spPr bwMode="auto">
          <a:xfrm>
            <a:off x="4943655" y="2918761"/>
            <a:ext cx="1560980" cy="336500"/>
          </a:xfrm>
          <a:prstGeom prst="ellipse">
            <a:avLst/>
          </a:prstGeom>
          <a:noFill/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Ellips 14"/>
          <p:cNvSpPr/>
          <p:nvPr/>
        </p:nvSpPr>
        <p:spPr bwMode="auto">
          <a:xfrm>
            <a:off x="4943655" y="4495467"/>
            <a:ext cx="1560980" cy="336500"/>
          </a:xfrm>
          <a:prstGeom prst="ellipse">
            <a:avLst/>
          </a:prstGeom>
          <a:noFill/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- 16x10</Template>
  <TotalTime>3983</TotalTime>
  <Words>670</Words>
  <Application>Microsoft Office PowerPoint</Application>
  <PresentationFormat>Bildspel på skärmen (16:10)</PresentationFormat>
  <Paragraphs>67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9" baseType="lpstr">
      <vt:lpstr>lnu-gray</vt:lpstr>
      <vt:lpstr>Introduktion till C#</vt:lpstr>
      <vt:lpstr>Vad är C#?</vt:lpstr>
      <vt:lpstr>Historia</vt:lpstr>
      <vt:lpstr>Objekt och metoder</vt:lpstr>
      <vt:lpstr>Skillnaden mellan klass och objekt</vt:lpstr>
      <vt:lpstr>Vad är ett C#-program?</vt:lpstr>
      <vt:lpstr>Kompilera och exekvera</vt:lpstr>
      <vt:lpstr>Så skapas och körs ett C#-program (utan Visual Studio)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till C#</dc:title>
  <dc:creator>Mats Loock</dc:creator>
  <cp:lastModifiedBy>Mats Loock</cp:lastModifiedBy>
  <cp:revision>207</cp:revision>
  <dcterms:created xsi:type="dcterms:W3CDTF">2005-01-10T10:28:42Z</dcterms:created>
  <dcterms:modified xsi:type="dcterms:W3CDTF">2012-08-08T04:30:43Z</dcterms:modified>
</cp:coreProperties>
</file>