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8" r:id="rId3"/>
    <p:sldId id="273" r:id="rId4"/>
    <p:sldId id="280" r:id="rId5"/>
    <p:sldId id="281" r:id="rId6"/>
    <p:sldId id="282" r:id="rId7"/>
    <p:sldId id="279" r:id="rId8"/>
    <p:sldId id="267" r:id="rId9"/>
    <p:sldId id="271" r:id="rId10"/>
    <p:sldId id="264" r:id="rId11"/>
  </p:sldIdLst>
  <p:sldSz cx="9144000" cy="5715000" type="screen16x10"/>
  <p:notesSz cx="6669088" cy="9928225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CCFFFF"/>
    <a:srgbClr val="FFFFCC"/>
    <a:srgbClr val="CCCCFF"/>
    <a:srgbClr val="CCFFCC"/>
    <a:srgbClr val="F8F8F8"/>
    <a:srgbClr val="EAEAEA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37" autoAdjust="0"/>
    <p:restoredTop sz="94636" autoAdjust="0"/>
  </p:normalViewPr>
  <p:slideViewPr>
    <p:cSldViewPr snapToGrid="0">
      <p:cViewPr varScale="1">
        <p:scale>
          <a:sx n="126" d="100"/>
          <a:sy n="126" d="100"/>
        </p:scale>
        <p:origin x="-84" y="-660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-1572" y="-108"/>
      </p:cViewPr>
      <p:guideLst>
        <p:guide orient="horz"/>
        <p:guide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669088" cy="49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sv-SE"/>
              <a:t>Introduktion till programmering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959"/>
            <a:ext cx="6669088" cy="49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273050">
              <a:defRPr sz="1200" smtClean="0">
                <a:latin typeface="Verdana" pitchFamily="34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	</a:t>
            </a:r>
            <a:r>
              <a:rPr lang="sv-SE"/>
              <a:t>Högskolan i Kalmar, Institutionen för teknik (Mats Loock)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4" y="9429959"/>
            <a:ext cx="2890837" cy="49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Verdana" pitchFamily="34" charset="0"/>
              </a:defRPr>
            </a:lvl1pPr>
          </a:lstStyle>
          <a:p>
            <a:pPr>
              <a:defRPr/>
            </a:pPr>
            <a:fld id="{C8D352E9-2240-41F9-B367-3A9851B07D4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9457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57188" y="744538"/>
            <a:ext cx="59563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0588" y="4714980"/>
            <a:ext cx="4887912" cy="4468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572"/>
            <a:ext cx="2890838" cy="49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1572"/>
            <a:ext cx="2890838" cy="49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A8A1AAF-43EC-448B-8416-1E3B14612E6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866564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EDC0B3-27B4-49C3-AAAC-F4ED1849B943}" type="slidenum">
              <a:rPr lang="sv-SE"/>
              <a:pPr/>
              <a:t>1</a:t>
            </a:fld>
            <a:endParaRPr lang="sv-SE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744538"/>
            <a:ext cx="5956300" cy="3722687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v-S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8C5D5F-2EA6-4BAE-BEE2-CCCDE2D2A27B}" type="slidenum">
              <a:rPr lang="sv-SE"/>
              <a:pPr/>
              <a:t>10</a:t>
            </a:fld>
            <a:endParaRPr lang="sv-SE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744538"/>
            <a:ext cx="5956300" cy="3722687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v-S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73C188-0FD2-470E-9A71-164DE86A3144}" type="slidenum">
              <a:rPr lang="sv-SE"/>
              <a:pPr/>
              <a:t>2</a:t>
            </a:fld>
            <a:endParaRPr lang="sv-SE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744538"/>
            <a:ext cx="5956300" cy="37226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v-S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914AF7-9DBD-4B93-9BC0-32AAAD0970BE}" type="slidenum">
              <a:rPr lang="sv-SE"/>
              <a:pPr/>
              <a:t>3</a:t>
            </a:fld>
            <a:endParaRPr lang="sv-SE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744538"/>
            <a:ext cx="5956300" cy="3722687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v-S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7DB0E8-44F3-41AE-A0B0-ACBE901BB158}" type="slidenum">
              <a:rPr lang="sv-SE"/>
              <a:pPr/>
              <a:t>4</a:t>
            </a:fld>
            <a:endParaRPr lang="sv-SE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744538"/>
            <a:ext cx="5956300" cy="3722687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v-S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98AD7D-6898-42C0-8EA2-AFC8061B044F}" type="slidenum">
              <a:rPr lang="sv-SE"/>
              <a:pPr/>
              <a:t>5</a:t>
            </a:fld>
            <a:endParaRPr lang="sv-SE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744538"/>
            <a:ext cx="5956300" cy="3722687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v-S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F197E4-80E7-46F8-A6DA-DEB813D74C6B}" type="slidenum">
              <a:rPr lang="sv-SE"/>
              <a:pPr/>
              <a:t>6</a:t>
            </a:fld>
            <a:endParaRPr lang="sv-SE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744538"/>
            <a:ext cx="5956300" cy="3722687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v-S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B734E8-D36C-4A89-AECD-695F11312908}" type="slidenum">
              <a:rPr lang="sv-SE"/>
              <a:pPr/>
              <a:t>7</a:t>
            </a:fld>
            <a:endParaRPr lang="sv-SE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744538"/>
            <a:ext cx="5956300" cy="3722687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v-S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90C6DA-FDED-43AA-9BC0-09888FCAF9E4}" type="slidenum">
              <a:rPr lang="sv-SE"/>
              <a:pPr/>
              <a:t>8</a:t>
            </a:fld>
            <a:endParaRPr lang="sv-SE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744538"/>
            <a:ext cx="5956300" cy="3722687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v-S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A4702B-E69F-4F5E-9D40-E20C83D6F9A1}" type="slidenum">
              <a:rPr lang="sv-SE"/>
              <a:pPr/>
              <a:t>9</a:t>
            </a:fld>
            <a:endParaRPr lang="sv-SE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744538"/>
            <a:ext cx="5956300" cy="3722687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v-S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Bildobjekt 26" descr="Lnu_Wordmark_I_Datavetenskap_150mm150dp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000" y="5205491"/>
            <a:ext cx="3061524" cy="461764"/>
          </a:xfrm>
          <a:prstGeom prst="rect">
            <a:avLst/>
          </a:prstGeom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0" y="1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1DV402 – Inledande programmering med C#</a:t>
            </a:r>
          </a:p>
          <a:p>
            <a:pPr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  <a:endParaRPr lang="sv-SE" noProof="0" dirty="0" smtClean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(9)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779167" y="5512764"/>
            <a:ext cx="1585666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bIns="46800" anchor="b">
            <a:spAutoFit/>
          </a:bodyPr>
          <a:lstStyle/>
          <a:p>
            <a:pPr algn="ctr" eaLnBrk="0" hangingPunct="0">
              <a:defRPr/>
            </a:pPr>
            <a:r>
              <a:rPr lang="sv-SE" sz="700" noProof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© </a:t>
            </a:r>
            <a:r>
              <a:rPr lang="sv-SE" sz="700" noProof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2012 </a:t>
            </a:r>
            <a:r>
              <a:rPr lang="sv-SE" sz="700" noProof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Mats Loock</a:t>
            </a:r>
            <a:endParaRPr lang="sv-SE" sz="700" noProof="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1DV402 – Inledande programmering med C#</a:t>
            </a:r>
          </a:p>
          <a:p>
            <a:pPr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Bildobjekt 11" descr="Lnu_Wordmark_I_Datavetenskap_150mm150dpi.png"/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000" y="5492628"/>
            <a:ext cx="1439293" cy="2170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5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Introduktion till programmering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3928"/>
            <a:ext cx="8229600" cy="735756"/>
          </a:xfrm>
          <a:noFill/>
        </p:spPr>
        <p:txBody>
          <a:bodyPr/>
          <a:lstStyle/>
          <a:p>
            <a:pPr eaLnBrk="1" hangingPunct="1"/>
            <a:r>
              <a:rPr lang="sv-SE" smtClean="0"/>
              <a:t>Sammanfattning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sv-SE" sz="2400" dirty="0" smtClean="0"/>
              <a:t>Ett datorprogram är en lista med kommandon som instruerar datorn hur ett problem ska lösas.</a:t>
            </a:r>
          </a:p>
          <a:p>
            <a:pPr eaLnBrk="1" hangingPunct="1">
              <a:spcBef>
                <a:spcPct val="50000"/>
              </a:spcBef>
            </a:pPr>
            <a:r>
              <a:rPr lang="sv-SE" sz="2400" dirty="0" smtClean="0"/>
              <a:t>Det är programmerarens (din!) uppgift att…</a:t>
            </a: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</a:pPr>
            <a:r>
              <a:rPr lang="sv-SE" sz="2200" dirty="0" smtClean="0"/>
              <a:t>…komma på en lösning och…</a:t>
            </a: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</a:pPr>
            <a:r>
              <a:rPr lang="sv-SE" sz="2200" dirty="0" smtClean="0"/>
              <a:t>…skriva ett datorprogram.</a:t>
            </a:r>
          </a:p>
          <a:p>
            <a:pPr eaLnBrk="1" hangingPunct="1">
              <a:spcBef>
                <a:spcPct val="50000"/>
              </a:spcBef>
            </a:pPr>
            <a:r>
              <a:rPr lang="sv-SE" sz="2400" dirty="0" smtClean="0"/>
              <a:t>Programmeraren (du!) skriver datorprogram i ett för människor förståligt språk. Datorprogram översätts till ett språk som datorn förstår.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98" b="28090"/>
          <a:stretch/>
        </p:blipFill>
        <p:spPr>
          <a:xfrm>
            <a:off x="1172676" y="3375737"/>
            <a:ext cx="2379049" cy="16653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Vad är programmering?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306888" y="817563"/>
            <a:ext cx="4379912" cy="461962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sv-SE" sz="1800" dirty="0" smtClean="0"/>
              <a:t>Programmering handlar om att </a:t>
            </a:r>
            <a:r>
              <a:rPr lang="sv-SE" sz="1800" b="1" dirty="0" smtClean="0"/>
              <a:t>instruera någon</a:t>
            </a:r>
            <a:r>
              <a:rPr lang="sv-SE" sz="1800" dirty="0" smtClean="0"/>
              <a:t>, eller något (ofta en dator), </a:t>
            </a:r>
            <a:r>
              <a:rPr lang="sv-SE" sz="1800" b="1" dirty="0" smtClean="0"/>
              <a:t>att utföra en serie instruktioner</a:t>
            </a:r>
            <a:r>
              <a:rPr lang="sv-SE" sz="1800" dirty="0" smtClean="0"/>
              <a:t> för att komma fram till ett resultat.</a:t>
            </a:r>
          </a:p>
          <a:p>
            <a:pPr eaLnBrk="1" hangingPunct="1">
              <a:spcBef>
                <a:spcPct val="50000"/>
              </a:spcBef>
            </a:pPr>
            <a:r>
              <a:rPr lang="sv-SE" sz="1800" b="1" dirty="0" smtClean="0"/>
              <a:t>Instruktionerna utgör </a:t>
            </a:r>
            <a:r>
              <a:rPr lang="sv-SE" sz="1800" dirty="0" smtClean="0"/>
              <a:t>en beskrivning, </a:t>
            </a:r>
            <a:r>
              <a:rPr lang="sv-SE" sz="1800" b="1" dirty="0" smtClean="0"/>
              <a:t>en algoritm eller program</a:t>
            </a:r>
            <a:r>
              <a:rPr lang="sv-SE" sz="1800" dirty="0" smtClean="0"/>
              <a:t>, för att komma fram till en lösning av ett problem.</a:t>
            </a:r>
          </a:p>
          <a:p>
            <a:pPr eaLnBrk="1" hangingPunct="1">
              <a:spcBef>
                <a:spcPct val="50000"/>
              </a:spcBef>
            </a:pPr>
            <a:r>
              <a:rPr lang="sv-SE" sz="1800" b="1" dirty="0" smtClean="0"/>
              <a:t>Instruktionerna utförs</a:t>
            </a:r>
            <a:r>
              <a:rPr lang="sv-SE" sz="1800" dirty="0" smtClean="0"/>
              <a:t> i tur och ordning, </a:t>
            </a:r>
            <a:r>
              <a:rPr lang="sv-SE" sz="1800" b="1" dirty="0" smtClean="0"/>
              <a:t>i sekvens</a:t>
            </a:r>
            <a:r>
              <a:rPr lang="sv-SE" sz="1800" dirty="0" smtClean="0"/>
              <a:t>, av den (eller det) som tagit emot dem </a:t>
            </a:r>
            <a:r>
              <a:rPr lang="sv-SE" sz="1800" b="1" dirty="0" smtClean="0"/>
              <a:t>för att komma fram till ett resultat</a:t>
            </a:r>
            <a:r>
              <a:rPr lang="sv-SE" sz="1800" dirty="0" smtClean="0"/>
              <a:t>.</a:t>
            </a:r>
          </a:p>
        </p:txBody>
      </p:sp>
      <p:sp>
        <p:nvSpPr>
          <p:cNvPr id="6149" name="AutoShape 7"/>
          <p:cNvSpPr>
            <a:spLocks noChangeArrowheads="1"/>
          </p:cNvSpPr>
          <p:nvPr/>
        </p:nvSpPr>
        <p:spPr bwMode="auto">
          <a:xfrm>
            <a:off x="780453" y="1237532"/>
            <a:ext cx="3163493" cy="1631652"/>
          </a:xfrm>
          <a:prstGeom prst="wedgeRoundRectCallout">
            <a:avLst>
              <a:gd name="adj1" fmla="val -1477"/>
              <a:gd name="adj2" fmla="val 89403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1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För att bestämma en cirkels area måste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du:</a:t>
            </a: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sv-SE" sz="12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Dividera </a:t>
            </a:r>
            <a:r>
              <a:rPr lang="sv-SE" sz="1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diametern 5 med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sv-SE" sz="12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Ta </a:t>
            </a:r>
            <a:r>
              <a:rPr lang="sv-SE" sz="1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kvadraten av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kvoten.</a:t>
            </a: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sv-SE" sz="12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Multiplicera </a:t>
            </a:r>
            <a:r>
              <a:rPr lang="sv-SE" sz="1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med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3,14.</a:t>
            </a: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sv-SE" sz="12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Vilket </a:t>
            </a:r>
            <a:r>
              <a:rPr lang="sv-SE" sz="1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är resultatet?</a:t>
            </a:r>
          </a:p>
        </p:txBody>
      </p:sp>
      <p:sp>
        <p:nvSpPr>
          <p:cNvPr id="6150" name="AutoShape 8"/>
          <p:cNvSpPr>
            <a:spLocks noChangeArrowheads="1"/>
          </p:cNvSpPr>
          <p:nvPr/>
        </p:nvSpPr>
        <p:spPr bwMode="auto">
          <a:xfrm>
            <a:off x="2126424" y="4601388"/>
            <a:ext cx="1574800" cy="369037"/>
          </a:xfrm>
          <a:prstGeom prst="wedgeRoundRectCallout">
            <a:avLst>
              <a:gd name="adj1" fmla="val -48465"/>
              <a:gd name="adj2" fmla="val -97073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1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Ungefär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19,6.</a:t>
            </a:r>
            <a:endParaRPr lang="sv-SE" sz="12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054" y="2179928"/>
            <a:ext cx="1585754" cy="20872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Att lösa problem</a:t>
            </a:r>
          </a:p>
        </p:txBody>
      </p:sp>
      <p:sp>
        <p:nvSpPr>
          <p:cNvPr id="7171" name="Rectangle 11"/>
          <p:cNvSpPr>
            <a:spLocks noGrp="1" noChangeArrowheads="1"/>
          </p:cNvSpPr>
          <p:nvPr>
            <p:ph idx="1"/>
          </p:nvPr>
        </p:nvSpPr>
        <p:spPr>
          <a:xfrm>
            <a:off x="604841" y="1595438"/>
            <a:ext cx="4956175" cy="110199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sv-SE" sz="1800" b="1" dirty="0" smtClean="0"/>
              <a:t>Förstå</a:t>
            </a:r>
            <a:r>
              <a:rPr lang="sv-SE" sz="1800" dirty="0" smtClean="0"/>
              <a:t> </a:t>
            </a:r>
            <a:r>
              <a:rPr lang="sv-SE" sz="1800" b="1" dirty="0" smtClean="0"/>
              <a:t>problemet</a:t>
            </a:r>
            <a:r>
              <a:rPr lang="sv-SE" sz="1800" dirty="0" smtClean="0"/>
              <a:t> och strukturera det i någon </a:t>
            </a:r>
            <a:r>
              <a:rPr lang="sv-SE" sz="1800" i="1" dirty="0" smtClean="0"/>
              <a:t>abstrakt modell</a:t>
            </a:r>
            <a:r>
              <a:rPr lang="sv-SE" sz="1800" dirty="0" smtClean="0"/>
              <a:t>.</a:t>
            </a:r>
          </a:p>
        </p:txBody>
      </p:sp>
      <p:sp>
        <p:nvSpPr>
          <p:cNvPr id="7172" name="Rectangle 16"/>
          <p:cNvSpPr>
            <a:spLocks noChangeArrowheads="1"/>
          </p:cNvSpPr>
          <p:nvPr/>
        </p:nvSpPr>
        <p:spPr bwMode="auto">
          <a:xfrm>
            <a:off x="604838" y="4194970"/>
            <a:ext cx="5033962" cy="1141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81000" indent="-381000">
              <a:spcBef>
                <a:spcPct val="200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>
                <a:latin typeface="Times New Roman" pitchFamily="18" charset="0"/>
                <a:cs typeface="Times New Roman" pitchFamily="18" charset="0"/>
              </a:rPr>
              <a:t>Slutligen använder 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du </a:t>
            </a:r>
            <a:r>
              <a:rPr lang="sv-SE" dirty="0">
                <a:latin typeface="Times New Roman" pitchFamily="18" charset="0"/>
                <a:cs typeface="Times New Roman" pitchFamily="18" charset="0"/>
              </a:rPr>
              <a:t>algoritmen, </a:t>
            </a:r>
            <a:br>
              <a:rPr lang="sv-SE" dirty="0">
                <a:latin typeface="Times New Roman" pitchFamily="18" charset="0"/>
                <a:cs typeface="Times New Roman" pitchFamily="18" charset="0"/>
              </a:rPr>
            </a:br>
            <a:r>
              <a:rPr lang="sv-SE" dirty="0">
                <a:latin typeface="Times New Roman" pitchFamily="18" charset="0"/>
                <a:cs typeface="Times New Roman" pitchFamily="18" charset="0"/>
              </a:rPr>
              <a:t>för att </a:t>
            </a:r>
            <a:r>
              <a:rPr lang="sv-SE" b="1" dirty="0">
                <a:latin typeface="Times New Roman" pitchFamily="18" charset="0"/>
                <a:cs typeface="Times New Roman" pitchFamily="18" charset="0"/>
              </a:rPr>
              <a:t>lösa problemet</a:t>
            </a:r>
            <a:r>
              <a:rPr lang="sv-SE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Du </a:t>
            </a:r>
            <a:r>
              <a:rPr lang="sv-SE" dirty="0">
                <a:latin typeface="Times New Roman" pitchFamily="18" charset="0"/>
                <a:cs typeface="Times New Roman" pitchFamily="18" charset="0"/>
              </a:rPr>
              <a:t>översätter slutligen algoritmen till ett datorprogram.</a:t>
            </a:r>
          </a:p>
        </p:txBody>
      </p:sp>
      <p:sp>
        <p:nvSpPr>
          <p:cNvPr id="7173" name="Rectangle 17"/>
          <p:cNvSpPr>
            <a:spLocks noChangeArrowheads="1"/>
          </p:cNvSpPr>
          <p:nvPr/>
        </p:nvSpPr>
        <p:spPr bwMode="auto">
          <a:xfrm>
            <a:off x="357188" y="886354"/>
            <a:ext cx="8443912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spcBef>
                <a:spcPct val="20000"/>
              </a:spcBef>
            </a:pPr>
            <a:r>
              <a:rPr lang="sv-SE" dirty="0">
                <a:latin typeface="Times New Roman" pitchFamily="18" charset="0"/>
                <a:cs typeface="Times New Roman" pitchFamily="18" charset="0"/>
              </a:rPr>
              <a:t>Programmering handlar </a:t>
            </a:r>
            <a:r>
              <a:rPr lang="sv-SE" u="sng" dirty="0">
                <a:latin typeface="Times New Roman" pitchFamily="18" charset="0"/>
                <a:cs typeface="Times New Roman" pitchFamily="18" charset="0"/>
              </a:rPr>
              <a:t>inte</a:t>
            </a:r>
            <a:r>
              <a:rPr lang="sv-SE" dirty="0">
                <a:latin typeface="Times New Roman" pitchFamily="18" charset="0"/>
                <a:cs typeface="Times New Roman" pitchFamily="18" charset="0"/>
              </a:rPr>
              <a:t> om att lösa problem. Innan 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du </a:t>
            </a:r>
            <a:r>
              <a:rPr lang="sv-SE" dirty="0">
                <a:latin typeface="Times New Roman" pitchFamily="18" charset="0"/>
                <a:cs typeface="Times New Roman" pitchFamily="18" charset="0"/>
              </a:rPr>
              <a:t>börjar programmera måste problemet vara löst och för att kunna lösa ett problem måste 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du:</a:t>
            </a:r>
            <a:endParaRPr lang="sv-S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5" name="AutoShape 12"/>
          <p:cNvSpPr>
            <a:spLocks noChangeArrowheads="1"/>
          </p:cNvSpPr>
          <p:nvPr/>
        </p:nvSpPr>
        <p:spPr bwMode="auto">
          <a:xfrm>
            <a:off x="6557966" y="1415521"/>
            <a:ext cx="2300287" cy="900907"/>
          </a:xfrm>
          <a:prstGeom prst="cloudCallout">
            <a:avLst>
              <a:gd name="adj1" fmla="val -84480"/>
              <a:gd name="adj2" fmla="val 57525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0000" tIns="43200" rIns="90000" bIns="43200" anchor="ctr"/>
          <a:lstStyle/>
          <a:p>
            <a:pPr algn="ctr">
              <a:spcBef>
                <a:spcPct val="20000"/>
              </a:spcBef>
            </a:pPr>
            <a:r>
              <a:rPr lang="sv-S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VAD</a:t>
            </a:r>
            <a:r>
              <a:rPr lang="sv-SE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v-SE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ska jag lösa?</a:t>
            </a:r>
            <a:endParaRPr lang="sv-SE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6" name="AutoShape 13"/>
          <p:cNvSpPr>
            <a:spLocks noChangeArrowheads="1"/>
          </p:cNvSpPr>
          <p:nvPr/>
        </p:nvSpPr>
        <p:spPr bwMode="auto">
          <a:xfrm>
            <a:off x="6461125" y="2569106"/>
            <a:ext cx="2466975" cy="1004094"/>
          </a:xfrm>
          <a:prstGeom prst="wedgeEllipseCallout">
            <a:avLst>
              <a:gd name="adj1" fmla="val -75269"/>
              <a:gd name="adj2" fmla="val -5597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000" tIns="43200" rIns="90000" bIns="43200" anchor="ctr"/>
          <a:lstStyle/>
          <a:p>
            <a:pPr algn="ctr">
              <a:spcBef>
                <a:spcPct val="20000"/>
              </a:spcBef>
            </a:pPr>
            <a:r>
              <a:rPr lang="sv-S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HUR</a:t>
            </a:r>
            <a:r>
              <a:rPr lang="sv-SE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ska </a:t>
            </a:r>
            <a:r>
              <a:rPr lang="sv-SE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jag </a:t>
            </a:r>
            <a:r>
              <a:rPr lang="sv-SE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gå tillväga?</a:t>
            </a:r>
          </a:p>
        </p:txBody>
      </p:sp>
      <p:sp>
        <p:nvSpPr>
          <p:cNvPr id="7177" name="Rectangle 15"/>
          <p:cNvSpPr>
            <a:spLocks noChangeArrowheads="1"/>
          </p:cNvSpPr>
          <p:nvPr/>
        </p:nvSpPr>
        <p:spPr bwMode="auto">
          <a:xfrm>
            <a:off x="604841" y="2817814"/>
            <a:ext cx="3195637" cy="1239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81000" indent="-381000">
              <a:spcBef>
                <a:spcPct val="200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Därefter måste du </a:t>
            </a:r>
            <a:r>
              <a:rPr lang="sv-SE" b="1" dirty="0">
                <a:latin typeface="Times New Roman" pitchFamily="18" charset="0"/>
                <a:cs typeface="Times New Roman" pitchFamily="18" charset="0"/>
              </a:rPr>
              <a:t>skapa</a:t>
            </a:r>
            <a:r>
              <a:rPr lang="sv-SE" dirty="0">
                <a:latin typeface="Times New Roman" pitchFamily="18" charset="0"/>
                <a:cs typeface="Times New Roman" pitchFamily="18" charset="0"/>
              </a:rPr>
              <a:t> en lämplig </a:t>
            </a:r>
            <a:r>
              <a:rPr lang="sv-SE" b="1" dirty="0">
                <a:latin typeface="Times New Roman" pitchFamily="18" charset="0"/>
                <a:cs typeface="Times New Roman" pitchFamily="18" charset="0"/>
              </a:rPr>
              <a:t>algoritm </a:t>
            </a:r>
            <a:r>
              <a:rPr lang="sv-SE" dirty="0">
                <a:latin typeface="Times New Roman" pitchFamily="18" charset="0"/>
                <a:cs typeface="Times New Roman" pitchFamily="18" charset="0"/>
              </a:rPr>
              <a:t>för problemet.</a:t>
            </a:r>
          </a:p>
        </p:txBody>
      </p:sp>
      <p:sp>
        <p:nvSpPr>
          <p:cNvPr id="7178" name="AutoShape 14"/>
          <p:cNvSpPr>
            <a:spLocks noChangeArrowheads="1"/>
          </p:cNvSpPr>
          <p:nvPr/>
        </p:nvSpPr>
        <p:spPr bwMode="auto">
          <a:xfrm>
            <a:off x="6648450" y="4057386"/>
            <a:ext cx="2230438" cy="967052"/>
          </a:xfrm>
          <a:prstGeom prst="wedgeRectCallout">
            <a:avLst>
              <a:gd name="adj1" fmla="val -84600"/>
              <a:gd name="adj2" fmla="val -42099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0000" tIns="43200" rIns="90000" bIns="43200" anchor="ctr"/>
          <a:lstStyle/>
          <a:p>
            <a:pPr algn="ctr">
              <a:spcBef>
                <a:spcPct val="20000"/>
              </a:spcBef>
            </a:pPr>
            <a:r>
              <a:rPr lang="sv-S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NU</a:t>
            </a:r>
            <a:r>
              <a:rPr lang="sv-SE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har </a:t>
            </a:r>
            <a:r>
              <a:rPr lang="sv-SE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jag </a:t>
            </a:r>
            <a:r>
              <a:rPr lang="sv-SE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en metod som löser problemet. </a:t>
            </a:r>
            <a:r>
              <a:rPr lang="sv-SE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Jag </a:t>
            </a:r>
            <a:r>
              <a:rPr lang="sv-SE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kan skriva ett program!</a:t>
            </a:r>
            <a:endParaRPr lang="sv-S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Bildobjekt 29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98" b="28090"/>
          <a:stretch/>
        </p:blipFill>
        <p:spPr>
          <a:xfrm>
            <a:off x="672656" y="4552517"/>
            <a:ext cx="1633726" cy="114363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/>
          <a:p>
            <a:pPr eaLnBrk="1" hangingPunct="1"/>
            <a:r>
              <a:rPr lang="sv-SE" dirty="0" smtClean="0"/>
              <a:t>Problemlösarens uppgift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170366" y="817563"/>
            <a:ext cx="4516437" cy="461962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sv-SE" sz="1600" dirty="0" smtClean="0"/>
              <a:t>Den som instrueras kan inte själv lösa ett problem. </a:t>
            </a:r>
            <a:r>
              <a:rPr lang="sv-SE" sz="1600" b="1" dirty="0" smtClean="0"/>
              <a:t>Problemlösaren</a:t>
            </a:r>
            <a:r>
              <a:rPr lang="sv-SE" sz="1600" dirty="0" smtClean="0"/>
              <a:t> är den som </a:t>
            </a:r>
            <a:r>
              <a:rPr lang="sv-SE" sz="1600" b="1" dirty="0" smtClean="0"/>
              <a:t>instruerar, och</a:t>
            </a:r>
            <a:r>
              <a:rPr lang="sv-SE" sz="1600" dirty="0" smtClean="0"/>
              <a:t> den som </a:t>
            </a:r>
            <a:r>
              <a:rPr lang="sv-SE" sz="1600" b="1" dirty="0" smtClean="0"/>
              <a:t>ansvarar för lösningen</a:t>
            </a:r>
            <a:r>
              <a:rPr lang="sv-SE" sz="1600" dirty="0" smtClean="0"/>
              <a:t> av ett problem.</a:t>
            </a:r>
          </a:p>
          <a:p>
            <a:pPr eaLnBrk="1" hangingPunct="1">
              <a:spcBef>
                <a:spcPct val="50000"/>
              </a:spcBef>
            </a:pPr>
            <a:r>
              <a:rPr lang="sv-SE" sz="1600" b="1" dirty="0" smtClean="0"/>
              <a:t>Problemlösaren</a:t>
            </a:r>
            <a:r>
              <a:rPr lang="sv-SE" sz="1600" dirty="0" smtClean="0"/>
              <a:t> anpassar sig, och </a:t>
            </a:r>
            <a:r>
              <a:rPr lang="sv-SE" sz="1600" b="1" dirty="0" smtClean="0"/>
              <a:t>förklarar lösningen</a:t>
            </a:r>
            <a:r>
              <a:rPr lang="sv-SE" sz="1600" dirty="0" smtClean="0"/>
              <a:t> på ett  begripligt sätt </a:t>
            </a:r>
            <a:r>
              <a:rPr lang="sv-SE" sz="1600" b="1" dirty="0" smtClean="0"/>
              <a:t>för den som instrueras</a:t>
            </a:r>
            <a:r>
              <a:rPr lang="sv-SE" sz="1600" dirty="0" smtClean="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sv-SE" sz="1600" dirty="0" smtClean="0"/>
              <a:t>Ett </a:t>
            </a:r>
            <a:r>
              <a:rPr lang="sv-SE" sz="1600" b="1" dirty="0" smtClean="0"/>
              <a:t>problem kan förklaras</a:t>
            </a:r>
            <a:r>
              <a:rPr lang="sv-SE" sz="1600" dirty="0" smtClean="0"/>
              <a:t> på flera </a:t>
            </a:r>
            <a:r>
              <a:rPr lang="sv-SE" sz="1600" b="1" dirty="0" smtClean="0"/>
              <a:t>olika sätt</a:t>
            </a:r>
            <a:r>
              <a:rPr lang="sv-SE" sz="1600" dirty="0" smtClean="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sv-SE" sz="1600" b="1" dirty="0" smtClean="0"/>
              <a:t>Problemlösaren översätter</a:t>
            </a:r>
            <a:r>
              <a:rPr lang="sv-SE" sz="1600" dirty="0" smtClean="0"/>
              <a:t> lösningen, </a:t>
            </a:r>
            <a:r>
              <a:rPr lang="sv-SE" sz="1600" b="1" dirty="0" smtClean="0"/>
              <a:t>från en abstraktionsnivå</a:t>
            </a:r>
            <a:r>
              <a:rPr lang="sv-SE" sz="1600" dirty="0" smtClean="0"/>
              <a:t> till en annan, </a:t>
            </a:r>
            <a:r>
              <a:rPr lang="sv-SE" sz="1600" b="1" dirty="0" smtClean="0"/>
              <a:t>vilket resulterar i en</a:t>
            </a:r>
            <a:r>
              <a:rPr lang="sv-SE" sz="1600" dirty="0" smtClean="0"/>
              <a:t> serie enkla instruktioner, en </a:t>
            </a:r>
            <a:r>
              <a:rPr lang="sv-SE" sz="1600" b="1" dirty="0" smtClean="0"/>
              <a:t>algoritm</a:t>
            </a:r>
            <a:r>
              <a:rPr lang="sv-SE" sz="1600" dirty="0" smtClean="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sv-SE" sz="1600" dirty="0" smtClean="0"/>
              <a:t>När det gäller programmering är det </a:t>
            </a:r>
            <a:r>
              <a:rPr lang="sv-SE" sz="1600" b="1" dirty="0" smtClean="0"/>
              <a:t>programmeraren</a:t>
            </a:r>
            <a:r>
              <a:rPr lang="sv-SE" sz="1600" dirty="0" smtClean="0"/>
              <a:t> som </a:t>
            </a:r>
            <a:r>
              <a:rPr lang="sv-SE" sz="1600" b="1" dirty="0" smtClean="0"/>
              <a:t>är problemlösaren</a:t>
            </a:r>
            <a:r>
              <a:rPr lang="sv-SE" sz="1600" dirty="0" smtClean="0"/>
              <a:t> och den </a:t>
            </a:r>
            <a:r>
              <a:rPr lang="sv-SE" sz="1600" b="1" dirty="0" smtClean="0"/>
              <a:t>som instruerar datorn</a:t>
            </a:r>
            <a:r>
              <a:rPr lang="sv-SE" sz="1600" dirty="0" smtClean="0"/>
              <a:t>.</a:t>
            </a:r>
          </a:p>
        </p:txBody>
      </p:sp>
      <p:sp>
        <p:nvSpPr>
          <p:cNvPr id="17" name="Line 23"/>
          <p:cNvSpPr>
            <a:spLocks noChangeShapeType="1"/>
          </p:cNvSpPr>
          <p:nvPr/>
        </p:nvSpPr>
        <p:spPr bwMode="auto">
          <a:xfrm>
            <a:off x="314675" y="3290455"/>
            <a:ext cx="3698875" cy="0"/>
          </a:xfrm>
          <a:prstGeom prst="line">
            <a:avLst/>
          </a:prstGeom>
          <a:noFill/>
          <a:ln w="38100" cap="rnd">
            <a:solidFill>
              <a:srgbClr val="000080"/>
            </a:solidFill>
            <a:prstDash val="sysDot"/>
            <a:round/>
            <a:headEnd/>
            <a:tailEnd/>
          </a:ln>
        </p:spPr>
        <p:txBody>
          <a:bodyPr lIns="90488" tIns="44450" rIns="90488" bIns="44450"/>
          <a:lstStyle/>
          <a:p>
            <a:endParaRPr lang="sv-S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473425" y="3474605"/>
            <a:ext cx="1955800" cy="876300"/>
          </a:xfrm>
          <a:prstGeom prst="wedgeRoundRectCallout">
            <a:avLst>
              <a:gd name="adj1" fmla="val -1477"/>
              <a:gd name="adj2" fmla="val 8137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 anchorCtr="1"/>
          <a:lstStyle/>
          <a:p>
            <a:pPr marL="180975" indent="-180975">
              <a:spcBef>
                <a:spcPct val="20000"/>
              </a:spcBef>
            </a:pPr>
            <a:r>
              <a:rPr lang="sv-SE" sz="700">
                <a:latin typeface="Times New Roman" pitchFamily="18" charset="0"/>
                <a:cs typeface="Times New Roman" pitchFamily="18" charset="0"/>
              </a:rPr>
              <a:t>För att bestämma en cirkels area måste du:</a:t>
            </a:r>
          </a:p>
          <a:p>
            <a:pPr marL="180975" indent="-180975">
              <a:spcBef>
                <a:spcPct val="20000"/>
              </a:spcBef>
              <a:buFontTx/>
              <a:buAutoNum type="arabicPeriod"/>
            </a:pPr>
            <a:r>
              <a:rPr lang="sv-SE" sz="700">
                <a:latin typeface="Times New Roman" pitchFamily="18" charset="0"/>
                <a:cs typeface="Times New Roman" pitchFamily="18" charset="0"/>
              </a:rPr>
              <a:t>Dividera diametern 5 med 2.</a:t>
            </a:r>
          </a:p>
          <a:p>
            <a:pPr marL="180975" indent="-180975">
              <a:spcBef>
                <a:spcPct val="20000"/>
              </a:spcBef>
              <a:buFontTx/>
              <a:buAutoNum type="arabicPeriod"/>
            </a:pPr>
            <a:r>
              <a:rPr lang="sv-SE" sz="700">
                <a:latin typeface="Times New Roman" pitchFamily="18" charset="0"/>
                <a:cs typeface="Times New Roman" pitchFamily="18" charset="0"/>
              </a:rPr>
              <a:t>Ta kvadraten av kvoten.</a:t>
            </a:r>
          </a:p>
          <a:p>
            <a:pPr marL="180975" indent="-180975">
              <a:spcBef>
                <a:spcPct val="20000"/>
              </a:spcBef>
              <a:buFontTx/>
              <a:buAutoNum type="arabicPeriod"/>
            </a:pPr>
            <a:r>
              <a:rPr lang="sv-SE" sz="700">
                <a:latin typeface="Times New Roman" pitchFamily="18" charset="0"/>
                <a:cs typeface="Times New Roman" pitchFamily="18" charset="0"/>
              </a:rPr>
              <a:t>Multiplicera med 3,14.</a:t>
            </a:r>
          </a:p>
          <a:p>
            <a:pPr marL="180975" indent="-180975">
              <a:spcBef>
                <a:spcPct val="20000"/>
              </a:spcBef>
              <a:buFontTx/>
              <a:buAutoNum type="arabicPeriod"/>
            </a:pPr>
            <a:r>
              <a:rPr lang="sv-SE" sz="700">
                <a:latin typeface="Times New Roman" pitchFamily="18" charset="0"/>
                <a:cs typeface="Times New Roman" pitchFamily="18" charset="0"/>
              </a:rPr>
              <a:t>Vilket är resultatet?</a:t>
            </a:r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438500" y="4552517"/>
            <a:ext cx="796925" cy="209550"/>
          </a:xfrm>
          <a:prstGeom prst="wedgeRoundRectCallout">
            <a:avLst>
              <a:gd name="adj1" fmla="val -1917"/>
              <a:gd name="adj2" fmla="val 11384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 anchorCtr="1"/>
          <a:lstStyle/>
          <a:p>
            <a:pPr marL="271463" indent="-271463" algn="ctr">
              <a:spcBef>
                <a:spcPct val="20000"/>
              </a:spcBef>
            </a:pPr>
            <a:r>
              <a:rPr lang="sv-SE" sz="700" dirty="0">
                <a:latin typeface="Times New Roman" pitchFamily="18" charset="0"/>
                <a:cs typeface="Times New Roman" pitchFamily="18" charset="0"/>
              </a:rPr>
              <a:t>Ungefär </a:t>
            </a:r>
            <a:r>
              <a:rPr lang="sv-SE" sz="700" dirty="0" smtClean="0">
                <a:latin typeface="Times New Roman" pitchFamily="18" charset="0"/>
                <a:cs typeface="Times New Roman" pitchFamily="18" charset="0"/>
              </a:rPr>
              <a:t>19,6.</a:t>
            </a:r>
            <a:endParaRPr lang="sv-SE" sz="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AutoShape 10"/>
          <p:cNvSpPr>
            <a:spLocks noChangeArrowheads="1"/>
          </p:cNvSpPr>
          <p:nvPr/>
        </p:nvSpPr>
        <p:spPr bwMode="auto">
          <a:xfrm>
            <a:off x="1220642" y="728230"/>
            <a:ext cx="2973388" cy="2362200"/>
          </a:xfrm>
          <a:prstGeom prst="cloudCallout">
            <a:avLst>
              <a:gd name="adj1" fmla="val -16731"/>
              <a:gd name="adj2" fmla="val 113299"/>
            </a:avLst>
          </a:prstGeom>
          <a:ln>
            <a:solidFill>
              <a:schemeClr val="bg1">
                <a:lumMod val="85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488" tIns="44450" rIns="90488" bIns="44450" anchor="ctr" anchorCtr="1"/>
          <a:lstStyle/>
          <a:p>
            <a:pPr marL="271463" indent="-271463">
              <a:spcBef>
                <a:spcPct val="20000"/>
              </a:spcBef>
              <a:buFontTx/>
              <a:buAutoNum type="arabicPeriod"/>
            </a:pPr>
            <a:endParaRPr lang="sv-SE" sz="8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932798"/>
              </p:ext>
            </p:extLst>
          </p:nvPr>
        </p:nvGraphicFramePr>
        <p:xfrm>
          <a:off x="1565625" y="2074430"/>
          <a:ext cx="468313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5" imgW="342720" imgH="203040" progId="Equation.3">
                  <p:embed/>
                </p:oleObj>
              </mc:Choice>
              <mc:Fallback>
                <p:oleObj name="Equation" r:id="rId5" imgW="34272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625" y="2074430"/>
                        <a:ext cx="468313" cy="280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Oval 13"/>
          <p:cNvSpPr>
            <a:spLocks noChangeArrowheads="1"/>
          </p:cNvSpPr>
          <p:nvPr/>
        </p:nvSpPr>
        <p:spPr bwMode="auto">
          <a:xfrm>
            <a:off x="2305400" y="1433080"/>
            <a:ext cx="1155700" cy="11557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marL="342900" indent="-342900" algn="ctr">
              <a:spcBef>
                <a:spcPct val="20000"/>
              </a:spcBef>
            </a:pPr>
            <a:endParaRPr lang="sv-SE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 flipV="1">
            <a:off x="2370488" y="1712480"/>
            <a:ext cx="1004887" cy="55245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lIns="90488" tIns="44450" rIns="90488" bIns="44450"/>
          <a:lstStyle/>
          <a:p>
            <a:endParaRPr lang="sv-S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 rot="19882854">
            <a:off x="2454614" y="1725153"/>
            <a:ext cx="658836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 = 5</a:t>
            </a: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1848200" y="1090180"/>
            <a:ext cx="1330493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1400" dirty="0">
                <a:latin typeface="Times New Roman" pitchFamily="18" charset="0"/>
                <a:cs typeface="Times New Roman" pitchFamily="18" charset="0"/>
              </a:rPr>
              <a:t>En cirkels area?</a:t>
            </a: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 rot="19257279">
            <a:off x="891427" y="1082391"/>
            <a:ext cx="1248384" cy="269577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1000" b="1" dirty="0">
                <a:latin typeface="Times New Roman" pitchFamily="18" charset="0"/>
                <a:cs typeface="Times New Roman" pitchFamily="18" charset="0"/>
              </a:rPr>
              <a:t>Abstraktionsnivå 1</a:t>
            </a:r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 rot="19257279">
            <a:off x="48465" y="3275849"/>
            <a:ext cx="1248384" cy="269577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1000" b="1">
                <a:latin typeface="Times New Roman" pitchFamily="18" charset="0"/>
                <a:cs typeface="Times New Roman" pitchFamily="18" charset="0"/>
              </a:rPr>
              <a:t>Abstraktionsnivå 2</a:t>
            </a:r>
          </a:p>
        </p:txBody>
      </p:sp>
      <p:sp>
        <p:nvSpPr>
          <p:cNvPr id="29" name="AutoShape 32"/>
          <p:cNvSpPr>
            <a:spLocks noChangeArrowheads="1"/>
          </p:cNvSpPr>
          <p:nvPr/>
        </p:nvSpPr>
        <p:spPr bwMode="auto">
          <a:xfrm>
            <a:off x="1573563" y="2582430"/>
            <a:ext cx="419100" cy="941387"/>
          </a:xfrm>
          <a:prstGeom prst="downArrow">
            <a:avLst>
              <a:gd name="adj1" fmla="val 50000"/>
              <a:gd name="adj2" fmla="val 56155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>
              <a:defRPr/>
            </a:pPr>
            <a:endParaRPr lang="sv-SE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/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4" r="28630" b="34704"/>
          <a:stretch/>
        </p:blipFill>
        <p:spPr>
          <a:xfrm>
            <a:off x="1322479" y="2395576"/>
            <a:ext cx="1919485" cy="27346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/>
          <a:p>
            <a:pPr eaLnBrk="1" hangingPunct="1"/>
            <a:r>
              <a:rPr lang="sv-SE" dirty="0" smtClean="0"/>
              <a:t>Programmerarens uppgift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733170" y="817563"/>
            <a:ext cx="4953633" cy="4315354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sv-SE" b="1" dirty="0" smtClean="0"/>
              <a:t>Programmerarens (din!) uppgift är att instruera datorn</a:t>
            </a:r>
            <a:r>
              <a:rPr lang="sv-SE" dirty="0" smtClean="0"/>
              <a:t> hur ett problem ska lösas.</a:t>
            </a:r>
          </a:p>
          <a:p>
            <a:pPr eaLnBrk="1" hangingPunct="1">
              <a:spcBef>
                <a:spcPct val="50000"/>
              </a:spcBef>
            </a:pPr>
            <a:r>
              <a:rPr lang="sv-SE" dirty="0" smtClean="0"/>
              <a:t>En </a:t>
            </a:r>
            <a:r>
              <a:rPr lang="sv-SE" b="1" dirty="0" smtClean="0"/>
              <a:t>programmerare överför lösningen till datorn genom att</a:t>
            </a:r>
            <a:r>
              <a:rPr lang="sv-SE" dirty="0" smtClean="0"/>
              <a:t> skriva kod i ett programspråk och </a:t>
            </a:r>
            <a:r>
              <a:rPr lang="sv-SE" b="1" dirty="0" smtClean="0"/>
              <a:t>skapa ett datorprogram</a:t>
            </a:r>
            <a:r>
              <a:rPr lang="sv-SE" dirty="0" smtClean="0"/>
              <a:t>. Koden översätts till maskinkod som instruerar dator hur problemet ska lösas.</a:t>
            </a:r>
          </a:p>
          <a:p>
            <a:pPr eaLnBrk="1" hangingPunct="1">
              <a:spcBef>
                <a:spcPct val="50000"/>
              </a:spcBef>
            </a:pPr>
            <a:r>
              <a:rPr lang="sv-SE" dirty="0" smtClean="0"/>
              <a:t>Ett </a:t>
            </a:r>
            <a:r>
              <a:rPr lang="sv-SE" b="1" dirty="0" smtClean="0"/>
              <a:t>datorprogram är en serie instruktioner</a:t>
            </a:r>
            <a:r>
              <a:rPr lang="sv-SE" dirty="0" smtClean="0"/>
              <a:t> till processorn för att lösa ett problem.</a:t>
            </a:r>
          </a:p>
          <a:p>
            <a:pPr eaLnBrk="1" hangingPunct="1">
              <a:spcBef>
                <a:spcPct val="50000"/>
              </a:spcBef>
            </a:pPr>
            <a:r>
              <a:rPr lang="sv-SE" b="1" dirty="0" smtClean="0"/>
              <a:t>Datorn kan inte på eget initiativ lösa ett problem</a:t>
            </a:r>
            <a:r>
              <a:rPr lang="sv-SE" dirty="0" smtClean="0"/>
              <a:t>, skapa en algoritm. </a:t>
            </a:r>
            <a:r>
              <a:rPr lang="sv-SE" b="1" dirty="0" smtClean="0"/>
              <a:t>Den måste instrueras att göra det</a:t>
            </a:r>
            <a:r>
              <a:rPr lang="sv-SE" dirty="0" smtClean="0"/>
              <a:t>. Det är du som måste göra det.</a:t>
            </a:r>
          </a:p>
        </p:txBody>
      </p:sp>
      <p:sp>
        <p:nvSpPr>
          <p:cNvPr id="10" name="AutoShape 86"/>
          <p:cNvSpPr>
            <a:spLocks noChangeArrowheads="1"/>
          </p:cNvSpPr>
          <p:nvPr/>
        </p:nvSpPr>
        <p:spPr bwMode="auto">
          <a:xfrm>
            <a:off x="2282221" y="1148340"/>
            <a:ext cx="1189038" cy="1746000"/>
          </a:xfrm>
          <a:custGeom>
            <a:avLst/>
            <a:gdLst>
              <a:gd name="G0" fmla="+- 4730219 0 0"/>
              <a:gd name="G1" fmla="+- -3099238 0 0"/>
              <a:gd name="G2" fmla="+- 4730219 0 -3099238"/>
              <a:gd name="G3" fmla="+- 10800 0 0"/>
              <a:gd name="G4" fmla="+- 0 0 4730219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396 0 0"/>
              <a:gd name="G9" fmla="+- 0 0 -3099238"/>
              <a:gd name="G10" fmla="+- 7396 0 2700"/>
              <a:gd name="G11" fmla="cos G10 4730219"/>
              <a:gd name="G12" fmla="sin G10 4730219"/>
              <a:gd name="G13" fmla="cos 13500 4730219"/>
              <a:gd name="G14" fmla="sin 13500 4730219"/>
              <a:gd name="G15" fmla="+- G11 10800 0"/>
              <a:gd name="G16" fmla="+- G12 10800 0"/>
              <a:gd name="G17" fmla="+- G13 10800 0"/>
              <a:gd name="G18" fmla="+- G14 10800 0"/>
              <a:gd name="G19" fmla="*/ 7396 1 2"/>
              <a:gd name="G20" fmla="+- G19 5400 0"/>
              <a:gd name="G21" fmla="cos G20 4730219"/>
              <a:gd name="G22" fmla="sin G20 4730219"/>
              <a:gd name="G23" fmla="+- G21 10800 0"/>
              <a:gd name="G24" fmla="+- G12 G23 G22"/>
              <a:gd name="G25" fmla="+- G22 G23 G11"/>
              <a:gd name="G26" fmla="cos 10800 4730219"/>
              <a:gd name="G27" fmla="sin 10800 4730219"/>
              <a:gd name="G28" fmla="cos 7396 4730219"/>
              <a:gd name="G29" fmla="sin 7396 4730219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3099238"/>
              <a:gd name="G36" fmla="sin G34 -3099238"/>
              <a:gd name="G37" fmla="+/ -3099238 4730219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396 G39"/>
              <a:gd name="G43" fmla="sin 7396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21346 w 21600"/>
              <a:gd name="T5" fmla="*/ 13127 h 21600"/>
              <a:gd name="T6" fmla="*/ 16970 w 21600"/>
              <a:gd name="T7" fmla="*/ 4114 h 21600"/>
              <a:gd name="T8" fmla="*/ 18022 w 21600"/>
              <a:gd name="T9" fmla="*/ 12393 h 21600"/>
              <a:gd name="T10" fmla="*/ 14931 w 21600"/>
              <a:gd name="T11" fmla="*/ 23652 h 21600"/>
              <a:gd name="T12" fmla="*/ 9393 w 21600"/>
              <a:gd name="T13" fmla="*/ 20808 h 21600"/>
              <a:gd name="T14" fmla="*/ 12237 w 21600"/>
              <a:gd name="T15" fmla="*/ 1527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3063" y="17841"/>
                </a:moveTo>
                <a:cubicBezTo>
                  <a:pt x="16122" y="16857"/>
                  <a:pt x="18196" y="14012"/>
                  <a:pt x="18196" y="10800"/>
                </a:cubicBezTo>
                <a:cubicBezTo>
                  <a:pt x="18196" y="8735"/>
                  <a:pt x="17333" y="6765"/>
                  <a:pt x="15816" y="5365"/>
                </a:cubicBezTo>
                <a:lnTo>
                  <a:pt x="18125" y="2864"/>
                </a:lnTo>
                <a:cubicBezTo>
                  <a:pt x="20340" y="4908"/>
                  <a:pt x="21600" y="7785"/>
                  <a:pt x="21600" y="10800"/>
                </a:cubicBezTo>
                <a:cubicBezTo>
                  <a:pt x="21600" y="15491"/>
                  <a:pt x="18571" y="19645"/>
                  <a:pt x="14105" y="21081"/>
                </a:cubicBezTo>
                <a:lnTo>
                  <a:pt x="14931" y="23652"/>
                </a:lnTo>
                <a:lnTo>
                  <a:pt x="9393" y="20808"/>
                </a:lnTo>
                <a:lnTo>
                  <a:pt x="12237" y="15270"/>
                </a:lnTo>
                <a:lnTo>
                  <a:pt x="13063" y="17841"/>
                </a:lnTo>
                <a:close/>
              </a:path>
            </a:pathLst>
          </a:cu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>
              <a:defRPr/>
            </a:pPr>
            <a:endParaRPr lang="sv-S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AutoShape 82"/>
          <p:cNvSpPr>
            <a:spLocks noChangeArrowheads="1"/>
          </p:cNvSpPr>
          <p:nvPr/>
        </p:nvSpPr>
        <p:spPr bwMode="auto">
          <a:xfrm>
            <a:off x="1395413" y="767340"/>
            <a:ext cx="2190750" cy="1087437"/>
          </a:xfrm>
          <a:prstGeom prst="cloudCallout">
            <a:avLst>
              <a:gd name="adj1" fmla="val -29430"/>
              <a:gd name="adj2" fmla="val 13711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0488" tIns="44450" rIns="90488" bIns="44450"/>
          <a:lstStyle/>
          <a:p>
            <a:pPr marL="342900" indent="-342900" algn="ctr">
              <a:spcBef>
                <a:spcPct val="20000"/>
              </a:spcBef>
            </a:pPr>
            <a:endParaRPr lang="sv-SE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133358"/>
              </p:ext>
            </p:extLst>
          </p:nvPr>
        </p:nvGraphicFramePr>
        <p:xfrm>
          <a:off x="2225675" y="1151515"/>
          <a:ext cx="4683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5" imgW="342720" imgH="203040" progId="Equation.3">
                  <p:embed/>
                </p:oleObj>
              </mc:Choice>
              <mc:Fallback>
                <p:oleObj name="Equation" r:id="rId5" imgW="342720" imgH="203040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1151515"/>
                        <a:ext cx="4683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84"/>
          <p:cNvSpPr txBox="1">
            <a:spLocks noChangeArrowheads="1"/>
          </p:cNvSpPr>
          <p:nvPr/>
        </p:nvSpPr>
        <p:spPr bwMode="auto">
          <a:xfrm rot="21025256">
            <a:off x="2197438" y="2744840"/>
            <a:ext cx="586700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19.6</a:t>
            </a:r>
            <a:endParaRPr lang="sv-SE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/>
          <a:p>
            <a:pPr eaLnBrk="1" hangingPunct="1"/>
            <a:r>
              <a:rPr lang="sv-SE" smtClean="0"/>
              <a:t>Datorns uppgift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395791" y="817563"/>
            <a:ext cx="4459287" cy="461962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sv-SE" sz="1600" b="1" dirty="0" smtClean="0"/>
              <a:t>Datorns uppgift är att utföra</a:t>
            </a:r>
            <a:r>
              <a:rPr lang="sv-SE" sz="1600" dirty="0" smtClean="0"/>
              <a:t> de </a:t>
            </a:r>
            <a:r>
              <a:rPr lang="sv-SE" sz="1600" b="1" dirty="0" smtClean="0"/>
              <a:t>instruktioner</a:t>
            </a:r>
            <a:r>
              <a:rPr lang="sv-SE" sz="1600" dirty="0" smtClean="0"/>
              <a:t>, som programmeraren (du!) gett den, med hjälp de tre huvudkomponenterna: </a:t>
            </a:r>
            <a:r>
              <a:rPr lang="sv-SE" sz="1600" b="1" dirty="0" smtClean="0"/>
              <a:t>processor</a:t>
            </a:r>
            <a:r>
              <a:rPr lang="sv-SE" sz="1600" dirty="0" smtClean="0"/>
              <a:t>, </a:t>
            </a:r>
            <a:r>
              <a:rPr lang="sv-SE" sz="1600" b="1" dirty="0" smtClean="0"/>
              <a:t>minne</a:t>
            </a:r>
            <a:r>
              <a:rPr lang="sv-SE" sz="1600" dirty="0" smtClean="0"/>
              <a:t>, </a:t>
            </a:r>
            <a:r>
              <a:rPr lang="sv-SE" sz="1600" b="1" dirty="0" smtClean="0"/>
              <a:t>enheter för in- och utmatning</a:t>
            </a:r>
            <a:r>
              <a:rPr lang="sv-SE" sz="1600" dirty="0" smtClean="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sv-SE" sz="1600" dirty="0" smtClean="0"/>
              <a:t>Processorn, eller mikroprocessor, kallas också </a:t>
            </a:r>
            <a:r>
              <a:rPr lang="sv-SE" sz="1600" i="1" dirty="0" smtClean="0"/>
              <a:t>Central </a:t>
            </a:r>
            <a:r>
              <a:rPr lang="sv-SE" sz="1600" i="1" dirty="0" err="1" smtClean="0"/>
              <a:t>Processing</a:t>
            </a:r>
            <a:r>
              <a:rPr lang="sv-SE" sz="1600" i="1" dirty="0" smtClean="0"/>
              <a:t> </a:t>
            </a:r>
            <a:r>
              <a:rPr lang="sv-SE" sz="1600" i="1" dirty="0" err="1" smtClean="0"/>
              <a:t>Unit</a:t>
            </a:r>
            <a:r>
              <a:rPr lang="sv-SE" sz="1600" dirty="0" smtClean="0"/>
              <a:t>, CPU. Det är processorn som utför de </a:t>
            </a:r>
            <a:r>
              <a:rPr lang="sv-SE" sz="1600" b="1" dirty="0" smtClean="0"/>
              <a:t>instruktioner</a:t>
            </a:r>
            <a:r>
              <a:rPr lang="sv-SE" sz="1600" dirty="0" smtClean="0"/>
              <a:t> som lagras i minnet.</a:t>
            </a:r>
          </a:p>
          <a:p>
            <a:pPr eaLnBrk="1" hangingPunct="1">
              <a:spcBef>
                <a:spcPct val="50000"/>
              </a:spcBef>
            </a:pPr>
            <a:r>
              <a:rPr lang="sv-SE" sz="1600" dirty="0" smtClean="0"/>
              <a:t>Förutom instruktioner lagrar även minnet </a:t>
            </a:r>
            <a:r>
              <a:rPr lang="sv-SE" sz="1600" b="1" dirty="0" smtClean="0"/>
              <a:t>data</a:t>
            </a:r>
            <a:r>
              <a:rPr lang="sv-SE" sz="1600" dirty="0" smtClean="0"/>
              <a:t>. Processorn instrueras att manipulera datat. En samling instruktioner som instruerar processorn kallas </a:t>
            </a:r>
            <a:r>
              <a:rPr lang="sv-SE" sz="1600" b="1" dirty="0" smtClean="0"/>
              <a:t>datorprogram</a:t>
            </a:r>
            <a:r>
              <a:rPr lang="sv-SE" sz="1600" dirty="0" smtClean="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sv-SE" sz="1600" dirty="0" smtClean="0"/>
              <a:t>Ett </a:t>
            </a:r>
            <a:r>
              <a:rPr lang="sv-SE" sz="1600" b="1" dirty="0" smtClean="0"/>
              <a:t>operativsystem</a:t>
            </a:r>
            <a:r>
              <a:rPr lang="sv-SE" sz="1600" dirty="0" smtClean="0"/>
              <a:t> är en samling av speciella program, som används för kontrollera de olika delar en dator består av.</a:t>
            </a:r>
          </a:p>
        </p:txBody>
      </p:sp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9275" y="836240"/>
            <a:ext cx="2087563" cy="19748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grpSp>
        <p:nvGrpSpPr>
          <p:cNvPr id="16" name="Group 9"/>
          <p:cNvGrpSpPr>
            <a:grpSpLocks/>
          </p:cNvGrpSpPr>
          <p:nvPr/>
        </p:nvGrpSpPr>
        <p:grpSpPr bwMode="auto">
          <a:xfrm>
            <a:off x="276081" y="2771258"/>
            <a:ext cx="1481138" cy="2024063"/>
            <a:chOff x="187" y="2335"/>
            <a:chExt cx="933" cy="1275"/>
          </a:xfrm>
        </p:grpSpPr>
        <p:pic>
          <p:nvPicPr>
            <p:cNvPr id="17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7" y="2761"/>
              <a:ext cx="933" cy="849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EAEAEA"/>
              </a:solidFill>
              <a:miter lim="800000"/>
            </a:ln>
            <a:effectLst>
              <a:reflection blurRad="12700" stA="33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 contourW="6350">
              <a:bevelT h="38100"/>
              <a:contourClr>
                <a:srgbClr val="C0C0C0"/>
              </a:contourClr>
            </a:sp3d>
          </p:spPr>
        </p:pic>
        <p:cxnSp>
          <p:nvCxnSpPr>
            <p:cNvPr id="18" name="AutoShape 12"/>
            <p:cNvCxnSpPr>
              <a:cxnSpLocks noChangeShapeType="1"/>
              <a:endCxn id="17" idx="0"/>
            </p:cNvCxnSpPr>
            <p:nvPr/>
          </p:nvCxnSpPr>
          <p:spPr bwMode="auto">
            <a:xfrm rot="5400000">
              <a:off x="624" y="2364"/>
              <a:ext cx="426" cy="368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505692" y="4837145"/>
            <a:ext cx="813172" cy="27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1200" b="1" dirty="0">
                <a:latin typeface="Times New Roman" pitchFamily="18" charset="0"/>
                <a:cs typeface="Times New Roman" pitchFamily="18" charset="0"/>
              </a:rPr>
              <a:t>processor</a:t>
            </a:r>
          </a:p>
        </p:txBody>
      </p:sp>
      <p:pic>
        <p:nvPicPr>
          <p:cNvPr id="20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67063" y="2553482"/>
            <a:ext cx="1092200" cy="10001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cxnSp>
        <p:nvCxnSpPr>
          <p:cNvPr id="21" name="AutoShape 17"/>
          <p:cNvCxnSpPr>
            <a:cxnSpLocks noChangeShapeType="1"/>
            <a:stCxn id="15" idx="2"/>
            <a:endCxn id="20" idx="0"/>
          </p:cNvCxnSpPr>
          <p:nvPr/>
        </p:nvCxnSpPr>
        <p:spPr bwMode="auto">
          <a:xfrm rot="5400000" flipH="1" flipV="1">
            <a:off x="2524306" y="1622233"/>
            <a:ext cx="257608" cy="2120106"/>
          </a:xfrm>
          <a:prstGeom prst="curvedConnector5">
            <a:avLst>
              <a:gd name="adj1" fmla="val -88739"/>
              <a:gd name="adj2" fmla="val 61737"/>
              <a:gd name="adj3" fmla="val 188739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3383973" y="3596174"/>
            <a:ext cx="593112" cy="27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1200" b="1" dirty="0">
                <a:latin typeface="Times New Roman" pitchFamily="18" charset="0"/>
                <a:cs typeface="Times New Roman" pitchFamily="18" charset="0"/>
              </a:rPr>
              <a:t>minne</a:t>
            </a:r>
          </a:p>
        </p:txBody>
      </p:sp>
      <p:pic>
        <p:nvPicPr>
          <p:cNvPr id="23" name="Picture 2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66803" y="3888365"/>
            <a:ext cx="981075" cy="13001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cxnSp>
        <p:nvCxnSpPr>
          <p:cNvPr id="24" name="AutoShape 22"/>
          <p:cNvCxnSpPr>
            <a:cxnSpLocks noChangeShapeType="1"/>
            <a:stCxn id="15" idx="2"/>
            <a:endCxn id="23" idx="0"/>
          </p:cNvCxnSpPr>
          <p:nvPr/>
        </p:nvCxnSpPr>
        <p:spPr bwMode="auto">
          <a:xfrm rot="16200000" flipH="1">
            <a:off x="1686562" y="2717585"/>
            <a:ext cx="1077275" cy="1264284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661231" y="5257018"/>
            <a:ext cx="2118466" cy="27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1200" b="1" dirty="0">
                <a:latin typeface="Times New Roman" pitchFamily="18" charset="0"/>
                <a:cs typeface="Times New Roman" pitchFamily="18" charset="0"/>
              </a:rPr>
              <a:t>enheter för in- och utmatning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9561" y="611765"/>
            <a:ext cx="10922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773" y="4002665"/>
            <a:ext cx="1481138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Bildobjekt 25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98" b="28090"/>
          <a:stretch/>
        </p:blipFill>
        <p:spPr>
          <a:xfrm>
            <a:off x="3329998" y="1711517"/>
            <a:ext cx="3541899" cy="24793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9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Människan som dator</a:t>
            </a:r>
          </a:p>
        </p:txBody>
      </p:sp>
      <p:sp>
        <p:nvSpPr>
          <p:cNvPr id="50" name="AutoShape 6"/>
          <p:cNvSpPr>
            <a:spLocks noChangeArrowheads="1"/>
          </p:cNvSpPr>
          <p:nvPr/>
        </p:nvSpPr>
        <p:spPr bwMode="auto">
          <a:xfrm>
            <a:off x="2804536" y="1489652"/>
            <a:ext cx="1574800" cy="412750"/>
          </a:xfrm>
          <a:prstGeom prst="wedgeRoundRectCallout">
            <a:avLst>
              <a:gd name="adj1" fmla="val -1917"/>
              <a:gd name="adj2" fmla="val 11384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 anchorCtr="1"/>
          <a:lstStyle/>
          <a:p>
            <a:pPr marL="271463" indent="-271463" algn="ctr">
              <a:spcBef>
                <a:spcPct val="20000"/>
              </a:spcBef>
            </a:pPr>
            <a:r>
              <a:rPr lang="sv-SE" sz="1200" dirty="0">
                <a:latin typeface="Times New Roman" pitchFamily="18" charset="0"/>
                <a:cs typeface="Times New Roman" pitchFamily="18" charset="0"/>
              </a:rPr>
              <a:t>Ungefär </a:t>
            </a:r>
            <a:r>
              <a:rPr lang="sv-SE" sz="1200" dirty="0" smtClean="0">
                <a:latin typeface="Times New Roman" pitchFamily="18" charset="0"/>
                <a:cs typeface="Times New Roman" pitchFamily="18" charset="0"/>
              </a:rPr>
              <a:t>19,6.</a:t>
            </a:r>
            <a:endParaRPr lang="sv-SE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AutoShape 16"/>
          <p:cNvCxnSpPr>
            <a:cxnSpLocks noChangeShapeType="1"/>
            <a:stCxn id="56" idx="7"/>
            <a:endCxn id="63" idx="2"/>
          </p:cNvCxnSpPr>
          <p:nvPr/>
        </p:nvCxnSpPr>
        <p:spPr bwMode="auto">
          <a:xfrm flipV="1">
            <a:off x="3951657" y="1051503"/>
            <a:ext cx="1970729" cy="1400487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52" name="Oval 23"/>
          <p:cNvSpPr>
            <a:spLocks noChangeArrowheads="1"/>
          </p:cNvSpPr>
          <p:nvPr/>
        </p:nvSpPr>
        <p:spPr bwMode="auto">
          <a:xfrm>
            <a:off x="6244570" y="2487735"/>
            <a:ext cx="493712" cy="509587"/>
          </a:xfrm>
          <a:prstGeom prst="ellipse">
            <a:avLst/>
          </a:prstGeom>
          <a:noFill/>
          <a:ln w="38100" algn="ctr">
            <a:solidFill>
              <a:srgbClr val="008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sv-S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Oval 24"/>
          <p:cNvSpPr>
            <a:spLocks noChangeArrowheads="1"/>
          </p:cNvSpPr>
          <p:nvPr/>
        </p:nvSpPr>
        <p:spPr bwMode="auto">
          <a:xfrm>
            <a:off x="4379336" y="2997322"/>
            <a:ext cx="247650" cy="254000"/>
          </a:xfrm>
          <a:prstGeom prst="ellipse">
            <a:avLst/>
          </a:prstGeom>
          <a:noFill/>
          <a:ln w="38100" algn="ctr">
            <a:solidFill>
              <a:srgbClr val="008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sv-S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Oval 25"/>
          <p:cNvSpPr>
            <a:spLocks noChangeArrowheads="1"/>
          </p:cNvSpPr>
          <p:nvPr/>
        </p:nvSpPr>
        <p:spPr bwMode="auto">
          <a:xfrm>
            <a:off x="4275801" y="2733290"/>
            <a:ext cx="247650" cy="254000"/>
          </a:xfrm>
          <a:prstGeom prst="ellipse">
            <a:avLst/>
          </a:prstGeom>
          <a:noFill/>
          <a:ln w="38100" algn="ctr">
            <a:solidFill>
              <a:srgbClr val="008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sv-S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Oval 26"/>
          <p:cNvSpPr>
            <a:spLocks noChangeArrowheads="1"/>
          </p:cNvSpPr>
          <p:nvPr/>
        </p:nvSpPr>
        <p:spPr bwMode="auto">
          <a:xfrm>
            <a:off x="3854372" y="2923630"/>
            <a:ext cx="247650" cy="254000"/>
          </a:xfrm>
          <a:prstGeom prst="ellipse">
            <a:avLst/>
          </a:prstGeom>
          <a:noFill/>
          <a:ln w="38100" algn="ctr">
            <a:solidFill>
              <a:srgbClr val="008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sv-S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Oval 28"/>
          <p:cNvSpPr>
            <a:spLocks noChangeArrowheads="1"/>
          </p:cNvSpPr>
          <p:nvPr/>
        </p:nvSpPr>
        <p:spPr bwMode="auto">
          <a:xfrm>
            <a:off x="3740275" y="2414793"/>
            <a:ext cx="247650" cy="254000"/>
          </a:xfrm>
          <a:prstGeom prst="ellips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sv-S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Oval 29"/>
          <p:cNvSpPr>
            <a:spLocks noChangeArrowheads="1"/>
          </p:cNvSpPr>
          <p:nvPr/>
        </p:nvSpPr>
        <p:spPr bwMode="auto">
          <a:xfrm>
            <a:off x="4082039" y="2405185"/>
            <a:ext cx="247650" cy="254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sv-S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6216073" y="3812165"/>
            <a:ext cx="1520825" cy="15208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sv-SE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" name="AutoShape 11"/>
          <p:cNvCxnSpPr>
            <a:cxnSpLocks noChangeShapeType="1"/>
            <a:stCxn id="57" idx="5"/>
            <a:endCxn id="59" idx="1"/>
          </p:cNvCxnSpPr>
          <p:nvPr/>
        </p:nvCxnSpPr>
        <p:spPr bwMode="auto">
          <a:xfrm>
            <a:off x="4293421" y="2621988"/>
            <a:ext cx="2145372" cy="141289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61" name="Text Box 12"/>
          <p:cNvSpPr txBox="1">
            <a:spLocks noChangeArrowheads="1"/>
          </p:cNvSpPr>
          <p:nvPr/>
        </p:nvSpPr>
        <p:spPr bwMode="auto">
          <a:xfrm>
            <a:off x="6465311" y="5320290"/>
            <a:ext cx="813172" cy="27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1200" b="1">
                <a:latin typeface="Times New Roman" pitchFamily="18" charset="0"/>
                <a:cs typeface="Times New Roman" pitchFamily="18" charset="0"/>
              </a:rPr>
              <a:t>processor</a:t>
            </a:r>
          </a:p>
        </p:txBody>
      </p:sp>
      <p:sp>
        <p:nvSpPr>
          <p:cNvPr id="63" name="Oval 15"/>
          <p:cNvSpPr>
            <a:spLocks noChangeArrowheads="1"/>
          </p:cNvSpPr>
          <p:nvPr/>
        </p:nvSpPr>
        <p:spPr bwMode="auto">
          <a:xfrm>
            <a:off x="5922386" y="291090"/>
            <a:ext cx="1520825" cy="1520825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sv-S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 Box 17"/>
          <p:cNvSpPr txBox="1">
            <a:spLocks noChangeArrowheads="1"/>
          </p:cNvSpPr>
          <p:nvPr/>
        </p:nvSpPr>
        <p:spPr bwMode="auto">
          <a:xfrm>
            <a:off x="6327198" y="1786515"/>
            <a:ext cx="593112" cy="27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1200" b="1">
                <a:latin typeface="Times New Roman" pitchFamily="18" charset="0"/>
                <a:cs typeface="Times New Roman" pitchFamily="18" charset="0"/>
              </a:rPr>
              <a:t>minne</a:t>
            </a:r>
          </a:p>
        </p:txBody>
      </p:sp>
      <p:pic>
        <p:nvPicPr>
          <p:cNvPr id="65" name="Picture 1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85286" y="3216852"/>
            <a:ext cx="981075" cy="130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" name="Oval 20"/>
          <p:cNvSpPr>
            <a:spLocks noChangeArrowheads="1"/>
          </p:cNvSpPr>
          <p:nvPr/>
        </p:nvSpPr>
        <p:spPr bwMode="auto">
          <a:xfrm>
            <a:off x="880486" y="3039052"/>
            <a:ext cx="1520825" cy="152082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sv-SE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AutoShape 21"/>
          <p:cNvCxnSpPr>
            <a:cxnSpLocks noChangeShapeType="1"/>
            <a:stCxn id="52" idx="2"/>
            <a:endCxn id="66" idx="5"/>
          </p:cNvCxnSpPr>
          <p:nvPr/>
        </p:nvCxnSpPr>
        <p:spPr bwMode="auto">
          <a:xfrm flipH="1">
            <a:off x="2178591" y="2742529"/>
            <a:ext cx="4065979" cy="1594628"/>
          </a:xfrm>
          <a:prstGeom prst="straightConnector1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68" name="Text Box 22"/>
          <p:cNvSpPr txBox="1">
            <a:spLocks noChangeArrowheads="1"/>
          </p:cNvSpPr>
          <p:nvPr/>
        </p:nvSpPr>
        <p:spPr bwMode="auto">
          <a:xfrm>
            <a:off x="278823" y="4529715"/>
            <a:ext cx="2118466" cy="27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1200" b="1">
                <a:latin typeface="Times New Roman" pitchFamily="18" charset="0"/>
                <a:cs typeface="Times New Roman" pitchFamily="18" charset="0"/>
              </a:rPr>
              <a:t>enheter för in- och utmatning</a:t>
            </a:r>
          </a:p>
        </p:txBody>
      </p:sp>
      <p:cxnSp>
        <p:nvCxnSpPr>
          <p:cNvPr id="69" name="AutoShape 27"/>
          <p:cNvCxnSpPr>
            <a:cxnSpLocks noChangeShapeType="1"/>
            <a:stCxn id="53" idx="2"/>
            <a:endCxn id="66" idx="6"/>
          </p:cNvCxnSpPr>
          <p:nvPr/>
        </p:nvCxnSpPr>
        <p:spPr bwMode="auto">
          <a:xfrm flipH="1">
            <a:off x="2401311" y="3124322"/>
            <a:ext cx="1978025" cy="675143"/>
          </a:xfrm>
          <a:prstGeom prst="straightConnector1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70" name="AutoShape 33"/>
          <p:cNvCxnSpPr>
            <a:cxnSpLocks noChangeShapeType="1"/>
            <a:stCxn id="54" idx="2"/>
            <a:endCxn id="66" idx="0"/>
          </p:cNvCxnSpPr>
          <p:nvPr/>
        </p:nvCxnSpPr>
        <p:spPr bwMode="auto">
          <a:xfrm flipH="1">
            <a:off x="1640899" y="2860290"/>
            <a:ext cx="2634902" cy="178762"/>
          </a:xfrm>
          <a:prstGeom prst="straightConnector1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71" name="AutoShape 34"/>
          <p:cNvCxnSpPr>
            <a:cxnSpLocks noChangeShapeType="1"/>
            <a:stCxn id="55" idx="2"/>
            <a:endCxn id="66" idx="7"/>
          </p:cNvCxnSpPr>
          <p:nvPr/>
        </p:nvCxnSpPr>
        <p:spPr bwMode="auto">
          <a:xfrm flipH="1">
            <a:off x="2178591" y="3050630"/>
            <a:ext cx="1675781" cy="211142"/>
          </a:xfrm>
          <a:prstGeom prst="straightConnector1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/>
          <a:p>
            <a:pPr eaLnBrk="1" hangingPunct="1"/>
            <a:r>
              <a:rPr lang="sv-SE" smtClean="0"/>
              <a:t>Vad är ett datorprogram?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194150" y="817563"/>
            <a:ext cx="4492654" cy="461962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sv-SE" sz="2000" dirty="0" smtClean="0"/>
              <a:t>Ett </a:t>
            </a:r>
            <a:r>
              <a:rPr lang="sv-SE" sz="2000" b="1" dirty="0" smtClean="0"/>
              <a:t>datorprogram</a:t>
            </a:r>
            <a:r>
              <a:rPr lang="sv-SE" sz="2000" dirty="0" smtClean="0"/>
              <a:t> är en serie instruktioner som </a:t>
            </a:r>
            <a:r>
              <a:rPr lang="sv-SE" sz="2000" b="1" dirty="0" smtClean="0"/>
              <a:t>styr en dator</a:t>
            </a:r>
            <a:r>
              <a:rPr lang="sv-SE" sz="2000" dirty="0" smtClean="0"/>
              <a:t>, och talar om för den vad den ska göra, steg för steg.</a:t>
            </a:r>
          </a:p>
          <a:p>
            <a:pPr eaLnBrk="1" hangingPunct="1">
              <a:spcBef>
                <a:spcPct val="50000"/>
              </a:spcBef>
            </a:pPr>
            <a:r>
              <a:rPr lang="sv-SE" sz="2000" dirty="0" smtClean="0"/>
              <a:t>Ett </a:t>
            </a:r>
            <a:r>
              <a:rPr lang="sv-SE" sz="2000" b="1" dirty="0" smtClean="0"/>
              <a:t>datorprogram skrivs</a:t>
            </a:r>
            <a:r>
              <a:rPr lang="sv-SE" sz="2000" dirty="0" smtClean="0"/>
              <a:t> typiskt </a:t>
            </a:r>
            <a:r>
              <a:rPr lang="sv-SE" sz="2000" b="1" dirty="0" smtClean="0"/>
              <a:t>i ett</a:t>
            </a:r>
            <a:r>
              <a:rPr lang="sv-SE" sz="2000" dirty="0" smtClean="0"/>
              <a:t> människovänligt </a:t>
            </a:r>
            <a:r>
              <a:rPr lang="sv-SE" sz="2000" b="1" dirty="0" smtClean="0"/>
              <a:t>programspråk och översätts</a:t>
            </a:r>
            <a:r>
              <a:rPr lang="sv-SE" sz="2000" dirty="0" smtClean="0"/>
              <a:t> sedan </a:t>
            </a:r>
            <a:r>
              <a:rPr lang="sv-SE" sz="2000" b="1" dirty="0" smtClean="0"/>
              <a:t>till maskinkod</a:t>
            </a:r>
            <a:r>
              <a:rPr lang="sv-SE" sz="2000" dirty="0" smtClean="0"/>
              <a:t> som datorn förstår.</a:t>
            </a:r>
          </a:p>
          <a:p>
            <a:pPr eaLnBrk="1" hangingPunct="1">
              <a:spcBef>
                <a:spcPct val="50000"/>
              </a:spcBef>
            </a:pPr>
            <a:r>
              <a:rPr lang="sv-SE" sz="2000" dirty="0" smtClean="0"/>
              <a:t>Ett </a:t>
            </a:r>
            <a:r>
              <a:rPr lang="sv-SE" sz="2000" b="1" dirty="0" smtClean="0"/>
              <a:t>datorprogram består av</a:t>
            </a:r>
            <a:r>
              <a:rPr lang="sv-SE" sz="2000" dirty="0" smtClean="0"/>
              <a:t> ett stycke kod. Från ett par </a:t>
            </a:r>
            <a:r>
              <a:rPr lang="sv-SE" sz="2000" b="1" dirty="0" smtClean="0"/>
              <a:t>maskininstruktioner</a:t>
            </a:r>
            <a:r>
              <a:rPr lang="sv-SE" sz="2000" dirty="0" smtClean="0"/>
              <a:t> till ett helt tillämpningsprogram som t.ex. </a:t>
            </a:r>
            <a:r>
              <a:rPr lang="sv-SE" sz="2000" dirty="0" err="1" smtClean="0"/>
              <a:t>Skype</a:t>
            </a:r>
            <a:r>
              <a:rPr lang="sv-SE" sz="2000" dirty="0" smtClean="0"/>
              <a:t>.</a:t>
            </a: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 cstate="print">
            <a:lum bright="84000" contrast="-70000"/>
            <a:grayscl/>
          </a:blip>
          <a:srcRect/>
          <a:stretch>
            <a:fillRect/>
          </a:stretch>
        </p:blipFill>
        <p:spPr bwMode="auto">
          <a:xfrm>
            <a:off x="1334655" y="1167245"/>
            <a:ext cx="22383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15480" y="2751570"/>
            <a:ext cx="67005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1400" b="1">
                <a:latin typeface="Times New Roman" pitchFamily="18" charset="0"/>
                <a:cs typeface="Times New Roman" pitchFamily="18" charset="0"/>
              </a:rPr>
              <a:t>indata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630180" y="2751570"/>
            <a:ext cx="67967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1400" b="1">
                <a:latin typeface="Times New Roman" pitchFamily="18" charset="0"/>
                <a:cs typeface="Times New Roman" pitchFamily="18" charset="0"/>
              </a:rPr>
              <a:t>utdata</a:t>
            </a: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1612468" y="2251508"/>
            <a:ext cx="1625600" cy="1214437"/>
          </a:xfrm>
          <a:prstGeom prst="cube">
            <a:avLst>
              <a:gd name="adj" fmla="val 8759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sv-SE" sz="1400" b="1">
                <a:latin typeface="Times New Roman" pitchFamily="18" charset="0"/>
                <a:cs typeface="Times New Roman" pitchFamily="18" charset="0"/>
              </a:rPr>
              <a:t>datorprogram</a:t>
            </a:r>
          </a:p>
        </p:txBody>
      </p:sp>
      <p:sp>
        <p:nvSpPr>
          <p:cNvPr id="14" name="AutoShape 34"/>
          <p:cNvSpPr>
            <a:spLocks noChangeArrowheads="1"/>
          </p:cNvSpPr>
          <p:nvPr/>
        </p:nvSpPr>
        <p:spPr bwMode="auto">
          <a:xfrm>
            <a:off x="1063193" y="2776970"/>
            <a:ext cx="581025" cy="288925"/>
          </a:xfrm>
          <a:prstGeom prst="chevron">
            <a:avLst>
              <a:gd name="adj" fmla="val 50275"/>
            </a:avLst>
          </a:prstGeom>
          <a:solidFill>
            <a:srgbClr val="008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sv-S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AutoShape 35"/>
          <p:cNvSpPr>
            <a:spLocks noChangeArrowheads="1"/>
          </p:cNvSpPr>
          <p:nvPr/>
        </p:nvSpPr>
        <p:spPr bwMode="auto">
          <a:xfrm>
            <a:off x="3085668" y="2776970"/>
            <a:ext cx="581025" cy="288925"/>
          </a:xfrm>
          <a:prstGeom prst="chevron">
            <a:avLst>
              <a:gd name="adj" fmla="val 50275"/>
            </a:avLst>
          </a:prstGeom>
          <a:solidFill>
            <a:srgbClr val="008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sv-SE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16" y="2204211"/>
            <a:ext cx="3184688" cy="21291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Vad är programmering?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114800" y="820208"/>
            <a:ext cx="4573588" cy="4593167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sv-SE" sz="1600" b="1" dirty="0" smtClean="0"/>
              <a:t>Programmering handlar om att instruera en maskin</a:t>
            </a:r>
            <a:r>
              <a:rPr lang="sv-SE" sz="1600" dirty="0" smtClean="0"/>
              <a:t> eller del av en maskin t.ex. en mikrodator, dator, robot, verktygsmaskin etc. </a:t>
            </a:r>
            <a:r>
              <a:rPr lang="sv-SE" sz="1600" b="1" dirty="0" smtClean="0"/>
              <a:t>att utföra visst arbete</a:t>
            </a:r>
            <a:r>
              <a:rPr lang="sv-SE" sz="1600" dirty="0" smtClean="0"/>
              <a:t>. När du programmerar skriver du ett program och du använder ett programspråk. </a:t>
            </a:r>
          </a:p>
          <a:p>
            <a:pPr eaLnBrk="1" hangingPunct="1">
              <a:spcBef>
                <a:spcPct val="50000"/>
              </a:spcBef>
            </a:pPr>
            <a:r>
              <a:rPr lang="sv-SE" sz="1600" dirty="0" smtClean="0"/>
              <a:t>Maskinen förstår normalt inte </a:t>
            </a:r>
            <a:r>
              <a:rPr lang="sv-SE" sz="1600" b="1" dirty="0" smtClean="0"/>
              <a:t>programspråket</a:t>
            </a:r>
            <a:r>
              <a:rPr lang="sv-SE" sz="1600" dirty="0" smtClean="0"/>
              <a:t> direkt. Detta </a:t>
            </a:r>
            <a:r>
              <a:rPr lang="sv-SE" sz="1600" b="1" dirty="0" smtClean="0"/>
              <a:t>måste översättas till</a:t>
            </a:r>
            <a:r>
              <a:rPr lang="sv-SE" sz="1600" dirty="0" smtClean="0"/>
              <a:t> den </a:t>
            </a:r>
            <a:r>
              <a:rPr lang="sv-SE" sz="1600" b="1" dirty="0" smtClean="0"/>
              <a:t>maskinkod</a:t>
            </a:r>
            <a:r>
              <a:rPr lang="sv-SE" sz="1600" dirty="0" smtClean="0"/>
              <a:t> som maskinen är konstruerad att direkt förstå.</a:t>
            </a:r>
          </a:p>
          <a:p>
            <a:pPr eaLnBrk="1" hangingPunct="1">
              <a:spcBef>
                <a:spcPct val="50000"/>
              </a:spcBef>
            </a:pPr>
            <a:r>
              <a:rPr lang="sv-SE" sz="1600" b="1" dirty="0" smtClean="0"/>
              <a:t>Programmering direkt i maskinkod förekommer</a:t>
            </a:r>
            <a:r>
              <a:rPr lang="sv-SE" sz="1600" dirty="0" smtClean="0"/>
              <a:t> praktiskt taget </a:t>
            </a:r>
            <a:r>
              <a:rPr lang="sv-SE" sz="1600" b="1" dirty="0" smtClean="0"/>
              <a:t>inte</a:t>
            </a:r>
            <a:r>
              <a:rPr lang="sv-SE" sz="1600" dirty="0" smtClean="0"/>
              <a:t> alls, eftersom det är för arbetskrävande. Olika typer av maskiner har helt olika uppsättningar instruktioner i sin maskinkod.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23273" y="1287607"/>
            <a:ext cx="1087438" cy="931863"/>
          </a:xfrm>
          <a:prstGeom prst="wedgeEllipseCallout">
            <a:avLst>
              <a:gd name="adj1" fmla="val 74963"/>
              <a:gd name="adj2" fmla="val 8049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 anchorCtr="0"/>
          <a:lstStyle/>
          <a:p>
            <a:pPr marL="342900" indent="-342900" algn="ctr">
              <a:spcBef>
                <a:spcPct val="20000"/>
              </a:spcBef>
            </a:pP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#!</a:t>
            </a:r>
            <a:endParaRPr lang="sv-SE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752148" y="1525732"/>
            <a:ext cx="1557338" cy="931863"/>
          </a:xfrm>
          <a:prstGeom prst="wedgeEllipseCallout">
            <a:avLst>
              <a:gd name="adj1" fmla="val -21866"/>
              <a:gd name="adj2" fmla="val 11252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>
              <a:spcBef>
                <a:spcPct val="20000"/>
              </a:spcBef>
            </a:pPr>
            <a:r>
              <a:rPr lang="sv-SE" sz="1200" b="1" dirty="0">
                <a:latin typeface="Courier New" pitchFamily="49" charset="0"/>
              </a:rPr>
              <a:t>110000110001110001100000111010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1dv402 - Inledande programmering med C# - 16x10</Template>
  <TotalTime>1746</TotalTime>
  <Words>780</Words>
  <Application>Microsoft Office PowerPoint</Application>
  <PresentationFormat>Bildspel på skärmen (16:10)</PresentationFormat>
  <Paragraphs>83</Paragraphs>
  <Slides>10</Slides>
  <Notes>10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Serverprogram för OLE-inbäddning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2" baseType="lpstr">
      <vt:lpstr>lnu-gray</vt:lpstr>
      <vt:lpstr>Equation</vt:lpstr>
      <vt:lpstr>Introduktion till programmering</vt:lpstr>
      <vt:lpstr>Vad är programmering?</vt:lpstr>
      <vt:lpstr>Att lösa problem</vt:lpstr>
      <vt:lpstr>Problemlösarens uppgift</vt:lpstr>
      <vt:lpstr>Programmerarens uppgift</vt:lpstr>
      <vt:lpstr>Datorns uppgift</vt:lpstr>
      <vt:lpstr>Människan som dator</vt:lpstr>
      <vt:lpstr>Vad är ett datorprogram?</vt:lpstr>
      <vt:lpstr>Vad är programmering?</vt:lpstr>
      <vt:lpstr>Sammanfattning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Introduktion till programmering</dc:title>
  <dc:creator>Mats Loock</dc:creator>
  <cp:lastModifiedBy>Mats Loock</cp:lastModifiedBy>
  <cp:revision>94</cp:revision>
  <dcterms:created xsi:type="dcterms:W3CDTF">2005-01-10T10:28:42Z</dcterms:created>
  <dcterms:modified xsi:type="dcterms:W3CDTF">2012-08-05T16:51:48Z</dcterms:modified>
</cp:coreProperties>
</file>