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FFFFE4"/>
    <a:srgbClr val="FF0000"/>
    <a:srgbClr val="800000"/>
    <a:srgbClr val="BDE6A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90" y="-1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7B876-9FA2-46F9-BC09-1509F02C8BE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647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additionen.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5"/>
          <p:cNvCxnSpPr>
            <a:cxnSpLocks noChangeShapeType="1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AutoShape 27"/>
          <p:cNvCxnSpPr>
            <a:cxnSpLocks noChangeShapeType="1"/>
            <a:endCxn id="25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AutoShape 29"/>
          <p:cNvCxnSpPr>
            <a:cxnSpLocks noChangeShapeType="1"/>
            <a:endCxn id="26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7" name="AutoShape 31"/>
          <p:cNvCxnSpPr>
            <a:cxnSpLocks noChangeShapeType="1"/>
            <a:endCxn id="27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</a:t>
            </a:r>
            <a:r>
              <a:rPr lang="sv-SE" dirty="0" smtClean="0">
                <a:latin typeface="Courier New" pitchFamily="49" charset="0"/>
              </a:rPr>
              <a:t>72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679575" y="455822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operationen, tilldela y värdet 72.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040063" y="4768572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499" name="AutoShape 19"/>
          <p:cNvCxnSpPr>
            <a:cxnSpLocks noChangeShapeType="1"/>
            <a:endCxn id="20497" idx="0"/>
          </p:cNvCxnSpPr>
          <p:nvPr/>
        </p:nvCxnSpPr>
        <p:spPr bwMode="auto">
          <a:xfrm rot="5400000">
            <a:off x="2410752" y="4441150"/>
            <a:ext cx="231511" cy="138906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5" name="AutoShape 25"/>
          <p:cNvCxnSpPr>
            <a:cxnSpLocks noChangeShapeType="1"/>
            <a:endCxn id="20500" idx="0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07" name="AutoShape 27"/>
          <p:cNvCxnSpPr>
            <a:cxnSpLocks noChangeShapeType="1"/>
            <a:endCxn id="20501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9" name="AutoShape 29"/>
          <p:cNvCxnSpPr>
            <a:cxnSpLocks noChangeShapeType="1"/>
            <a:endCxn id="20502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11" name="AutoShape 31"/>
          <p:cNvCxnSpPr>
            <a:cxnSpLocks noChangeShapeType="1"/>
            <a:endCxn id="20503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72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b="1" dirty="0">
                <a:latin typeface="Courier New" pitchFamily="49" charset="0"/>
              </a:rPr>
              <a:t>y = 72;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 err="1" smtClean="0"/>
              <a:t>C#-operatorer</a:t>
            </a:r>
            <a:r>
              <a:rPr lang="sv-SE" sz="2000" dirty="0" smtClean="0"/>
              <a:t> </a:t>
            </a:r>
            <a:r>
              <a:rPr lang="sv-SE" sz="2000" dirty="0"/>
              <a:t>för beräkningar överrensstämmer med de matematiska för division (/), addition (+) och subtraktion (-). Multiplikationsoperatorn skrivs med (*).</a:t>
            </a:r>
          </a:p>
          <a:p>
            <a:pPr>
              <a:spcBef>
                <a:spcPct val="100000"/>
              </a:spcBef>
            </a:pPr>
            <a:r>
              <a:rPr lang="sv-SE" sz="2000" dirty="0" smtClean="0"/>
              <a:t>Modulusoperatorn </a:t>
            </a:r>
            <a:r>
              <a:rPr lang="sv-SE" sz="2000" dirty="0"/>
              <a:t>(%) används för att ta reda på resten vid en </a:t>
            </a:r>
            <a:r>
              <a:rPr lang="sv-SE" sz="2000" dirty="0" smtClean="0"/>
              <a:t>(heltals)division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Multiplikation-, division- och </a:t>
            </a:r>
            <a:r>
              <a:rPr lang="sv-SE" sz="2000" dirty="0" smtClean="0"/>
              <a:t>modulusoperatorerna </a:t>
            </a:r>
            <a:r>
              <a:rPr lang="sv-SE" sz="2000" dirty="0"/>
              <a:t>har </a:t>
            </a:r>
            <a:r>
              <a:rPr lang="sv-SE" sz="2000" dirty="0" smtClean="0"/>
              <a:t>högre prioritet </a:t>
            </a:r>
            <a:r>
              <a:rPr lang="sv-SE" sz="2000" dirty="0"/>
              <a:t>än </a:t>
            </a:r>
            <a:r>
              <a:rPr lang="sv-SE" sz="2000" dirty="0" smtClean="0"/>
              <a:t>addition- </a:t>
            </a:r>
            <a:r>
              <a:rPr lang="sv-SE" sz="2000" dirty="0"/>
              <a:t>och </a:t>
            </a:r>
            <a:r>
              <a:rPr lang="sv-SE" sz="2000" dirty="0" smtClean="0"/>
              <a:t>subtraktionsoperatorerna </a:t>
            </a:r>
            <a:r>
              <a:rPr lang="sv-SE" sz="2000" dirty="0"/>
              <a:t>– de utförs först.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Beräkningsordningen styras med parenteser, som har högre prioritet än *-, /- och %-operatorerna.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Genom att använda parenteser, även då det egentligen inte behövs, kan komplicerade uttryck bli lättare att läsa.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>
          <a:xfrm>
            <a:off x="1657175" y="817563"/>
            <a:ext cx="5473873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En andragradsekvation skrivs y = ax</a:t>
            </a:r>
            <a:r>
              <a:rPr lang="sv-SE" baseline="30000" dirty="0"/>
              <a:t>2</a:t>
            </a:r>
            <a:r>
              <a:rPr lang="sv-SE" dirty="0"/>
              <a:t> + </a:t>
            </a:r>
            <a:r>
              <a:rPr lang="sv-SE" dirty="0" err="1"/>
              <a:t>bx</a:t>
            </a:r>
            <a:r>
              <a:rPr lang="sv-SE" dirty="0"/>
              <a:t> + c. </a:t>
            </a:r>
            <a:br>
              <a:rPr lang="sv-SE" dirty="0"/>
            </a:br>
            <a:r>
              <a:rPr lang="sv-SE" dirty="0"/>
              <a:t>Hur skrivs den i C#?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kunna besvara frågan måste du känna till… </a:t>
            </a:r>
          </a:p>
          <a:p>
            <a:pPr lvl="2"/>
            <a:r>
              <a:rPr lang="sv-SE" dirty="0"/>
              <a:t>…vilka aritmetiska operatorer som finns i C#…</a:t>
            </a:r>
          </a:p>
          <a:p>
            <a:pPr lvl="2"/>
            <a:r>
              <a:rPr lang="sv-SE" dirty="0"/>
              <a:t>…och i vilken ordning de används.</a:t>
            </a:r>
          </a:p>
          <a:p>
            <a:r>
              <a:rPr lang="sv-SE" dirty="0"/>
              <a:t>Algoritm</a:t>
            </a:r>
          </a:p>
          <a:p>
            <a:pPr lvl="1"/>
            <a:r>
              <a:rPr lang="sv-SE" dirty="0"/>
              <a:t>Ta reda på vilka aritmetiska operatorer C# har.</a:t>
            </a:r>
          </a:p>
          <a:p>
            <a:pPr lvl="1"/>
            <a:r>
              <a:rPr lang="sv-SE" dirty="0"/>
              <a:t>Undersök i vilken ordning de används.</a:t>
            </a:r>
          </a:p>
          <a:p>
            <a:endParaRPr lang="sv-SE" dirty="0"/>
          </a:p>
        </p:txBody>
      </p:sp>
      <p:pic>
        <p:nvPicPr>
          <p:cNvPr id="10245" name="Picture 5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10246" name="Picture 6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Aritmetiska operatorer</a:t>
            </a:r>
          </a:p>
        </p:txBody>
      </p:sp>
      <p:sp>
        <p:nvSpPr>
          <p:cNvPr id="11333" name="Rectangle 69"/>
          <p:cNvSpPr>
            <a:spLocks noGrp="1" noChangeArrowheads="1"/>
          </p:cNvSpPr>
          <p:nvPr>
            <p:ph idx="1"/>
          </p:nvPr>
        </p:nvSpPr>
        <p:spPr>
          <a:xfrm>
            <a:off x="457200" y="2727854"/>
            <a:ext cx="8229600" cy="27093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/>
              <a:t>Genom att använda parenteser kan beräkningsordningen styras.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 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m = (a + b + c + d + e) / 5;</a:t>
            </a:r>
          </a:p>
          <a:p>
            <a:pPr>
              <a:spcBef>
                <a:spcPct val="50000"/>
              </a:spcBef>
            </a:pPr>
            <a:r>
              <a:rPr lang="sv-SE" sz="2000" dirty="0"/>
              <a:t>Om parenteserna utesluts, </a:t>
            </a:r>
            <a:r>
              <a:rPr lang="sv-SE" sz="2000" b="1" dirty="0">
                <a:latin typeface="Courier New" pitchFamily="49" charset="0"/>
              </a:rPr>
              <a:t>m = a + b + c + d + e / 5</a:t>
            </a:r>
            <a:r>
              <a:rPr lang="sv-SE" sz="2000" dirty="0"/>
              <a:t>,  blir resultatet ett </a:t>
            </a:r>
            <a:r>
              <a:rPr lang="sv-SE" sz="2000" dirty="0" smtClean="0"/>
              <a:t>annat:</a:t>
            </a:r>
            <a:endParaRPr lang="sv-SE" sz="2000" dirty="0"/>
          </a:p>
        </p:txBody>
      </p:sp>
      <p:graphicFrame>
        <p:nvGraphicFramePr>
          <p:cNvPr id="11337" name="Object 73"/>
          <p:cNvGraphicFramePr>
            <a:graphicFrameLocks noChangeAspect="1"/>
          </p:cNvGraphicFramePr>
          <p:nvPr/>
        </p:nvGraphicFramePr>
        <p:xfrm>
          <a:off x="2115757" y="3290799"/>
          <a:ext cx="194310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3" imgW="1257120" imgH="393480" progId="Equation.3">
                  <p:embed/>
                </p:oleObj>
              </mc:Choice>
              <mc:Fallback>
                <p:oleObj name="Equation" r:id="rId3" imgW="1257120" imgH="393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57" y="3290799"/>
                        <a:ext cx="194310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86988"/>
              </p:ext>
            </p:extLst>
          </p:nvPr>
        </p:nvGraphicFramePr>
        <p:xfrm>
          <a:off x="2910427" y="4692620"/>
          <a:ext cx="196215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27" y="4692620"/>
                        <a:ext cx="196215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566859"/>
              </p:ext>
            </p:extLst>
          </p:nvPr>
        </p:nvGraphicFramePr>
        <p:xfrm>
          <a:off x="457200" y="817563"/>
          <a:ext cx="8229600" cy="1833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Beräkningsordning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multiplikation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modulu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först. Om det är flera operatorer av denna typ, beräknas de från vänster till höger.</a:t>
                      </a: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subtraktion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därefter. Om det är flera operatorer av denna typ, beräknas de från vänster till höger.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Exempel på beräkningsordning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tabLst>
                <a:tab pos="2152650" algn="l"/>
              </a:tabLst>
            </a:pPr>
            <a:r>
              <a:rPr lang="sv-SE" sz="2000" dirty="0"/>
              <a:t>Följande exempel innehåller </a:t>
            </a:r>
            <a:r>
              <a:rPr lang="sv-SE" sz="2000" dirty="0" smtClean="0"/>
              <a:t>modulo </a:t>
            </a:r>
            <a:r>
              <a:rPr lang="sv-SE" sz="2000" dirty="0"/>
              <a:t>(%), multiplikation, division, addition och subtraktion: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	</a:t>
            </a:r>
            <a:r>
              <a:rPr lang="sv-SE" sz="2000" i="1" dirty="0"/>
              <a:t>z</a:t>
            </a:r>
            <a:r>
              <a:rPr lang="sv-SE" sz="2000" dirty="0"/>
              <a:t> = </a:t>
            </a:r>
            <a:r>
              <a:rPr lang="sv-SE" sz="2000" i="1" dirty="0" smtClean="0"/>
              <a:t>p ∙ r </a:t>
            </a:r>
            <a:r>
              <a:rPr lang="sv-SE" sz="2000" dirty="0" smtClean="0"/>
              <a:t>% </a:t>
            </a:r>
            <a:r>
              <a:rPr lang="sv-SE" sz="2000" i="1" dirty="0" smtClean="0"/>
              <a:t>q</a:t>
            </a:r>
            <a:r>
              <a:rPr lang="sv-SE" sz="2000" dirty="0" smtClean="0"/>
              <a:t> </a:t>
            </a:r>
            <a:r>
              <a:rPr lang="sv-SE" sz="2000" dirty="0"/>
              <a:t>+ </a:t>
            </a:r>
            <a:r>
              <a:rPr lang="sv-SE" sz="2000" i="1" dirty="0" smtClean="0"/>
              <a:t>w </a:t>
            </a:r>
            <a:r>
              <a:rPr lang="sv-SE" sz="2000" dirty="0" smtClean="0"/>
              <a:t>/ </a:t>
            </a:r>
            <a:r>
              <a:rPr lang="sv-SE" sz="2000" i="1" dirty="0" smtClean="0"/>
              <a:t>x</a:t>
            </a:r>
            <a:r>
              <a:rPr lang="sv-SE" sz="2000" dirty="0" smtClean="0"/>
              <a:t> </a:t>
            </a:r>
            <a:r>
              <a:rPr lang="sv-SE" sz="2000" dirty="0"/>
              <a:t>– </a:t>
            </a:r>
            <a:r>
              <a:rPr lang="sv-SE" sz="2000" i="1" dirty="0"/>
              <a:t>y</a:t>
            </a:r>
            <a:br>
              <a:rPr lang="sv-SE" sz="2000" i="1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z = p * r % q + w / x – y;</a:t>
            </a: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 smtClean="0"/>
              <a:t>(</a:t>
            </a:r>
            <a:r>
              <a:rPr lang="sv-SE" sz="2000" dirty="0" smtClean="0"/>
              <a:t>Cirklarna </a:t>
            </a:r>
            <a:r>
              <a:rPr lang="sv-SE" sz="2000" dirty="0"/>
              <a:t>med nummer anger i vilken ordning </a:t>
            </a:r>
            <a:r>
              <a:rPr lang="sv-SE" sz="2000" dirty="0" smtClean="0"/>
              <a:t>C# </a:t>
            </a:r>
            <a:r>
              <a:rPr lang="sv-SE" sz="2000" dirty="0"/>
              <a:t>använder operatorerna</a:t>
            </a:r>
            <a:r>
              <a:rPr lang="sv-SE" sz="2000" dirty="0" smtClean="0"/>
              <a:t>.)</a:t>
            </a:r>
            <a:endParaRPr lang="sv-SE" sz="2000" dirty="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 flipH="1">
            <a:off x="3564624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 flipH="1">
            <a:off x="416849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 flipH="1">
            <a:off x="477650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 flipH="1">
            <a:off x="539024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 flipH="1">
            <a:off x="6004611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 flipH="1">
            <a:off x="292417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5724525" y="817563"/>
            <a:ext cx="3219450" cy="4619625"/>
          </a:xfrm>
          <a:noFill/>
          <a:ln/>
        </p:spPr>
        <p:txBody>
          <a:bodyPr rIns="0"/>
          <a:lstStyle/>
          <a:p>
            <a:pPr>
              <a:spcBef>
                <a:spcPct val="50000"/>
              </a:spcBef>
            </a:pPr>
            <a:r>
              <a:rPr lang="sv-SE" sz="1800" dirty="0"/>
              <a:t>För att få en större förståelse för beräknings-ordning mellan operatorer studeras andragrads-ekvationen, </a:t>
            </a:r>
            <a:br>
              <a:rPr lang="sv-SE" sz="1800" dirty="0"/>
            </a:br>
            <a:r>
              <a:rPr lang="sv-SE" sz="1800" i="1" dirty="0"/>
              <a:t>y</a:t>
            </a:r>
            <a:r>
              <a:rPr lang="sv-SE" sz="1800" dirty="0"/>
              <a:t> = </a:t>
            </a:r>
            <a:r>
              <a:rPr lang="sv-SE" sz="1800" i="1" dirty="0"/>
              <a:t>ax</a:t>
            </a:r>
            <a:r>
              <a:rPr lang="sv-SE" sz="1800" baseline="30000" dirty="0"/>
              <a:t>2</a:t>
            </a:r>
            <a:r>
              <a:rPr lang="sv-SE" sz="1800" dirty="0"/>
              <a:t> + </a:t>
            </a:r>
            <a:r>
              <a:rPr lang="sv-SE" sz="1800" i="1" dirty="0" err="1"/>
              <a:t>bx</a:t>
            </a:r>
            <a:r>
              <a:rPr lang="sv-SE" sz="1800" dirty="0"/>
              <a:t> + </a:t>
            </a:r>
            <a:r>
              <a:rPr lang="sv-SE" sz="1800" i="1" dirty="0"/>
              <a:t>c</a:t>
            </a:r>
            <a:r>
              <a:rPr lang="sv-SE" sz="1800" dirty="0"/>
              <a:t>, till vänster.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Antag att a, b, c och x ges värdena som följer: </a:t>
            </a:r>
            <a:br>
              <a:rPr lang="sv-SE" sz="1800" dirty="0"/>
            </a:br>
            <a:r>
              <a:rPr lang="sv-SE" sz="1800" dirty="0"/>
              <a:t>a = 2, b = 3, c = 7 och </a:t>
            </a:r>
            <a:br>
              <a:rPr lang="sv-SE" sz="1800" dirty="0"/>
            </a:br>
            <a:r>
              <a:rPr lang="sv-SE" sz="1800" dirty="0"/>
              <a:t>x = 5.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Först utförs den multiplikation som ligger längst till vänster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</a:t>
            </a:r>
            <a:r>
              <a:rPr lang="sv-SE" dirty="0">
                <a:latin typeface="Courier New" pitchFamily="49" charset="0"/>
              </a:rPr>
              <a:t>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</a:t>
            </a:r>
            <a:r>
              <a:rPr lang="sv-SE" dirty="0" smtClean="0">
                <a:latin typeface="Courier New" pitchFamily="49" charset="0"/>
              </a:rPr>
              <a:t>10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Den multiplikation som ligger längst till vänster utförs före andra multiplikationer.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</a:t>
            </a:r>
            <a:r>
              <a:rPr lang="sv-SE" dirty="0" smtClean="0">
                <a:latin typeface="Courier New" pitchFamily="49" charset="0"/>
              </a:rPr>
              <a:t>50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Multiplikation före addition.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6" name="AutoShape 27"/>
          <p:cNvCxnSpPr>
            <a:cxnSpLocks noChangeShapeType="1"/>
            <a:endCxn id="28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8" name="AutoShape 29"/>
          <p:cNvCxnSpPr>
            <a:cxnSpLocks noChangeShapeType="1"/>
            <a:endCxn id="29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</a:t>
            </a:r>
            <a:r>
              <a:rPr lang="sv-SE" b="1" dirty="0">
                <a:latin typeface="Courier New" pitchFamily="49" charset="0"/>
              </a:rPr>
              <a:t>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</a:t>
            </a:r>
            <a:r>
              <a:rPr lang="sv-SE" dirty="0" smtClean="0">
                <a:latin typeface="Courier New" pitchFamily="49" charset="0"/>
              </a:rPr>
              <a:t>15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Additionen längst till vänster.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9"/>
          <p:cNvCxnSpPr>
            <a:cxnSpLocks noChangeShapeType="1"/>
            <a:endCxn id="23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4" name="AutoShape 31"/>
          <p:cNvCxnSpPr>
            <a:cxnSpLocks noChangeShapeType="1"/>
            <a:endCxn id="24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 + 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</a:t>
            </a:r>
            <a:r>
              <a:rPr lang="sv-SE" dirty="0" smtClean="0">
                <a:latin typeface="Courier New" pitchFamily="49" charset="0"/>
              </a:rPr>
              <a:t>65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326</TotalTime>
  <Words>477</Words>
  <Application>Microsoft Office PowerPoint</Application>
  <PresentationFormat>Bildspel på skärmen (16:10)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lnu-gray</vt:lpstr>
      <vt:lpstr>Equation</vt:lpstr>
      <vt:lpstr>Räkna med C#</vt:lpstr>
      <vt:lpstr>Räkna med C#</vt:lpstr>
      <vt:lpstr>Aritmetiska operatorer</vt:lpstr>
      <vt:lpstr>Exempel på beräkningsordning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Räkna med C#</dc:title>
  <dc:creator>Mats Loock</dc:creator>
  <cp:lastModifiedBy>Mats Loock</cp:lastModifiedBy>
  <cp:revision>43</cp:revision>
  <cp:lastPrinted>1601-01-01T00:00:00Z</cp:lastPrinted>
  <dcterms:created xsi:type="dcterms:W3CDTF">1601-01-01T00:00:00Z</dcterms:created>
  <dcterms:modified xsi:type="dcterms:W3CDTF">2012-08-08T04:47:28Z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