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handoutMasterIdLst>
    <p:handoutMasterId r:id="rId20"/>
  </p:handoutMasterIdLst>
  <p:sldIdLst>
    <p:sldId id="256" r:id="rId2"/>
    <p:sldId id="257" r:id="rId3"/>
    <p:sldId id="258" r:id="rId4"/>
    <p:sldId id="310" r:id="rId5"/>
    <p:sldId id="311" r:id="rId6"/>
    <p:sldId id="324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267" r:id="rId19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EBF5FF"/>
    <a:srgbClr val="BDE6AA"/>
    <a:srgbClr val="737373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5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90" y="-17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E23B1D-01E5-4680-80E3-52CFC83D3FA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1359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(18)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2011 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”while"-loopen</a:t>
            </a:r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33334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80916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undad rektangulär 5"/>
          <p:cNvSpPr/>
          <p:nvPr/>
        </p:nvSpPr>
        <p:spPr bwMode="auto">
          <a:xfrm>
            <a:off x="2984932" y="2080386"/>
            <a:ext cx="4220873" cy="637601"/>
          </a:xfrm>
          <a:prstGeom prst="wedgeRoundRectCallout">
            <a:avLst>
              <a:gd name="adj1" fmla="val -47903"/>
              <a:gd name="adj2" fmla="val 8203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nya heltalet kontrolleras med det booleska uttrycket, och resultatet blir </a:t>
            </a:r>
            <a:r>
              <a:rPr lang="sv-SE" sz="1200" b="1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– loopen fortsätter.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333334" cy="41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81940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undad rektangulär 6"/>
          <p:cNvSpPr/>
          <p:nvPr/>
        </p:nvSpPr>
        <p:spPr bwMode="auto">
          <a:xfrm>
            <a:off x="3021897" y="2416669"/>
            <a:ext cx="3204060" cy="637601"/>
          </a:xfrm>
          <a:prstGeom prst="wedgeRoundRectCallout">
            <a:avLst>
              <a:gd name="adj1" fmla="val -48677"/>
              <a:gd name="adj2" fmla="val 797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Värdet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 har adderas till värdet </a:t>
            </a:r>
            <a:r>
              <a:rPr lang="sv-SE" sz="120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har (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), vilket blir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undad rektangulär 9"/>
          <p:cNvSpPr/>
          <p:nvPr/>
        </p:nvSpPr>
        <p:spPr bwMode="auto">
          <a:xfrm>
            <a:off x="4347226" y="4918716"/>
            <a:ext cx="2053576" cy="439837"/>
          </a:xfrm>
          <a:prstGeom prst="wedgeRoundRectCallout">
            <a:avLst>
              <a:gd name="adj1" fmla="val -39603"/>
              <a:gd name="adj2" fmla="val -10965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33334" cy="40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67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3990476" cy="15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82966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000" y="4761762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undad rektangulär 7"/>
          <p:cNvSpPr/>
          <p:nvPr/>
        </p:nvSpPr>
        <p:spPr bwMode="auto">
          <a:xfrm>
            <a:off x="3239635" y="2888679"/>
            <a:ext cx="2106779" cy="365186"/>
          </a:xfrm>
          <a:prstGeom prst="wedgeRoundRectCallout">
            <a:avLst>
              <a:gd name="adj1" fmla="val -48159"/>
              <a:gd name="adj2" fmla="val 8677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2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Ännu ett heltal läses in.</a:t>
            </a:r>
            <a:endParaRPr lang="sv-SE" sz="12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undad rektangulär 10"/>
          <p:cNvSpPr/>
          <p:nvPr/>
        </p:nvSpPr>
        <p:spPr bwMode="auto">
          <a:xfrm>
            <a:off x="6591662" y="4558498"/>
            <a:ext cx="2053576" cy="405785"/>
          </a:xfrm>
          <a:prstGeom prst="wedgeRoundRectCallout">
            <a:avLst>
              <a:gd name="adj1" fmla="val -40615"/>
              <a:gd name="adj2" fmla="val 12186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9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9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33334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83989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undad rektangulär 5"/>
          <p:cNvSpPr/>
          <p:nvPr/>
        </p:nvSpPr>
        <p:spPr bwMode="auto">
          <a:xfrm>
            <a:off x="2860241" y="2092471"/>
            <a:ext cx="4220873" cy="637601"/>
          </a:xfrm>
          <a:prstGeom prst="wedgeRoundRectCallout">
            <a:avLst>
              <a:gd name="adj1" fmla="val -47903"/>
              <a:gd name="adj2" fmla="val 8203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inlästa talet är fortfarande skilt från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och loopen kommer att fortsätta med ännu ett varv.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333334" cy="41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85012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undad rektangulär 6"/>
          <p:cNvSpPr/>
          <p:nvPr/>
        </p:nvSpPr>
        <p:spPr bwMode="auto">
          <a:xfrm>
            <a:off x="2816350" y="2713434"/>
            <a:ext cx="3204060" cy="399238"/>
          </a:xfrm>
          <a:prstGeom prst="wedgeRoundRectCallout">
            <a:avLst>
              <a:gd name="adj1" fmla="val -48677"/>
              <a:gd name="adj2" fmla="val 797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adderas till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vilket ger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undad rektangulär 9"/>
          <p:cNvSpPr/>
          <p:nvPr/>
        </p:nvSpPr>
        <p:spPr bwMode="auto">
          <a:xfrm>
            <a:off x="4347226" y="4956036"/>
            <a:ext cx="2053576" cy="439837"/>
          </a:xfrm>
          <a:prstGeom prst="wedgeRoundRectCallout">
            <a:avLst>
              <a:gd name="adj1" fmla="val -39603"/>
              <a:gd name="adj2" fmla="val -10965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33334" cy="40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20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3961905" cy="15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37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000" y="4761762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undad rektangulär 7"/>
          <p:cNvSpPr/>
          <p:nvPr/>
        </p:nvSpPr>
        <p:spPr bwMode="auto">
          <a:xfrm>
            <a:off x="3177288" y="2850870"/>
            <a:ext cx="2648104" cy="399238"/>
          </a:xfrm>
          <a:prstGeom prst="wedgeRoundRectCallout">
            <a:avLst>
              <a:gd name="adj1" fmla="val -48159"/>
              <a:gd name="adj2" fmla="val 8677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Ytterligare ett heltal läses in.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undad rektangulär 10"/>
          <p:cNvSpPr/>
          <p:nvPr/>
        </p:nvSpPr>
        <p:spPr bwMode="auto">
          <a:xfrm>
            <a:off x="6591662" y="4558498"/>
            <a:ext cx="2053576" cy="439837"/>
          </a:xfrm>
          <a:prstGeom prst="wedgeRoundRectCallout">
            <a:avLst>
              <a:gd name="adj1" fmla="val -40615"/>
              <a:gd name="adj2" fmla="val 12186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33334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87061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undad rektangulär 5"/>
          <p:cNvSpPr/>
          <p:nvPr/>
        </p:nvSpPr>
        <p:spPr bwMode="auto">
          <a:xfrm>
            <a:off x="2839458" y="2085544"/>
            <a:ext cx="4615894" cy="637601"/>
          </a:xfrm>
          <a:prstGeom prst="wedgeRoundRectCallout">
            <a:avLst>
              <a:gd name="adj1" fmla="val -47903"/>
              <a:gd name="adj2" fmla="val 8203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Nu har värdet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lästs in! Det booleska uttrycket utvärderas till </a:t>
            </a:r>
            <a:r>
              <a:rPr lang="sv-SE" sz="1200" b="1" kern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varför 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loopen lämnas.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82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342858" cy="41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88083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3933334" cy="15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000" y="4761762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undad rektangulär 6"/>
          <p:cNvSpPr/>
          <p:nvPr/>
        </p:nvSpPr>
        <p:spPr bwMode="auto">
          <a:xfrm>
            <a:off x="5031359" y="2866505"/>
            <a:ext cx="3723439" cy="756783"/>
          </a:xfrm>
          <a:prstGeom prst="wedgeRoundRectCallout">
            <a:avLst>
              <a:gd name="adj1" fmla="val -47903"/>
              <a:gd name="adj2" fmla="val 8203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Summan av de inmatade talen presenteras.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Programmet avslutas.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Sammanfattning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sv-SE" sz="1600" dirty="0"/>
              <a:t>Loopen fortsätter så länge som villkoret utvärderas till sant, och loopen lämnas först när villkoret inte är uppfyllt.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sv-SE" sz="1600" dirty="0"/>
              <a:t>Eftersom villkoret utvärderas först kan det hända att programmet inte gör ett enda varv i loopen, vilket sker om det första talet användaren matar in är 0.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sv-SE" sz="1600" dirty="0"/>
              <a:t>Exemplet följer "mallen" för att använda en "</a:t>
            </a:r>
            <a:r>
              <a:rPr lang="sv-SE" sz="1600" dirty="0" err="1"/>
              <a:t>while</a:t>
            </a:r>
            <a:r>
              <a:rPr lang="sv-SE" sz="1600" dirty="0" smtClean="0"/>
              <a:t>"-sats:</a:t>
            </a:r>
            <a:endParaRPr lang="sv-SE" sz="1600" dirty="0"/>
          </a:p>
          <a:p>
            <a:pPr marL="1006475" lvl="1">
              <a:lnSpc>
                <a:spcPct val="90000"/>
              </a:lnSpc>
              <a:spcBef>
                <a:spcPct val="100000"/>
              </a:spcBef>
            </a:pPr>
            <a:r>
              <a:rPr lang="sv-SE" sz="1400" dirty="0"/>
              <a:t>Kontrollvariabeln initieras precis innan "</a:t>
            </a:r>
            <a:r>
              <a:rPr lang="sv-SE" sz="1400" dirty="0" err="1"/>
              <a:t>while</a:t>
            </a:r>
            <a:r>
              <a:rPr lang="sv-SE" sz="1400" dirty="0" smtClean="0"/>
              <a:t>"-satsen.</a:t>
            </a:r>
            <a:endParaRPr lang="sv-SE" sz="1400" dirty="0"/>
          </a:p>
          <a:p>
            <a:pPr marL="1006475" lvl="1">
              <a:lnSpc>
                <a:spcPct val="90000"/>
              </a:lnSpc>
              <a:spcBef>
                <a:spcPct val="100000"/>
              </a:spcBef>
            </a:pPr>
            <a:r>
              <a:rPr lang="sv-SE" sz="1400" dirty="0"/>
              <a:t>Kontrollvariabeln uppdateras sist i loopen.</a:t>
            </a:r>
            <a:br>
              <a:rPr lang="sv-SE" sz="1400" dirty="0"/>
            </a:br>
            <a:r>
              <a:rPr lang="sv-SE" sz="1400" dirty="0"/>
              <a:t/>
            </a:r>
            <a:br>
              <a:rPr lang="sv-SE" sz="1400" dirty="0"/>
            </a:br>
            <a:r>
              <a:rPr lang="sv-SE" sz="1200" b="1" dirty="0">
                <a:latin typeface="Consolas" pitchFamily="49" charset="0"/>
                <a:cs typeface="Consolas" pitchFamily="49" charset="0"/>
              </a:rPr>
              <a:t>initiera kontrollvariabel;</a:t>
            </a:r>
            <a:r>
              <a:rPr lang="sv-SE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sv-SE" sz="1200" dirty="0">
                <a:latin typeface="Consolas" pitchFamily="49" charset="0"/>
                <a:cs typeface="Consolas" pitchFamily="49" charset="0"/>
              </a:rPr>
            </a:br>
            <a:r>
              <a:rPr lang="sv-SE" sz="1200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sv-SE" sz="1200" dirty="0">
                <a:latin typeface="Consolas" pitchFamily="49" charset="0"/>
                <a:cs typeface="Consolas" pitchFamily="49" charset="0"/>
              </a:rPr>
              <a:t> (utvärdera </a:t>
            </a:r>
            <a:r>
              <a:rPr lang="sv-SE" sz="1200" b="1" dirty="0">
                <a:latin typeface="Consolas" pitchFamily="49" charset="0"/>
                <a:cs typeface="Consolas" pitchFamily="49" charset="0"/>
              </a:rPr>
              <a:t>kontrollvariabel</a:t>
            </a:r>
            <a:r>
              <a:rPr lang="sv-SE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sv-SE" sz="1200" dirty="0">
                <a:latin typeface="Consolas" pitchFamily="49" charset="0"/>
                <a:cs typeface="Consolas" pitchFamily="49" charset="0"/>
              </a:rPr>
            </a:br>
            <a:r>
              <a:rPr lang="sv-SE" sz="1200" dirty="0">
                <a:latin typeface="Consolas" pitchFamily="49" charset="0"/>
                <a:cs typeface="Consolas" pitchFamily="49" charset="0"/>
              </a:rPr>
              <a:t>{</a:t>
            </a:r>
            <a:br>
              <a:rPr lang="sv-SE" sz="1200" dirty="0">
                <a:latin typeface="Consolas" pitchFamily="49" charset="0"/>
                <a:cs typeface="Consolas" pitchFamily="49" charset="0"/>
              </a:rPr>
            </a:br>
            <a:r>
              <a:rPr lang="sv-SE" sz="1200" dirty="0">
                <a:latin typeface="Consolas" pitchFamily="49" charset="0"/>
                <a:cs typeface="Consolas" pitchFamily="49" charset="0"/>
              </a:rPr>
              <a:t>    gör något;</a:t>
            </a:r>
            <a:br>
              <a:rPr lang="sv-SE" sz="1200" dirty="0">
                <a:latin typeface="Consolas" pitchFamily="49" charset="0"/>
                <a:cs typeface="Consolas" pitchFamily="49" charset="0"/>
              </a:rPr>
            </a:br>
            <a:r>
              <a:rPr lang="sv-SE" sz="1200" dirty="0">
                <a:latin typeface="Consolas" pitchFamily="49" charset="0"/>
                <a:cs typeface="Consolas" pitchFamily="49" charset="0"/>
              </a:rPr>
              <a:t>    gör något;</a:t>
            </a:r>
            <a:br>
              <a:rPr lang="sv-SE" sz="1200" dirty="0">
                <a:latin typeface="Consolas" pitchFamily="49" charset="0"/>
                <a:cs typeface="Consolas" pitchFamily="49" charset="0"/>
              </a:rPr>
            </a:br>
            <a:r>
              <a:rPr lang="sv-SE" sz="1200" dirty="0">
                <a:latin typeface="Consolas" pitchFamily="49" charset="0"/>
                <a:cs typeface="Consolas" pitchFamily="49" charset="0"/>
              </a:rPr>
              <a:t>    gör något;</a:t>
            </a:r>
            <a:br>
              <a:rPr lang="sv-SE" sz="1200" dirty="0">
                <a:latin typeface="Consolas" pitchFamily="49" charset="0"/>
                <a:cs typeface="Consolas" pitchFamily="49" charset="0"/>
              </a:rPr>
            </a:br>
            <a:r>
              <a:rPr lang="sv-SE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sv-SE" sz="1200" b="1" dirty="0">
                <a:latin typeface="Consolas" pitchFamily="49" charset="0"/>
                <a:cs typeface="Consolas" pitchFamily="49" charset="0"/>
              </a:rPr>
              <a:t>uppdatera kontrollvariabel</a:t>
            </a:r>
            <a:r>
              <a:rPr lang="sv-SE" sz="1200" dirty="0">
                <a:latin typeface="Consolas" pitchFamily="49" charset="0"/>
                <a:cs typeface="Consolas" pitchFamily="49" charset="0"/>
              </a:rPr>
              <a:t>;</a:t>
            </a:r>
            <a:br>
              <a:rPr lang="sv-SE" sz="1200" dirty="0">
                <a:latin typeface="Consolas" pitchFamily="49" charset="0"/>
                <a:cs typeface="Consolas" pitchFamily="49" charset="0"/>
              </a:rPr>
            </a:br>
            <a:r>
              <a:rPr lang="sv-SE" sz="1200" dirty="0">
                <a:latin typeface="Consolas" pitchFamily="49" charset="0"/>
                <a:cs typeface="Consolas" pitchFamily="49" charset="0"/>
              </a:rPr>
              <a:t>}</a:t>
            </a:r>
            <a:br>
              <a:rPr lang="sv-SE" sz="1200" dirty="0">
                <a:latin typeface="Consolas" pitchFamily="49" charset="0"/>
                <a:cs typeface="Consolas" pitchFamily="49" charset="0"/>
              </a:rPr>
            </a:br>
            <a:endParaRPr lang="sv-SE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2+4+78+2-4+2+24-18?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1187450" y="817563"/>
            <a:ext cx="7488238" cy="46196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sv-SE" sz="1600" b="1" dirty="0"/>
              <a:t>Problem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400" dirty="0"/>
              <a:t>Skriv ett </a:t>
            </a:r>
            <a:r>
              <a:rPr lang="sv-SE" sz="1400" dirty="0" smtClean="0"/>
              <a:t>C#-program </a:t>
            </a:r>
            <a:r>
              <a:rPr lang="sv-SE" sz="1400" dirty="0"/>
              <a:t>där det är möjligt för användaren att </a:t>
            </a:r>
            <a:br>
              <a:rPr lang="sv-SE" sz="1400" dirty="0"/>
            </a:br>
            <a:r>
              <a:rPr lang="sv-SE" sz="1400" dirty="0"/>
              <a:t>summera  talen: 2+4+78+2+(-4)+2+24+(-18). Även talen </a:t>
            </a:r>
            <a:br>
              <a:rPr lang="sv-SE" sz="1400" dirty="0"/>
            </a:br>
            <a:r>
              <a:rPr lang="sv-SE" sz="1400" dirty="0"/>
              <a:t>1+2+3+4+5 ska vara möjligt att summera.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sv-SE" sz="1600" b="1" dirty="0"/>
              <a:t>Analys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400" dirty="0"/>
              <a:t>Ett godtyckligt antal heltal som användaren matar in ska summeras.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400" dirty="0"/>
              <a:t>En imatad 0 kan avbryta summeringen.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400" dirty="0">
                <a:sym typeface="Wingdings 2" pitchFamily="18" charset="2"/>
              </a:rPr>
              <a:t>Inget speciellt måste göras om ett negativt tal matas in.</a:t>
            </a: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sv-SE" sz="1600" b="1" dirty="0"/>
              <a:t>Algoritm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400" dirty="0"/>
              <a:t>Skapa en variabel som håller reda på summan av de inmatade talen och initiera den till 0.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400" dirty="0"/>
              <a:t>Mata in och lagra ett heltal.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400" dirty="0"/>
              <a:t>Så länge som det inmatade heltalet inte är 0…</a:t>
            </a:r>
          </a:p>
          <a:p>
            <a:pPr lvl="2">
              <a:lnSpc>
                <a:spcPct val="90000"/>
              </a:lnSpc>
              <a:spcBef>
                <a:spcPct val="45000"/>
              </a:spcBef>
              <a:buFont typeface="Arial" pitchFamily="34" charset="0"/>
              <a:buChar char="•"/>
            </a:pPr>
            <a:r>
              <a:rPr lang="sv-SE" sz="1200" dirty="0"/>
              <a:t>…addera det inmatade heltalet till en variabel som håller reda på summan av de inmatade heltalen…</a:t>
            </a:r>
          </a:p>
          <a:p>
            <a:pPr lvl="2">
              <a:lnSpc>
                <a:spcPct val="90000"/>
              </a:lnSpc>
              <a:spcBef>
                <a:spcPct val="45000"/>
              </a:spcBef>
              <a:buFont typeface="Arial" pitchFamily="34" charset="0"/>
              <a:buChar char="•"/>
            </a:pPr>
            <a:r>
              <a:rPr lang="sv-SE" sz="1200" dirty="0"/>
              <a:t>…mata in ett nytt heltal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400" dirty="0"/>
              <a:t>Skriv ut summan av de inmatade heltalen.</a:t>
            </a:r>
          </a:p>
          <a:p>
            <a:pPr lvl="1">
              <a:lnSpc>
                <a:spcPct val="90000"/>
              </a:lnSpc>
              <a:spcBef>
                <a:spcPct val="45000"/>
              </a:spcBef>
              <a:buClr>
                <a:srgbClr val="FF9900"/>
              </a:buClr>
              <a:buFont typeface="Wingdings" pitchFamily="2" charset="2"/>
              <a:buChar char="þ"/>
            </a:pPr>
            <a:endParaRPr lang="sv-SE" sz="1400" dirty="0"/>
          </a:p>
        </p:txBody>
      </p:sp>
      <p:pic>
        <p:nvPicPr>
          <p:cNvPr id="7176" name="Picture 8" descr="MCj007871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2589" y="826823"/>
            <a:ext cx="962025" cy="1946010"/>
          </a:xfrm>
          <a:prstGeom prst="rect">
            <a:avLst/>
          </a:prstGeom>
          <a:noFill/>
        </p:spPr>
      </p:pic>
      <p:pic>
        <p:nvPicPr>
          <p:cNvPr id="7177" name="Picture 9" descr="j00786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323810" cy="41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Genom att använda programmet till vänster, demonstreras ”</a:t>
            </a:r>
            <a:r>
              <a:rPr lang="sv-SE" sz="1800" dirty="0" err="1"/>
              <a:t>while</a:t>
            </a:r>
            <a:r>
              <a:rPr lang="sv-SE" sz="1800" dirty="0" smtClean="0"/>
              <a:t>"-satsen.</a:t>
            </a:r>
            <a:endParaRPr lang="sv-SE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70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5314286" cy="40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74771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undad rektangulär 18"/>
          <p:cNvSpPr/>
          <p:nvPr/>
        </p:nvSpPr>
        <p:spPr bwMode="auto">
          <a:xfrm>
            <a:off x="4209507" y="5049152"/>
            <a:ext cx="3408884" cy="439837"/>
          </a:xfrm>
          <a:prstGeom prst="wedgeRoundRectCallout">
            <a:avLst>
              <a:gd name="adj1" fmla="val -37795"/>
              <a:gd name="adj2" fmla="val -104754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satserna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har variablerna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deklarerats och initierats till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undad rektangulär 6"/>
          <p:cNvSpPr/>
          <p:nvPr/>
        </p:nvSpPr>
        <p:spPr bwMode="auto">
          <a:xfrm>
            <a:off x="2939932" y="856190"/>
            <a:ext cx="4220873" cy="1233509"/>
          </a:xfrm>
          <a:prstGeom prst="wedgeRoundRectCallout">
            <a:avLst>
              <a:gd name="adj1" fmla="val -48943"/>
              <a:gd name="adj2" fmla="val 6509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används till att lagra summan av de inmatade heltalen.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används till att lagra det senast inmatade heltalet.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94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71429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3895238" cy="15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75796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000" y="4761762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undad rektangulär 20"/>
          <p:cNvSpPr/>
          <p:nvPr/>
        </p:nvSpPr>
        <p:spPr bwMode="auto">
          <a:xfrm>
            <a:off x="5633893" y="3661573"/>
            <a:ext cx="2187248" cy="439837"/>
          </a:xfrm>
          <a:prstGeom prst="wedgeRoundRectCallout">
            <a:avLst>
              <a:gd name="adj1" fmla="val -44506"/>
              <a:gd name="adj2" fmla="val 76116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har exekverats skrivs 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undad rektangulär 7"/>
          <p:cNvSpPr/>
          <p:nvPr/>
        </p:nvSpPr>
        <p:spPr bwMode="auto">
          <a:xfrm>
            <a:off x="4238505" y="2031647"/>
            <a:ext cx="2367858" cy="399238"/>
          </a:xfrm>
          <a:prstGeom prst="wedgeRoundRectCallout">
            <a:avLst>
              <a:gd name="adj1" fmla="val -35945"/>
              <a:gd name="adj2" fmla="val 8470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Ett meddelande skrivs ut…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323810" cy="40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3952381" cy="153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000" y="4761762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undad rektangulär 10"/>
          <p:cNvSpPr/>
          <p:nvPr/>
        </p:nvSpPr>
        <p:spPr bwMode="auto">
          <a:xfrm>
            <a:off x="6591662" y="4558498"/>
            <a:ext cx="2053576" cy="439837"/>
          </a:xfrm>
          <a:prstGeom prst="wedgeRoundRectCallout">
            <a:avLst>
              <a:gd name="adj1" fmla="val -40615"/>
              <a:gd name="adj2" fmla="val 12186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undad rektangulär 7"/>
          <p:cNvSpPr/>
          <p:nvPr/>
        </p:nvSpPr>
        <p:spPr bwMode="auto">
          <a:xfrm>
            <a:off x="4266479" y="2239885"/>
            <a:ext cx="4220873" cy="399238"/>
          </a:xfrm>
          <a:prstGeom prst="wedgeRoundRectCallout">
            <a:avLst>
              <a:gd name="adj1" fmla="val -38718"/>
              <a:gd name="adj2" fmla="val 9302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…och användaren matar in ett tal, som läses in.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42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33334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77843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undad rektangulär 6"/>
          <p:cNvSpPr/>
          <p:nvPr/>
        </p:nvSpPr>
        <p:spPr bwMode="auto">
          <a:xfrm>
            <a:off x="3134980" y="1796473"/>
            <a:ext cx="4220873" cy="875964"/>
          </a:xfrm>
          <a:prstGeom prst="wedgeRoundRectCallout">
            <a:avLst>
              <a:gd name="adj1" fmla="val -47903"/>
              <a:gd name="adj2" fmla="val 8203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kontrollerande booleska uttrycket i "</a:t>
            </a:r>
            <a:r>
              <a:rPr lang="sv-SE" sz="1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"-satsen undersöker 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om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är skilt från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 Vilket den är varför programmet kommer att gå in i loopen.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333334" cy="41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78869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undad rektangulär 6"/>
          <p:cNvSpPr/>
          <p:nvPr/>
        </p:nvSpPr>
        <p:spPr bwMode="auto">
          <a:xfrm>
            <a:off x="3098097" y="2527506"/>
            <a:ext cx="3204060" cy="637601"/>
          </a:xfrm>
          <a:prstGeom prst="wedgeRoundRectCallout">
            <a:avLst>
              <a:gd name="adj1" fmla="val -48677"/>
              <a:gd name="adj2" fmla="val 7976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Värdet som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har adderas till variabeln </a:t>
            </a:r>
            <a:r>
              <a:rPr lang="sv-SE" sz="120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Rundad rektangulär 9"/>
          <p:cNvSpPr/>
          <p:nvPr/>
        </p:nvSpPr>
        <p:spPr bwMode="auto">
          <a:xfrm>
            <a:off x="4347226" y="4918716"/>
            <a:ext cx="2053576" cy="439837"/>
          </a:xfrm>
          <a:prstGeom prst="wedgeRoundRectCallout">
            <a:avLst>
              <a:gd name="adj1" fmla="val -39603"/>
              <a:gd name="adj2" fmla="val -10965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9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33334" cy="40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551090"/>
          </a:xfrm>
        </p:spPr>
        <p:txBody>
          <a:bodyPr/>
          <a:lstStyle/>
          <a:p>
            <a:r>
              <a:rPr lang="sv-SE" sz="2400"/>
              <a:t>Vad är summan av ett godtyckligt antal inmatade tal?</a:t>
            </a:r>
          </a:p>
        </p:txBody>
      </p:sp>
      <p:pic>
        <p:nvPicPr>
          <p:cNvPr id="79893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1" y="4149651"/>
            <a:ext cx="3933334" cy="15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92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000" y="4761762"/>
            <a:ext cx="2609524" cy="1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undad rektangulär 7"/>
          <p:cNvSpPr/>
          <p:nvPr/>
        </p:nvSpPr>
        <p:spPr bwMode="auto">
          <a:xfrm>
            <a:off x="4777490" y="2864726"/>
            <a:ext cx="1872693" cy="399238"/>
          </a:xfrm>
          <a:prstGeom prst="wedgeRoundRectCallout">
            <a:avLst>
              <a:gd name="adj1" fmla="val -48159"/>
              <a:gd name="adj2" fmla="val 8677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Nästa heltal läses in.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undad rektangulär 10"/>
          <p:cNvSpPr/>
          <p:nvPr/>
        </p:nvSpPr>
        <p:spPr bwMode="auto">
          <a:xfrm>
            <a:off x="6591662" y="4558498"/>
            <a:ext cx="2053576" cy="439837"/>
          </a:xfrm>
          <a:prstGeom prst="wedgeRoundRectCallout">
            <a:avLst>
              <a:gd name="adj1" fmla="val -40615"/>
              <a:gd name="adj2" fmla="val 121865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2154</TotalTime>
  <Words>539</Words>
  <Application>Microsoft Office PowerPoint</Application>
  <PresentationFormat>Bildspel på skärmen (16:10)</PresentationFormat>
  <Paragraphs>62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19" baseType="lpstr">
      <vt:lpstr>lnu-gray</vt:lpstr>
      <vt:lpstr>”while"-loopen</vt:lpstr>
      <vt:lpstr>Vad är 2+4+78+2-4+2+24-18?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Vad är summan av ett godtyckligt antal inmatade tal?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”while"-loopen</dc:title>
  <dc:creator>Mats Loock</dc:creator>
  <cp:lastModifiedBy>Mats Loock</cp:lastModifiedBy>
  <cp:revision>177</cp:revision>
  <dcterms:created xsi:type="dcterms:W3CDTF">2005-06-28T09:03:12Z</dcterms:created>
  <dcterms:modified xsi:type="dcterms:W3CDTF">2011-09-05T13:17:56Z</dcterms:modified>
</cp:coreProperties>
</file>