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1"/>
  </p:notesMasterIdLst>
  <p:sldIdLst>
    <p:sldId id="256" r:id="rId2"/>
    <p:sldId id="261" r:id="rId3"/>
    <p:sldId id="262" r:id="rId4"/>
    <p:sldId id="263" r:id="rId5"/>
    <p:sldId id="265" r:id="rId6"/>
    <p:sldId id="264" r:id="rId7"/>
    <p:sldId id="266" r:id="rId8"/>
    <p:sldId id="268" r:id="rId9"/>
    <p:sldId id="267" r:id="rId10"/>
  </p:sldIdLst>
  <p:sldSz cx="9144000" cy="5715000" type="screen16x10"/>
  <p:notesSz cx="6858000" cy="9144000"/>
  <p:defaultTextStyle>
    <a:defPPr>
      <a:defRPr lang="sv-S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00"/>
    <a:srgbClr val="0000FF"/>
    <a:srgbClr val="FF9900"/>
    <a:srgbClr val="FF3300"/>
    <a:srgbClr val="DAF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85766" autoAdjust="0"/>
  </p:normalViewPr>
  <p:slideViewPr>
    <p:cSldViewPr snapToGrid="0">
      <p:cViewPr varScale="1">
        <p:scale>
          <a:sx n="153" d="100"/>
          <a:sy n="153" d="100"/>
        </p:scale>
        <p:origin x="-90" y="-174"/>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F8D42-45E1-4972-98F2-25DD8B054058}" type="datetimeFigureOut">
              <a:rPr lang="sv-SE" smtClean="0"/>
              <a:pPr/>
              <a:t>2011-09-17</a:t>
            </a:fld>
            <a:endParaRPr lang="sv-SE"/>
          </a:p>
        </p:txBody>
      </p:sp>
      <p:sp>
        <p:nvSpPr>
          <p:cNvPr id="4" name="Platshållare för bildobjekt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58C31-2348-4654-884E-37509E8729AA}" type="slidenum">
              <a:rPr lang="sv-SE" smtClean="0"/>
              <a:pPr/>
              <a:t>‹#›</a:t>
            </a:fld>
            <a:endParaRPr lang="sv-SE"/>
          </a:p>
        </p:txBody>
      </p:sp>
    </p:spTree>
    <p:extLst>
      <p:ext uri="{BB962C8B-B14F-4D97-AF65-F5344CB8AC3E}">
        <p14:creationId xmlns:p14="http://schemas.microsoft.com/office/powerpoint/2010/main" val="124221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685800" y="685800"/>
            <a:ext cx="5486400" cy="3429000"/>
          </a:xfrm>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82358C31-2348-4654-884E-37509E8729AA}" type="slidenum">
              <a:rPr lang="sv-SE" smtClean="0"/>
              <a:pPr/>
              <a:t>1</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Rubrikbild">
    <p:bg>
      <p:bgPr>
        <a:solidFill>
          <a:srgbClr val="FFF500"/>
        </a:solidFill>
        <a:effectLst/>
      </p:bgPr>
    </p:bg>
    <p:spTree>
      <p:nvGrpSpPr>
        <p:cNvPr id="1" name=""/>
        <p:cNvGrpSpPr/>
        <p:nvPr/>
      </p:nvGrpSpPr>
      <p:grpSpPr>
        <a:xfrm>
          <a:off x="0" y="0"/>
          <a:ext cx="0" cy="0"/>
          <a:chOff x="0" y="0"/>
          <a:chExt cx="0" cy="0"/>
        </a:xfrm>
      </p:grpSpPr>
      <p:pic>
        <p:nvPicPr>
          <p:cNvPr id="27" name="Bildobjekt 26" descr="Lnu_Wordmark_I_Datavetenskap_150mm150dpi.png"/>
          <p:cNvPicPr>
            <a:picLocks noChangeAspect="1"/>
          </p:cNvPicPr>
          <p:nvPr/>
        </p:nvPicPr>
        <p:blipFill>
          <a:blip r:embed="rId2" cstate="print"/>
          <a:stretch>
            <a:fillRect/>
          </a:stretch>
        </p:blipFill>
        <p:spPr>
          <a:xfrm>
            <a:off x="612000" y="5205491"/>
            <a:ext cx="3061524" cy="461764"/>
          </a:xfrm>
          <a:prstGeom prst="rect">
            <a:avLst/>
          </a:prstGeom>
        </p:spPr>
      </p:pic>
      <p:sp>
        <p:nvSpPr>
          <p:cNvPr id="15" name="Rectangle 2"/>
          <p:cNvSpPr>
            <a:spLocks noGrp="1" noChangeArrowheads="1"/>
          </p:cNvSpPr>
          <p:nvPr>
            <p:ph type="ctrTitle"/>
          </p:nvPr>
        </p:nvSpPr>
        <p:spPr>
          <a:xfrm>
            <a:off x="612000" y="1049871"/>
            <a:ext cx="7920000" cy="2015936"/>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ts val="7500"/>
              </a:lnSpc>
              <a:spcBef>
                <a:spcPct val="0"/>
              </a:spcBef>
              <a:spcAft>
                <a:spcPct val="0"/>
              </a:spcAft>
              <a:defRPr lang="sv-SE" sz="7500" dirty="0">
                <a:solidFill>
                  <a:schemeClr val="tx1"/>
                </a:solidFill>
                <a:latin typeface="Times New Roman" pitchFamily="18" charset="0"/>
                <a:ea typeface="+mj-ea"/>
                <a:cs typeface="Times New Roman" pitchFamily="18" charset="0"/>
              </a:defRPr>
            </a:lvl1pPr>
          </a:lstStyle>
          <a:p>
            <a:r>
              <a:rPr lang="sv-SE" smtClean="0"/>
              <a:t>Klicka här för att ändra format</a:t>
            </a:r>
            <a:endParaRPr lang="sv-SE" dirty="0"/>
          </a:p>
        </p:txBody>
      </p:sp>
      <p:sp>
        <p:nvSpPr>
          <p:cNvPr id="16" name="Rectangle 3"/>
          <p:cNvSpPr>
            <a:spLocks noGrp="1" noChangeArrowheads="1"/>
          </p:cNvSpPr>
          <p:nvPr>
            <p:ph type="subTitle" idx="1"/>
          </p:nvPr>
        </p:nvSpPr>
        <p:spPr>
          <a:xfrm>
            <a:off x="1336430" y="3515206"/>
            <a:ext cx="6400800" cy="1460500"/>
          </a:xfr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Wingdings" pitchFamily="2" charset="2"/>
              <a:buNone/>
              <a:defRPr lang="sv-SE" sz="1800">
                <a:solidFill>
                  <a:schemeClr val="tx1"/>
                </a:solidFill>
                <a:latin typeface="Times New Roman" pitchFamily="18" charset="0"/>
                <a:ea typeface="+mn-ea"/>
                <a:cs typeface="Times New Roman" pitchFamily="18" charset="0"/>
              </a:defRPr>
            </a:lvl1pPr>
          </a:lstStyle>
          <a:p>
            <a:r>
              <a:rPr lang="sv-SE" smtClean="0"/>
              <a:t>Klicka här för att ändra format på underrubrik i bakgrunden</a:t>
            </a:r>
            <a:endParaRPr lang="sv-SE" dirty="0"/>
          </a:p>
        </p:txBody>
      </p:sp>
      <p:cxnSp>
        <p:nvCxnSpPr>
          <p:cNvPr id="24" name="Straight Connector 7"/>
          <p:cNvCxnSpPr/>
          <p:nvPr/>
        </p:nvCxnSpPr>
        <p:spPr>
          <a:xfrm>
            <a:off x="612000" y="5066348"/>
            <a:ext cx="7920000" cy="1587"/>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pic>
        <p:nvPicPr>
          <p:cNvPr id="26" name="Picture 6" descr="090323_Lnu_Symbol"/>
          <p:cNvPicPr>
            <a:picLocks noChangeAspect="1" noChangeArrowheads="1"/>
          </p:cNvPicPr>
          <p:nvPr/>
        </p:nvPicPr>
        <p:blipFill>
          <a:blip r:embed="rId3" cstate="print"/>
          <a:srcRect/>
          <a:stretch>
            <a:fillRect/>
          </a:stretch>
        </p:blipFill>
        <p:spPr bwMode="auto">
          <a:xfrm>
            <a:off x="8282762" y="5201285"/>
            <a:ext cx="249238" cy="330200"/>
          </a:xfrm>
          <a:prstGeom prst="rect">
            <a:avLst/>
          </a:prstGeom>
          <a:noFill/>
          <a:ln w="9525">
            <a:noFill/>
            <a:miter lim="800000"/>
            <a:headEnd/>
            <a:tailEnd/>
          </a:ln>
        </p:spPr>
      </p:pic>
      <p:sp>
        <p:nvSpPr>
          <p:cNvPr id="29" name="Rectangle 6"/>
          <p:cNvSpPr>
            <a:spLocks noChangeArrowheads="1"/>
          </p:cNvSpPr>
          <p:nvPr/>
        </p:nvSpPr>
        <p:spPr bwMode="auto">
          <a:xfrm>
            <a:off x="0" y="1"/>
            <a:ext cx="4191000" cy="340735"/>
          </a:xfrm>
          <a:prstGeom prst="rect">
            <a:avLst/>
          </a:prstGeom>
          <a:noFill/>
          <a:ln w="9525">
            <a:noFill/>
            <a:miter lim="800000"/>
            <a:headEnd/>
            <a:tailEnd/>
          </a:ln>
          <a:effectLst/>
        </p:spPr>
        <p:txBody>
          <a:bodyPr tIns="46800" bIns="46800">
            <a:spAutoFit/>
          </a:bodyPr>
          <a:lstStyle/>
          <a:p>
            <a:pPr eaLnBrk="0" hangingPunct="0">
              <a:defRPr/>
            </a:pPr>
            <a:r>
              <a:rPr lang="sv-SE" sz="800" dirty="0" smtClean="0">
                <a:solidFill>
                  <a:schemeClr val="tx1"/>
                </a:solidFill>
                <a:latin typeface="Times New Roman" pitchFamily="18" charset="0"/>
                <a:cs typeface="Times New Roman" pitchFamily="18" charset="0"/>
              </a:rPr>
              <a:t>1DV402 – Inledande programmering med C#</a:t>
            </a:r>
          </a:p>
          <a:p>
            <a:pPr eaLnBrk="0" hangingPunct="0">
              <a:defRPr/>
            </a:pPr>
            <a:endParaRPr lang="sv-SE" sz="800" dirty="0">
              <a:solidFill>
                <a:schemeClr val="tx1"/>
              </a:solidFill>
              <a:latin typeface="Times New Roman" pitchFamily="18" charset="0"/>
              <a:cs typeface="Times New Roman" pitchFamily="18" charset="0"/>
            </a:endParaRPr>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7394138" y="96574"/>
            <a:ext cx="1292662" cy="5340614"/>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96574"/>
            <a:ext cx="6019800" cy="5340614"/>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Rubrik, innehåll och 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735756"/>
          </a:xfrm>
        </p:spPr>
        <p:txBody>
          <a:bodyPr/>
          <a:lstStyle/>
          <a:p>
            <a:r>
              <a:rPr lang="sv-SE" smtClean="0"/>
              <a:t>Klicka här för att ändra format</a:t>
            </a:r>
            <a:endParaRPr lang="sv-SE" dirty="0"/>
          </a:p>
        </p:txBody>
      </p:sp>
      <p:sp>
        <p:nvSpPr>
          <p:cNvPr id="3" name="Platshållare för innehåll 2"/>
          <p:cNvSpPr>
            <a:spLocks noGrp="1"/>
          </p:cNvSpPr>
          <p:nvPr>
            <p:ph sz="half" idx="1"/>
          </p:nvPr>
        </p:nvSpPr>
        <p:spPr>
          <a:xfrm>
            <a:off x="457200" y="817563"/>
            <a:ext cx="4038600" cy="4619625"/>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text 3"/>
          <p:cNvSpPr>
            <a:spLocks noGrp="1"/>
          </p:cNvSpPr>
          <p:nvPr>
            <p:ph type="body" sz="half" idx="2"/>
          </p:nvPr>
        </p:nvSpPr>
        <p:spPr>
          <a:xfrm>
            <a:off x="4648200" y="817563"/>
            <a:ext cx="4038600" cy="4619625"/>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Rubrik och text över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735756"/>
          </a:xfrm>
        </p:spPr>
        <p:txBody>
          <a:bodyPr/>
          <a:lstStyle/>
          <a:p>
            <a:r>
              <a:rPr lang="sv-SE" smtClean="0"/>
              <a:t>Klicka här för att ändra format</a:t>
            </a:r>
            <a:endParaRPr lang="sv-SE"/>
          </a:p>
        </p:txBody>
      </p:sp>
      <p:sp>
        <p:nvSpPr>
          <p:cNvPr id="3" name="Platshållare för text 2"/>
          <p:cNvSpPr>
            <a:spLocks noGrp="1"/>
          </p:cNvSpPr>
          <p:nvPr>
            <p:ph type="body" sz="half" idx="1"/>
          </p:nvPr>
        </p:nvSpPr>
        <p:spPr>
          <a:xfrm>
            <a:off x="457200" y="817563"/>
            <a:ext cx="8229600" cy="22463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innehåll 3"/>
          <p:cNvSpPr>
            <a:spLocks noGrp="1"/>
          </p:cNvSpPr>
          <p:nvPr>
            <p:ph sz="half" idx="2"/>
          </p:nvPr>
        </p:nvSpPr>
        <p:spPr>
          <a:xfrm>
            <a:off x="457200" y="3190875"/>
            <a:ext cx="8229600" cy="2246313"/>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457200" y="96573"/>
            <a:ext cx="8229600" cy="597256"/>
          </a:xfrm>
        </p:spPr>
        <p:txBody>
          <a:bodyPr/>
          <a:lstStyle>
            <a:lvl1pPr>
              <a:defRPr sz="2700"/>
            </a:lvl1pPr>
          </a:lstStyle>
          <a:p>
            <a:r>
              <a:rPr lang="sv-SE" smtClean="0"/>
              <a:t>Klicka här för att ändra format</a:t>
            </a:r>
            <a:endParaRPr lang="sv-SE"/>
          </a:p>
        </p:txBody>
      </p:sp>
      <p:sp>
        <p:nvSpPr>
          <p:cNvPr id="3" name="Platshållare för innehåll 2"/>
          <p:cNvSpPr>
            <a:spLocks noGrp="1"/>
          </p:cNvSpPr>
          <p:nvPr>
            <p:ph idx="1"/>
          </p:nvPr>
        </p:nvSpPr>
        <p:spPr/>
        <p:txBody>
          <a:bodyPr/>
          <a:lstStyle>
            <a:lvl1pPr>
              <a:defRPr sz="1800"/>
            </a:lvl1pPr>
            <a:lvl2pPr>
              <a:defRPr sz="1600"/>
            </a:lvl2pPr>
            <a:lvl3pPr>
              <a:defRPr sz="1400"/>
            </a:lvl3pPr>
            <a:lvl4pPr>
              <a:defRPr sz="1200"/>
            </a:lvl4pPr>
            <a:lvl5pPr>
              <a:defRPr sz="1200"/>
            </a:lvl5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3672417"/>
            <a:ext cx="7772400" cy="1412864"/>
          </a:xfrm>
        </p:spPr>
        <p:txBody>
          <a:bodyPr/>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817563"/>
            <a:ext cx="4038600" cy="461962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innehåll 3"/>
          <p:cNvSpPr>
            <a:spLocks noGrp="1"/>
          </p:cNvSpPr>
          <p:nvPr>
            <p:ph sz="half" idx="2"/>
          </p:nvPr>
        </p:nvSpPr>
        <p:spPr>
          <a:xfrm>
            <a:off x="4648200" y="817563"/>
            <a:ext cx="4038600" cy="461962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228865"/>
            <a:ext cx="8229600" cy="735756"/>
          </a:xfrm>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279261"/>
            <a:ext cx="4040188" cy="53313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1812396"/>
            <a:ext cx="4040188" cy="329274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5" name="Platshållare för text 4"/>
          <p:cNvSpPr>
            <a:spLocks noGrp="1"/>
          </p:cNvSpPr>
          <p:nvPr>
            <p:ph type="body" sz="quarter" idx="3"/>
          </p:nvPr>
        </p:nvSpPr>
        <p:spPr>
          <a:xfrm>
            <a:off x="4645026" y="1279261"/>
            <a:ext cx="4041775" cy="533135"/>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6" y="1812396"/>
            <a:ext cx="4041775" cy="3292740"/>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1" y="398606"/>
            <a:ext cx="3008313" cy="797311"/>
          </a:xfrm>
        </p:spPr>
        <p:txBody>
          <a:bodyPr anchor="b"/>
          <a:lstStyle>
            <a:lvl1pPr algn="l">
              <a:defRPr sz="2000" b="1"/>
            </a:lvl1pPr>
          </a:lstStyle>
          <a:p>
            <a:r>
              <a:rPr lang="sv-SE" smtClean="0"/>
              <a:t>Klicka här för att ändra format</a:t>
            </a:r>
            <a:endParaRPr lang="sv-SE" dirty="0"/>
          </a:p>
        </p:txBody>
      </p:sp>
      <p:sp>
        <p:nvSpPr>
          <p:cNvPr id="3" name="Platshållare för innehåll 2"/>
          <p:cNvSpPr>
            <a:spLocks noGrp="1"/>
          </p:cNvSpPr>
          <p:nvPr>
            <p:ph idx="1"/>
          </p:nvPr>
        </p:nvSpPr>
        <p:spPr>
          <a:xfrm>
            <a:off x="3575050" y="227542"/>
            <a:ext cx="5111750" cy="4877594"/>
          </a:xfr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text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3983248"/>
            <a:ext cx="5486400" cy="489534"/>
          </a:xfrm>
        </p:spPr>
        <p:txBody>
          <a:bodyPr anchor="b"/>
          <a:lstStyle>
            <a:lvl1pPr algn="l">
              <a:defRPr sz="2000" b="1"/>
            </a:lvl1pPr>
          </a:lstStyle>
          <a:p>
            <a:r>
              <a:rPr lang="sv-SE" smtClean="0"/>
              <a:t>Klicka här för att ändra format</a:t>
            </a:r>
            <a:endParaRPr lang="sv-SE" dirty="0"/>
          </a:p>
        </p:txBody>
      </p:sp>
      <p:sp>
        <p:nvSpPr>
          <p:cNvPr id="3" name="Platshållare för bild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sv-SE" noProof="0" smtClean="0"/>
              <a:t>Klicka på ikonen för att lägga till en bild</a:t>
            </a:r>
            <a:endParaRPr lang="sv-SE" noProof="0" dirty="0" smtClean="0"/>
          </a:p>
        </p:txBody>
      </p:sp>
      <p:sp>
        <p:nvSpPr>
          <p:cNvPr id="4" name="Platshållare för text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96573"/>
            <a:ext cx="8229600" cy="597256"/>
          </a:xfrm>
          <a:prstGeom prst="rect">
            <a:avLst/>
          </a:prstGeom>
          <a:noFill/>
          <a:ln w="9525">
            <a:noFill/>
            <a:miter lim="800000"/>
            <a:headEnd/>
            <a:tailEnd/>
          </a:ln>
        </p:spPr>
        <p:txBody>
          <a:bodyPr vert="horz" wrap="square" lIns="91440" tIns="90000" rIns="91440" bIns="90000" numCol="1" anchor="t" anchorCtr="0" compatLnSpc="1">
            <a:prstTxWarp prst="textNoShape">
              <a:avLst/>
            </a:prstTxWarp>
            <a:spAutoFit/>
          </a:bodyPr>
          <a:lstStyle/>
          <a:p>
            <a:pPr lvl="0"/>
            <a:r>
              <a:rPr lang="sv-SE" dirty="0" smtClean="0"/>
              <a:t>Klicka här för att ändra format</a:t>
            </a:r>
          </a:p>
        </p:txBody>
      </p:sp>
      <p:sp>
        <p:nvSpPr>
          <p:cNvPr id="3075" name="Rectangle 3"/>
          <p:cNvSpPr>
            <a:spLocks noGrp="1" noChangeArrowheads="1"/>
          </p:cNvSpPr>
          <p:nvPr>
            <p:ph type="body" idx="1"/>
          </p:nvPr>
        </p:nvSpPr>
        <p:spPr bwMode="auto">
          <a:xfrm>
            <a:off x="457200" y="817563"/>
            <a:ext cx="8229600" cy="4619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p>
        </p:txBody>
      </p:sp>
      <p:sp>
        <p:nvSpPr>
          <p:cNvPr id="243716" name="Rectangle 4"/>
          <p:cNvSpPr>
            <a:spLocks noChangeArrowheads="1"/>
          </p:cNvSpPr>
          <p:nvPr/>
        </p:nvSpPr>
        <p:spPr bwMode="auto">
          <a:xfrm>
            <a:off x="7619560" y="5512764"/>
            <a:ext cx="1524440" cy="202236"/>
          </a:xfrm>
          <a:prstGeom prst="rect">
            <a:avLst/>
          </a:prstGeom>
          <a:noFill/>
          <a:ln w="9525">
            <a:noFill/>
            <a:miter lim="800000"/>
            <a:headEnd/>
            <a:tailEnd/>
          </a:ln>
          <a:effectLst/>
        </p:spPr>
        <p:txBody>
          <a:bodyPr wrap="square" tIns="46800" rIns="90000" bIns="46800" anchor="b">
            <a:spAutoFit/>
          </a:bodyPr>
          <a:lstStyle/>
          <a:p>
            <a:pPr algn="r" eaLnBrk="0" hangingPunct="0">
              <a:defRPr/>
            </a:pPr>
            <a:fld id="{379C2104-876B-42DE-A891-A8777FA058E8}" type="slidenum">
              <a:rPr lang="en-US" sz="700">
                <a:solidFill>
                  <a:schemeClr val="bg1">
                    <a:lumMod val="75000"/>
                  </a:schemeClr>
                </a:solidFill>
                <a:latin typeface="Times New Roman" pitchFamily="18" charset="0"/>
                <a:cs typeface="Times New Roman" pitchFamily="18" charset="0"/>
              </a:rPr>
              <a:pPr algn="r" eaLnBrk="0" hangingPunct="0">
                <a:defRPr/>
              </a:pPr>
              <a:t>‹#›</a:t>
            </a:fld>
            <a:r>
              <a:rPr lang="en-US" sz="700" dirty="0">
                <a:solidFill>
                  <a:schemeClr val="bg1">
                    <a:lumMod val="75000"/>
                  </a:schemeClr>
                </a:solidFill>
                <a:latin typeface="Times New Roman" pitchFamily="18" charset="0"/>
                <a:cs typeface="Times New Roman" pitchFamily="18" charset="0"/>
              </a:rPr>
              <a:t> </a:t>
            </a:r>
            <a:r>
              <a:rPr lang="en-US" sz="700" dirty="0" smtClean="0">
                <a:solidFill>
                  <a:schemeClr val="bg1">
                    <a:lumMod val="75000"/>
                  </a:schemeClr>
                </a:solidFill>
                <a:latin typeface="Times New Roman" pitchFamily="18" charset="0"/>
                <a:cs typeface="Times New Roman" pitchFamily="18" charset="0"/>
              </a:rPr>
              <a:t>(9)</a:t>
            </a:r>
            <a:endParaRPr lang="en-US" sz="700" dirty="0">
              <a:solidFill>
                <a:schemeClr val="bg1">
                  <a:lumMod val="75000"/>
                </a:schemeClr>
              </a:solidFill>
              <a:latin typeface="Times New Roman" pitchFamily="18" charset="0"/>
              <a:cs typeface="Times New Roman" pitchFamily="18" charset="0"/>
            </a:endParaRPr>
          </a:p>
        </p:txBody>
      </p:sp>
      <p:sp>
        <p:nvSpPr>
          <p:cNvPr id="7" name="Rectangle 5"/>
          <p:cNvSpPr>
            <a:spLocks noChangeArrowheads="1"/>
          </p:cNvSpPr>
          <p:nvPr/>
        </p:nvSpPr>
        <p:spPr bwMode="auto">
          <a:xfrm>
            <a:off x="3779167" y="5512764"/>
            <a:ext cx="1585666" cy="202236"/>
          </a:xfrm>
          <a:prstGeom prst="rect">
            <a:avLst/>
          </a:prstGeom>
          <a:noFill/>
          <a:ln w="9525">
            <a:noFill/>
            <a:miter lim="800000"/>
            <a:headEnd/>
            <a:tailEnd/>
          </a:ln>
          <a:effectLst/>
        </p:spPr>
        <p:txBody>
          <a:bodyPr wrap="square" tIns="46800" bIns="46800" anchor="b">
            <a:spAutoFit/>
          </a:bodyPr>
          <a:lstStyle/>
          <a:p>
            <a:pPr algn="ctr" eaLnBrk="0" hangingPunct="0">
              <a:defRPr/>
            </a:pPr>
            <a:r>
              <a:rPr lang="sv-SE" sz="700" noProof="0" dirty="0" smtClean="0">
                <a:solidFill>
                  <a:schemeClr val="bg1">
                    <a:lumMod val="75000"/>
                  </a:schemeClr>
                </a:solidFill>
                <a:latin typeface="Times New Roman" pitchFamily="18" charset="0"/>
                <a:cs typeface="Times New Roman" pitchFamily="18" charset="0"/>
              </a:rPr>
              <a:t>© 2011 Mats Loock</a:t>
            </a:r>
            <a:endParaRPr lang="sv-SE" sz="700" noProof="0" dirty="0">
              <a:solidFill>
                <a:schemeClr val="bg1">
                  <a:lumMod val="75000"/>
                </a:schemeClr>
              </a:solidFill>
              <a:latin typeface="Times New Roman" pitchFamily="18" charset="0"/>
              <a:cs typeface="Times New Roman" pitchFamily="18" charset="0"/>
            </a:endParaRPr>
          </a:p>
        </p:txBody>
      </p:sp>
      <p:sp>
        <p:nvSpPr>
          <p:cNvPr id="9" name="Rectangle 6"/>
          <p:cNvSpPr>
            <a:spLocks noChangeArrowheads="1"/>
          </p:cNvSpPr>
          <p:nvPr/>
        </p:nvSpPr>
        <p:spPr bwMode="auto">
          <a:xfrm>
            <a:off x="0" y="1"/>
            <a:ext cx="4191000" cy="309958"/>
          </a:xfrm>
          <a:prstGeom prst="rect">
            <a:avLst/>
          </a:prstGeom>
          <a:noFill/>
          <a:ln w="9525">
            <a:noFill/>
            <a:miter lim="800000"/>
            <a:headEnd/>
            <a:tailEnd/>
          </a:ln>
          <a:effectLst/>
        </p:spPr>
        <p:txBody>
          <a:bodyPr tIns="46800" bIns="46800">
            <a:spAutoFit/>
          </a:bodyPr>
          <a:lstStyle/>
          <a:p>
            <a:pPr eaLnBrk="0" hangingPunct="0">
              <a:defRPr/>
            </a:pPr>
            <a:r>
              <a:rPr lang="sv-SE" sz="700" dirty="0" smtClean="0">
                <a:solidFill>
                  <a:schemeClr val="bg1">
                    <a:lumMod val="75000"/>
                  </a:schemeClr>
                </a:solidFill>
                <a:latin typeface="Times New Roman" pitchFamily="18" charset="0"/>
                <a:cs typeface="Times New Roman" pitchFamily="18" charset="0"/>
              </a:rPr>
              <a:t>1DV402 – Inledande programmering med C#</a:t>
            </a:r>
          </a:p>
          <a:p>
            <a:pPr eaLnBrk="0" hangingPunct="0">
              <a:defRPr/>
            </a:pPr>
            <a:endParaRPr lang="sv-SE" sz="700" dirty="0">
              <a:solidFill>
                <a:schemeClr val="bg1">
                  <a:lumMod val="75000"/>
                </a:schemeClr>
              </a:solidFill>
              <a:latin typeface="Times New Roman" pitchFamily="18" charset="0"/>
              <a:cs typeface="Times New Roman" pitchFamily="18" charset="0"/>
            </a:endParaRPr>
          </a:p>
        </p:txBody>
      </p:sp>
      <p:pic>
        <p:nvPicPr>
          <p:cNvPr id="12" name="Bildobjekt 11" descr="Lnu_Wordmark_I_Datavetenskap_150mm150dpi.png"/>
          <p:cNvPicPr>
            <a:picLocks noChangeAspect="1"/>
          </p:cNvPicPr>
          <p:nvPr/>
        </p:nvPicPr>
        <p:blipFill>
          <a:blip r:embed="rId15" cstate="print">
            <a:duotone>
              <a:schemeClr val="bg2">
                <a:shade val="45000"/>
                <a:satMod val="135000"/>
              </a:schemeClr>
              <a:prstClr val="white"/>
            </a:duotone>
          </a:blip>
          <a:stretch>
            <a:fillRect/>
          </a:stretch>
        </p:blipFill>
        <p:spPr>
          <a:xfrm>
            <a:off x="90000" y="5492628"/>
            <a:ext cx="1439293" cy="217086"/>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random/>
  </p:transition>
  <p:timing>
    <p:tnLst>
      <p:par>
        <p:cTn id="1" dur="indefinite" restart="never" nodeType="tmRoot"/>
      </p:par>
    </p:tnLst>
  </p:timing>
  <p:txStyles>
    <p:titleStyle>
      <a:lvl1pPr algn="l" rtl="0" eaLnBrk="1" fontAlgn="base" hangingPunct="1">
        <a:spcBef>
          <a:spcPct val="0"/>
        </a:spcBef>
        <a:spcAft>
          <a:spcPct val="0"/>
        </a:spcAft>
        <a:defRPr sz="2700" b="1">
          <a:solidFill>
            <a:schemeClr val="tx1"/>
          </a:solidFill>
          <a:latin typeface="Times New Roman" pitchFamily="18" charset="0"/>
          <a:ea typeface="+mj-ea"/>
          <a:cs typeface="Times New Roman" pitchFamily="18" charset="0"/>
        </a:defRPr>
      </a:lvl1pPr>
      <a:lvl2pPr algn="l" rtl="0" eaLnBrk="1" fontAlgn="base" hangingPunct="1">
        <a:spcBef>
          <a:spcPct val="0"/>
        </a:spcBef>
        <a:spcAft>
          <a:spcPct val="0"/>
        </a:spcAft>
        <a:defRPr sz="3600">
          <a:solidFill>
            <a:srgbClr val="3568CC"/>
          </a:solidFill>
          <a:latin typeface="Arial" charset="0"/>
        </a:defRPr>
      </a:lvl2pPr>
      <a:lvl3pPr algn="l" rtl="0" eaLnBrk="1" fontAlgn="base" hangingPunct="1">
        <a:spcBef>
          <a:spcPct val="0"/>
        </a:spcBef>
        <a:spcAft>
          <a:spcPct val="0"/>
        </a:spcAft>
        <a:defRPr sz="3600">
          <a:solidFill>
            <a:srgbClr val="3568CC"/>
          </a:solidFill>
          <a:latin typeface="Arial" charset="0"/>
        </a:defRPr>
      </a:lvl3pPr>
      <a:lvl4pPr algn="l" rtl="0" eaLnBrk="1" fontAlgn="base" hangingPunct="1">
        <a:spcBef>
          <a:spcPct val="0"/>
        </a:spcBef>
        <a:spcAft>
          <a:spcPct val="0"/>
        </a:spcAft>
        <a:defRPr sz="3600">
          <a:solidFill>
            <a:srgbClr val="3568CC"/>
          </a:solidFill>
          <a:latin typeface="Arial" charset="0"/>
        </a:defRPr>
      </a:lvl4pPr>
      <a:lvl5pPr algn="l" rtl="0" eaLnBrk="1" fontAlgn="base" hangingPunct="1">
        <a:spcBef>
          <a:spcPct val="0"/>
        </a:spcBef>
        <a:spcAft>
          <a:spcPct val="0"/>
        </a:spcAft>
        <a:defRPr sz="3600">
          <a:solidFill>
            <a:srgbClr val="3568CC"/>
          </a:solidFill>
          <a:latin typeface="Arial" charset="0"/>
        </a:defRPr>
      </a:lvl5pPr>
      <a:lvl6pPr marL="457200" algn="l" rtl="0" eaLnBrk="1" fontAlgn="base" hangingPunct="1">
        <a:spcBef>
          <a:spcPct val="0"/>
        </a:spcBef>
        <a:spcAft>
          <a:spcPct val="0"/>
        </a:spcAft>
        <a:defRPr sz="3600">
          <a:solidFill>
            <a:srgbClr val="3568CC"/>
          </a:solidFill>
          <a:latin typeface="Arial" charset="0"/>
        </a:defRPr>
      </a:lvl6pPr>
      <a:lvl7pPr marL="914400" algn="l" rtl="0" eaLnBrk="1" fontAlgn="base" hangingPunct="1">
        <a:spcBef>
          <a:spcPct val="0"/>
        </a:spcBef>
        <a:spcAft>
          <a:spcPct val="0"/>
        </a:spcAft>
        <a:defRPr sz="3600">
          <a:solidFill>
            <a:srgbClr val="3568CC"/>
          </a:solidFill>
          <a:latin typeface="Arial" charset="0"/>
        </a:defRPr>
      </a:lvl7pPr>
      <a:lvl8pPr marL="1371600" algn="l" rtl="0" eaLnBrk="1" fontAlgn="base" hangingPunct="1">
        <a:spcBef>
          <a:spcPct val="0"/>
        </a:spcBef>
        <a:spcAft>
          <a:spcPct val="0"/>
        </a:spcAft>
        <a:defRPr sz="3600">
          <a:solidFill>
            <a:srgbClr val="3568CC"/>
          </a:solidFill>
          <a:latin typeface="Arial" charset="0"/>
        </a:defRPr>
      </a:lvl8pPr>
      <a:lvl9pPr marL="1828800" algn="l" rtl="0" eaLnBrk="1" fontAlgn="base" hangingPunct="1">
        <a:spcBef>
          <a:spcPct val="0"/>
        </a:spcBef>
        <a:spcAft>
          <a:spcPct val="0"/>
        </a:spcAft>
        <a:defRPr sz="3600">
          <a:solidFill>
            <a:srgbClr val="3568CC"/>
          </a:solidFill>
          <a:latin typeface="Arial" charset="0"/>
        </a:defRPr>
      </a:lvl9pPr>
    </p:titleStyle>
    <p:bodyStyle>
      <a:lvl1pPr marL="342900" indent="-342900" algn="l" rtl="0" eaLnBrk="1" fontAlgn="base" hangingPunct="1">
        <a:spcBef>
          <a:spcPts val="600"/>
        </a:spcBef>
        <a:spcAft>
          <a:spcPts val="0"/>
        </a:spcAft>
        <a:buClr>
          <a:schemeClr val="accent6">
            <a:lumMod val="60000"/>
            <a:lumOff val="40000"/>
          </a:schemeClr>
        </a:buClr>
        <a:buFont typeface="Wingdings" pitchFamily="2" charset="2"/>
        <a:buChar char="ü"/>
        <a:defRPr sz="1800">
          <a:solidFill>
            <a:schemeClr val="tx1"/>
          </a:solidFill>
          <a:latin typeface="Times New Roman" pitchFamily="18" charset="0"/>
          <a:ea typeface="+mn-ea"/>
          <a:cs typeface="Times New Roman" pitchFamily="18" charset="0"/>
        </a:defRPr>
      </a:lvl1pPr>
      <a:lvl2pPr marL="742950" indent="-285750" algn="l" rtl="0" eaLnBrk="1" fontAlgn="base" hangingPunct="1">
        <a:spcBef>
          <a:spcPts val="1200"/>
        </a:spcBef>
        <a:spcAft>
          <a:spcPct val="0"/>
        </a:spcAft>
        <a:buClr>
          <a:schemeClr val="accent3">
            <a:lumMod val="60000"/>
            <a:lumOff val="40000"/>
          </a:schemeClr>
        </a:buClr>
        <a:buFont typeface="Wingdings" pitchFamily="2" charset="2"/>
        <a:buChar char="§"/>
        <a:defRPr sz="1600">
          <a:solidFill>
            <a:schemeClr val="tx1"/>
          </a:solidFill>
          <a:latin typeface="Times New Roman" pitchFamily="18" charset="0"/>
          <a:cs typeface="Times New Roman" pitchFamily="18" charset="0"/>
        </a:defRPr>
      </a:lvl2pPr>
      <a:lvl3pPr marL="1143000" indent="-228600" algn="l" rtl="0" eaLnBrk="1" fontAlgn="base" hangingPunct="1">
        <a:spcBef>
          <a:spcPts val="600"/>
        </a:spcBef>
        <a:spcAft>
          <a:spcPct val="0"/>
        </a:spcAft>
        <a:buChar char="•"/>
        <a:defRPr sz="1400">
          <a:solidFill>
            <a:schemeClr val="tx1"/>
          </a:solidFill>
          <a:latin typeface="Times New Roman" pitchFamily="18" charset="0"/>
          <a:cs typeface="Times New Roman" pitchFamily="18" charset="0"/>
        </a:defRPr>
      </a:lvl3pPr>
      <a:lvl4pPr marL="1600200" indent="-228600" algn="l" rtl="0" eaLnBrk="1" fontAlgn="base" hangingPunct="1">
        <a:spcBef>
          <a:spcPts val="600"/>
        </a:spcBef>
        <a:spcAft>
          <a:spcPct val="0"/>
        </a:spcAft>
        <a:buChar char="–"/>
        <a:defRPr sz="1200">
          <a:solidFill>
            <a:schemeClr val="tx1"/>
          </a:solidFill>
          <a:latin typeface="Times New Roman" pitchFamily="18" charset="0"/>
          <a:cs typeface="Times New Roman" pitchFamily="18" charset="0"/>
        </a:defRPr>
      </a:lvl4pPr>
      <a:lvl5pPr marL="2057400" indent="-228600" algn="l" rtl="0" eaLnBrk="1" fontAlgn="base" hangingPunct="1">
        <a:spcBef>
          <a:spcPts val="600"/>
        </a:spcBef>
        <a:spcAft>
          <a:spcPct val="0"/>
        </a:spcAft>
        <a:buChar char="»"/>
        <a:defRPr sz="12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sv-SE" dirty="0" smtClean="0"/>
              <a:t>Klasser och </a:t>
            </a:r>
            <a:r>
              <a:rPr lang="sv-SE" dirty="0" smtClean="0"/>
              <a:t/>
            </a:r>
            <a:br>
              <a:rPr lang="sv-SE" dirty="0" smtClean="0"/>
            </a:br>
            <a:r>
              <a:rPr lang="sv-SE" dirty="0" smtClean="0"/>
              <a:t>objekt </a:t>
            </a:r>
            <a:r>
              <a:rPr lang="sv-SE" dirty="0" smtClean="0"/>
              <a:t>i C#</a:t>
            </a:r>
          </a:p>
        </p:txBody>
      </p:sp>
      <p:sp>
        <p:nvSpPr>
          <p:cNvPr id="2051" name="Rectangle 3"/>
          <p:cNvSpPr>
            <a:spLocks noGrp="1" noChangeArrowheads="1"/>
          </p:cNvSpPr>
          <p:nvPr>
            <p:ph type="subTitle" idx="1"/>
          </p:nvPr>
        </p:nvSpPr>
        <p:spPr>
          <a:xfrm>
            <a:off x="976604" y="3238500"/>
            <a:ext cx="7190792" cy="1460500"/>
          </a:xfrm>
        </p:spPr>
        <p:txBody>
          <a:bodyPr/>
          <a:lstStyle/>
          <a:p>
            <a:pPr algn="ctr">
              <a:defRPr/>
            </a:pPr>
            <a:r>
              <a:rPr dirty="0" smtClean="0"/>
              <a:t>Från klassdiagram till C#-klass till objekt </a:t>
            </a:r>
            <a:r>
              <a:rPr dirty="0" smtClean="0"/>
              <a:t>initierat </a:t>
            </a:r>
            <a:r>
              <a:rPr dirty="0" smtClean="0"/>
              <a:t>av en konstruktor.</a:t>
            </a:r>
            <a:endParaRPr dirty="0"/>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Klasser och objekt</a:t>
            </a:r>
            <a:endParaRPr lang="sv-SE" dirty="0"/>
          </a:p>
        </p:txBody>
      </p:sp>
      <p:pic>
        <p:nvPicPr>
          <p:cNvPr id="35" name="Picture 2"/>
          <p:cNvPicPr>
            <a:picLocks noChangeAspect="1" noChangeArrowheads="1"/>
          </p:cNvPicPr>
          <p:nvPr/>
        </p:nvPicPr>
        <p:blipFill>
          <a:blip r:embed="rId2" cstate="print">
            <a:duotone>
              <a:srgbClr val="C0504D">
                <a:shade val="45000"/>
                <a:satMod val="135000"/>
              </a:srgbClr>
              <a:prstClr val="white"/>
            </a:duotone>
            <a:lum bright="20000"/>
          </a:blip>
          <a:srcRect/>
          <a:stretch>
            <a:fillRect/>
          </a:stretch>
        </p:blipFill>
        <p:spPr bwMode="auto">
          <a:xfrm rot="20521655">
            <a:off x="4273848" y="1609731"/>
            <a:ext cx="2092108" cy="1318464"/>
          </a:xfrm>
          <a:prstGeom prst="rect">
            <a:avLst/>
          </a:prstGeom>
          <a:ln>
            <a:noFill/>
          </a:ln>
          <a:effectLst>
            <a:softEdge rad="112500"/>
          </a:effectLst>
        </p:spPr>
      </p:pic>
      <p:pic>
        <p:nvPicPr>
          <p:cNvPr id="36" name="Picture 2"/>
          <p:cNvPicPr>
            <a:picLocks noChangeAspect="1" noChangeArrowheads="1"/>
          </p:cNvPicPr>
          <p:nvPr/>
        </p:nvPicPr>
        <p:blipFill>
          <a:blip r:embed="rId3" cstate="print">
            <a:duotone>
              <a:srgbClr val="F79646">
                <a:shade val="45000"/>
                <a:satMod val="135000"/>
              </a:srgbClr>
              <a:prstClr val="white"/>
            </a:duotone>
            <a:lum bright="20000"/>
          </a:blip>
          <a:srcRect/>
          <a:stretch>
            <a:fillRect/>
          </a:stretch>
        </p:blipFill>
        <p:spPr bwMode="auto">
          <a:xfrm rot="20521655">
            <a:off x="3570840" y="3260448"/>
            <a:ext cx="1361946" cy="858310"/>
          </a:xfrm>
          <a:prstGeom prst="rect">
            <a:avLst/>
          </a:prstGeom>
          <a:ln>
            <a:noFill/>
          </a:ln>
          <a:effectLst>
            <a:softEdge rad="112500"/>
          </a:effectLst>
        </p:spPr>
      </p:pic>
      <p:pic>
        <p:nvPicPr>
          <p:cNvPr id="37" name="Picture 2"/>
          <p:cNvPicPr>
            <a:picLocks noChangeAspect="1" noChangeArrowheads="1"/>
          </p:cNvPicPr>
          <p:nvPr/>
        </p:nvPicPr>
        <p:blipFill>
          <a:blip r:embed="rId2" cstate="print">
            <a:duotone>
              <a:srgbClr val="9BBB59">
                <a:shade val="45000"/>
                <a:satMod val="135000"/>
              </a:srgbClr>
              <a:prstClr val="white"/>
            </a:duotone>
            <a:lum bright="20000"/>
          </a:blip>
          <a:srcRect/>
          <a:stretch>
            <a:fillRect/>
          </a:stretch>
        </p:blipFill>
        <p:spPr bwMode="auto">
          <a:xfrm rot="20521655">
            <a:off x="5356009" y="3327156"/>
            <a:ext cx="1848722" cy="1165081"/>
          </a:xfrm>
          <a:prstGeom prst="rect">
            <a:avLst/>
          </a:prstGeom>
          <a:ln>
            <a:noFill/>
          </a:ln>
          <a:effectLst>
            <a:softEdge rad="112500"/>
          </a:effectLst>
        </p:spPr>
      </p:pic>
      <p:pic>
        <p:nvPicPr>
          <p:cNvPr id="38" name="Picture 2"/>
          <p:cNvPicPr>
            <a:picLocks noChangeAspect="1" noChangeArrowheads="1"/>
          </p:cNvPicPr>
          <p:nvPr/>
        </p:nvPicPr>
        <p:blipFill>
          <a:blip r:embed="rId4" cstate="print">
            <a:duotone>
              <a:srgbClr val="EEECE1">
                <a:shade val="45000"/>
                <a:satMod val="135000"/>
              </a:srgbClr>
              <a:prstClr val="white"/>
            </a:duotone>
            <a:lum bright="10000"/>
          </a:blip>
          <a:srcRect/>
          <a:stretch>
            <a:fillRect/>
          </a:stretch>
        </p:blipFill>
        <p:spPr bwMode="auto">
          <a:xfrm rot="1250934" flipH="1">
            <a:off x="7526864" y="3603373"/>
            <a:ext cx="1257309" cy="100584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9" name="Oval 38"/>
          <p:cNvSpPr/>
          <p:nvPr/>
        </p:nvSpPr>
        <p:spPr>
          <a:xfrm>
            <a:off x="2367637" y="4127741"/>
            <a:ext cx="4425033" cy="969693"/>
          </a:xfrm>
          <a:prstGeom prst="wedgeEllipseCallout">
            <a:avLst>
              <a:gd name="adj1" fmla="val 67334"/>
              <a:gd name="adj2" fmla="val -43199"/>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tror jag förstår det här med klasser och objekt så långt. Klasser handlar om paketera ihop data på ett och samma ställe.</a:t>
            </a:r>
          </a:p>
        </p:txBody>
      </p:sp>
      <p:sp>
        <p:nvSpPr>
          <p:cNvPr id="40" name="Oval 39"/>
          <p:cNvSpPr/>
          <p:nvPr/>
        </p:nvSpPr>
        <p:spPr>
          <a:xfrm>
            <a:off x="3683479" y="4929955"/>
            <a:ext cx="5460521" cy="969693"/>
          </a:xfrm>
          <a:prstGeom prst="wedgeEllipseCallout">
            <a:avLst>
              <a:gd name="adj1" fmla="val 29902"/>
              <a:gd name="adj2" fmla="val -102479"/>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klassen talar vilka typer av data som ska samlas ihop, och objektet innehåller själva datat. Men hur får jag in ett objekt, en sådan där rektangel, i datorn?</a:t>
            </a:r>
          </a:p>
        </p:txBody>
      </p:sp>
      <p:pic>
        <p:nvPicPr>
          <p:cNvPr id="41" name="Picture 2"/>
          <p:cNvPicPr>
            <a:picLocks noChangeAspect="1" noChangeArrowheads="1"/>
          </p:cNvPicPr>
          <p:nvPr/>
        </p:nvPicPr>
        <p:blipFill>
          <a:blip r:embed="rId5" cstate="print">
            <a:duotone>
              <a:srgbClr val="EEECE1">
                <a:shade val="45000"/>
                <a:satMod val="135000"/>
              </a:srgbClr>
              <a:prstClr val="white"/>
            </a:duotone>
          </a:blip>
          <a:srcRect/>
          <a:stretch>
            <a:fillRect/>
          </a:stretch>
        </p:blipFill>
        <p:spPr bwMode="auto">
          <a:xfrm rot="20494210">
            <a:off x="435923" y="1384605"/>
            <a:ext cx="1892871" cy="1257309"/>
          </a:xfrm>
          <a:prstGeom prst="rect">
            <a:avLst/>
          </a:prstGeom>
          <a:ln>
            <a:noFill/>
          </a:ln>
          <a:effectLst>
            <a:softEdge rad="112500"/>
          </a:effectLst>
        </p:spPr>
      </p:pic>
      <p:pic>
        <p:nvPicPr>
          <p:cNvPr id="42" name="Picture 5"/>
          <p:cNvPicPr>
            <a:picLocks noChangeAspect="1" noChangeArrowheads="1"/>
          </p:cNvPicPr>
          <p:nvPr/>
        </p:nvPicPr>
        <p:blipFill>
          <a:blip r:embed="rId6" cstate="print"/>
          <a:srcRect/>
          <a:stretch>
            <a:fillRect/>
          </a:stretch>
        </p:blipFill>
        <p:spPr bwMode="auto">
          <a:xfrm>
            <a:off x="1928794" y="1896728"/>
            <a:ext cx="1266825" cy="1476375"/>
          </a:xfrm>
          <a:prstGeom prst="rect">
            <a:avLst/>
          </a:prstGeom>
          <a:ln>
            <a:noFill/>
          </a:ln>
          <a:effectLst>
            <a:outerShdw blurRad="292100" dist="139700" dir="2700000" algn="tl" rotWithShape="0">
              <a:srgbClr val="333333">
                <a:alpha val="65000"/>
              </a:srgbClr>
            </a:outerShdw>
          </a:effectLst>
        </p:spPr>
      </p:pic>
      <p:sp>
        <p:nvSpPr>
          <p:cNvPr id="43" name="Rundad rektangulär 42"/>
          <p:cNvSpPr/>
          <p:nvPr/>
        </p:nvSpPr>
        <p:spPr bwMode="auto">
          <a:xfrm>
            <a:off x="3214678" y="753720"/>
            <a:ext cx="3286148" cy="814407"/>
          </a:xfrm>
          <a:prstGeom prst="wedgeRoundRectCallout">
            <a:avLst>
              <a:gd name="adj1" fmla="val -59245"/>
              <a:gd name="adj2" fmla="val 3943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En klass kan liknas med en ritning. Ritningen beskriver bl.a. de attribut som används för att beskriva ett objekt.</a:t>
            </a:r>
          </a:p>
        </p:txBody>
      </p:sp>
      <p:sp>
        <p:nvSpPr>
          <p:cNvPr id="44" name="Rundad rektangulär 43"/>
          <p:cNvSpPr/>
          <p:nvPr/>
        </p:nvSpPr>
        <p:spPr bwMode="auto">
          <a:xfrm>
            <a:off x="6357950" y="2182480"/>
            <a:ext cx="2571768" cy="814407"/>
          </a:xfrm>
          <a:prstGeom prst="wedgeRoundRectCallout">
            <a:avLst>
              <a:gd name="adj1" fmla="val -69293"/>
              <a:gd name="adj2" fmla="val -6814"/>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Varje objekt har sin uppsättning av värden för de olika attributen som beskrivs av klassen.</a:t>
            </a:r>
          </a:p>
        </p:txBody>
      </p:sp>
      <p:grpSp>
        <p:nvGrpSpPr>
          <p:cNvPr id="45" name="Grupp 44"/>
          <p:cNvGrpSpPr>
            <a:grpSpLocks noChangeAspect="1"/>
          </p:cNvGrpSpPr>
          <p:nvPr/>
        </p:nvGrpSpPr>
        <p:grpSpPr>
          <a:xfrm>
            <a:off x="4429093" y="1896729"/>
            <a:ext cx="1600211" cy="2171715"/>
            <a:chOff x="4429092" y="2000240"/>
            <a:chExt cx="2000264" cy="2714644"/>
          </a:xfrm>
        </p:grpSpPr>
        <p:sp>
          <p:nvSpPr>
            <p:cNvPr id="46" name="Rektangel 45"/>
            <p:cNvSpPr/>
            <p:nvPr/>
          </p:nvSpPr>
          <p:spPr bwMode="auto">
            <a:xfrm>
              <a:off x="4429092" y="2500306"/>
              <a:ext cx="914400" cy="1571636"/>
            </a:xfrm>
            <a:prstGeom prst="rect">
              <a:avLst/>
            </a:prstGeom>
            <a:solidFill>
              <a:srgbClr val="FFFF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254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437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gul</a:t>
              </a:r>
            </a:p>
          </p:txBody>
        </p:sp>
        <p:sp>
          <p:nvSpPr>
            <p:cNvPr id="47" name="Rektangel 46"/>
            <p:cNvSpPr/>
            <p:nvPr/>
          </p:nvSpPr>
          <p:spPr bwMode="auto">
            <a:xfrm>
              <a:off x="5000596" y="2000240"/>
              <a:ext cx="642942" cy="914400"/>
            </a:xfrm>
            <a:prstGeom prst="rect">
              <a:avLst/>
            </a:prstGeom>
            <a:solidFill>
              <a:srgbClr val="FF00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179</a:t>
              </a:r>
              <a:br>
                <a:rPr kumimoji="0" lang="sv-SE" sz="1400" b="0" i="0" u="none" strike="noStrike" kern="0" cap="none" spc="0" normalizeH="0" baseline="0" noProof="0" dirty="0" smtClean="0">
                  <a:ln>
                    <a:noFill/>
                  </a:ln>
                  <a:solidFill>
                    <a:sysClr val="windowText" lastClr="000000"/>
                  </a:solidFill>
                  <a:effectLst/>
                  <a:uLnTx/>
                  <a:uFillTx/>
                  <a:latin typeface="Arial" charset="0"/>
                </a:rPr>
              </a:br>
              <a:r>
                <a:rPr kumimoji="0" lang="sv-SE" sz="1400" b="0" i="0" u="none" strike="noStrike" kern="0" cap="none" spc="0" normalizeH="0" baseline="0" noProof="0" dirty="0" smtClean="0">
                  <a:ln>
                    <a:noFill/>
                  </a:ln>
                  <a:solidFill>
                    <a:sysClr val="windowText" lastClr="000000"/>
                  </a:solidFill>
                  <a:effectLst/>
                  <a:uLnTx/>
                  <a:uFillTx/>
                  <a:latin typeface="Arial" charset="0"/>
                </a:rPr>
                <a:t>254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röd</a:t>
              </a:r>
              <a:endParaRPr kumimoji="0" lang="sv-SE" sz="1400" b="0" i="0" u="none" strike="noStrike" kern="0" cap="none" spc="0" normalizeH="0" baseline="0" noProof="0" dirty="0" smtClean="0">
                <a:ln>
                  <a:noFill/>
                </a:ln>
                <a:solidFill>
                  <a:sysClr val="windowText" lastClr="000000"/>
                </a:solidFill>
                <a:effectLst/>
                <a:uLnTx/>
                <a:uFillTx/>
                <a:latin typeface="Arial" charset="0"/>
              </a:endParaRPr>
            </a:p>
          </p:txBody>
        </p:sp>
        <p:sp>
          <p:nvSpPr>
            <p:cNvPr id="48" name="Rektangel 47"/>
            <p:cNvSpPr/>
            <p:nvPr/>
          </p:nvSpPr>
          <p:spPr bwMode="auto">
            <a:xfrm>
              <a:off x="5143472" y="3571876"/>
              <a:ext cx="1285884" cy="1143008"/>
            </a:xfrm>
            <a:prstGeom prst="rect">
              <a:avLst/>
            </a:prstGeom>
            <a:solidFill>
              <a:srgbClr val="009900"/>
            </a:solidFill>
            <a:ln w="9525" cap="flat" cmpd="sng" algn="ctr">
              <a:solidFill>
                <a:sysClr val="windowText" lastClr="000000"/>
              </a:solidFill>
              <a:prstDash val="solid"/>
              <a:round/>
              <a:headEnd type="none" w="med" len="med"/>
              <a:tailEnd type="none" w="med" len="med"/>
            </a:ln>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357</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rPr>
                <a:t>318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Arial" charset="0"/>
                </a:rPr>
                <a:t>grön</a:t>
              </a:r>
            </a:p>
          </p:txBody>
        </p:sp>
      </p:gr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Var lagras ett objekt?</a:t>
            </a:r>
            <a:endParaRPr lang="sv-SE" dirty="0"/>
          </a:p>
        </p:txBody>
      </p:sp>
      <p:sp>
        <p:nvSpPr>
          <p:cNvPr id="47" name="Ellips 46"/>
          <p:cNvSpPr/>
          <p:nvPr/>
        </p:nvSpPr>
        <p:spPr bwMode="auto">
          <a:xfrm>
            <a:off x="1707003" y="3793911"/>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48" name="Ellips 47"/>
          <p:cNvSpPr/>
          <p:nvPr/>
        </p:nvSpPr>
        <p:spPr bwMode="auto">
          <a:xfrm>
            <a:off x="1590660" y="4056887"/>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49" name="Ellips 48"/>
          <p:cNvSpPr/>
          <p:nvPr/>
        </p:nvSpPr>
        <p:spPr bwMode="auto">
          <a:xfrm>
            <a:off x="2019288" y="4434472"/>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pic>
        <p:nvPicPr>
          <p:cNvPr id="50" name="Bildobjekt 49" descr="Bild1.png"/>
          <p:cNvPicPr>
            <a:picLocks noChangeAspect="1"/>
          </p:cNvPicPr>
          <p:nvPr/>
        </p:nvPicPr>
        <p:blipFill>
          <a:blip r:embed="rId2" cstate="print"/>
          <a:stretch>
            <a:fillRect/>
          </a:stretch>
        </p:blipFill>
        <p:spPr>
          <a:xfrm>
            <a:off x="1285852" y="3631995"/>
            <a:ext cx="824968" cy="1098344"/>
          </a:xfrm>
          <a:prstGeom prst="rect">
            <a:avLst/>
          </a:prstGeom>
        </p:spPr>
      </p:pic>
      <p:sp>
        <p:nvSpPr>
          <p:cNvPr id="51" name="Ellips 50"/>
          <p:cNvSpPr/>
          <p:nvPr/>
        </p:nvSpPr>
        <p:spPr bwMode="auto">
          <a:xfrm>
            <a:off x="3352792" y="3312905"/>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2" name="Ellips 51"/>
          <p:cNvSpPr/>
          <p:nvPr/>
        </p:nvSpPr>
        <p:spPr bwMode="auto">
          <a:xfrm>
            <a:off x="3936202" y="3691527"/>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3" name="Ellips 52"/>
          <p:cNvSpPr/>
          <p:nvPr/>
        </p:nvSpPr>
        <p:spPr bwMode="auto">
          <a:xfrm>
            <a:off x="3443280" y="3989185"/>
            <a:ext cx="71438" cy="71438"/>
          </a:xfrm>
          <a:prstGeom prst="ellipse">
            <a:avLst/>
          </a:prstGeom>
          <a:solidFill>
            <a:srgbClr val="4F81BD"/>
          </a:solidFill>
          <a:ln w="9525" cap="flat" cmpd="sng" algn="ctr">
            <a:solidFill>
              <a:sysClr val="windowText" lastClr="000000"/>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ndParaRPr>
          </a:p>
        </p:txBody>
      </p:sp>
      <p:sp>
        <p:nvSpPr>
          <p:cNvPr id="54" name="Rundad rektangulär 53"/>
          <p:cNvSpPr/>
          <p:nvPr/>
        </p:nvSpPr>
        <p:spPr bwMode="auto">
          <a:xfrm>
            <a:off x="3428992" y="862086"/>
            <a:ext cx="3786214" cy="1376263"/>
          </a:xfrm>
          <a:prstGeom prst="wedgeRoundRectCallout">
            <a:avLst>
              <a:gd name="adj1" fmla="val -66479"/>
              <a:gd name="adj2" fmla="val -1232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Värden som är av enkel typ, t.ex. </a:t>
            </a:r>
            <a:r>
              <a:rPr kumimoji="0" lang="sv-SE" sz="12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a:t>
            </a:r>
            <a:r>
              <a:rPr lang="sv-SE" sz="1200" kern="0" dirty="0" err="1">
                <a:solidFill>
                  <a:sysClr val="windowText" lastClr="000000"/>
                </a:solidFill>
                <a:latin typeface="Consolas" pitchFamily="49" charset="0"/>
                <a:cs typeface="Consolas" pitchFamily="49" charset="0"/>
              </a:rPr>
              <a:t>double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lagras i den del av minnet som kallas stacken. </a:t>
            </a:r>
          </a:p>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Typer som </a:t>
            </a:r>
            <a:r>
              <a:rPr lang="sv-SE" sz="1200" kern="0" dirty="0" err="1">
                <a:solidFill>
                  <a:sysClr val="windowText" lastClr="000000"/>
                </a:solidFill>
                <a:latin typeface="Consolas" pitchFamily="49"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a:t>
            </a:r>
            <a:r>
              <a:rPr lang="sv-SE" sz="1200" kern="0" dirty="0" err="1">
                <a:solidFill>
                  <a:sysClr val="windowText" lastClr="000000"/>
                </a:solidFill>
                <a:latin typeface="Consolas" pitchFamily="49" charset="0"/>
                <a:cs typeface="Consolas" pitchFamily="49" charset="0"/>
              </a:rPr>
              <a:t>double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kallas också </a:t>
            </a: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värdetyper</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value</a:t>
            </a:r>
            <a:r>
              <a:rPr kumimoji="0" lang="sv-SE" sz="14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types</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pic>
        <p:nvPicPr>
          <p:cNvPr id="55" name="Picture 3"/>
          <p:cNvPicPr>
            <a:picLocks noChangeAspect="1" noChangeArrowheads="1"/>
          </p:cNvPicPr>
          <p:nvPr/>
        </p:nvPicPr>
        <p:blipFill>
          <a:blip r:embed="rId3" cstate="print"/>
          <a:srcRect/>
          <a:stretch>
            <a:fillRect/>
          </a:stretch>
        </p:blipFill>
        <p:spPr bwMode="auto">
          <a:xfrm>
            <a:off x="1071538" y="1147838"/>
            <a:ext cx="1285875" cy="2038350"/>
          </a:xfrm>
          <a:prstGeom prst="rect">
            <a:avLst/>
          </a:prstGeom>
          <a:noFill/>
          <a:ln w="9525">
            <a:noFill/>
            <a:miter lim="800000"/>
            <a:headEnd/>
            <a:tailEnd/>
          </a:ln>
          <a:effectLst/>
        </p:spPr>
      </p:pic>
      <p:sp>
        <p:nvSpPr>
          <p:cNvPr id="56" name="Rektangel 55"/>
          <p:cNvSpPr/>
          <p:nvPr/>
        </p:nvSpPr>
        <p:spPr>
          <a:xfrm>
            <a:off x="1071538" y="719210"/>
            <a:ext cx="1544012" cy="304699"/>
          </a:xfrm>
          <a:prstGeom prst="rect">
            <a:avLst/>
          </a:prstGeom>
        </p:spPr>
        <p:txBody>
          <a:bodyPr wrap="none">
            <a:spAutoFit/>
          </a:bodyPr>
          <a:lstStyle/>
          <a:p>
            <a:pPr>
              <a:lnSpc>
                <a:spcPct val="115000"/>
              </a:lnSpc>
              <a:spcAft>
                <a:spcPts val="1000"/>
              </a:spcAft>
            </a:pPr>
            <a:r>
              <a:rPr lang="sv-SE" sz="1200" dirty="0" err="1" smtClean="0">
                <a:solidFill>
                  <a:srgbClr val="0000FF"/>
                </a:solidFill>
                <a:latin typeface="Consolas" pitchFamily="49" charset="0"/>
                <a:ea typeface="Calibri"/>
                <a:cs typeface="Consolas" pitchFamily="49" charset="0"/>
              </a:rPr>
              <a:t>int</a:t>
            </a:r>
            <a:r>
              <a:rPr lang="sv-SE" sz="1200" dirty="0" smtClean="0">
                <a:latin typeface="Consolas" pitchFamily="49" charset="0"/>
                <a:ea typeface="Calibri"/>
                <a:cs typeface="Consolas" pitchFamily="49" charset="0"/>
              </a:rPr>
              <a:t> </a:t>
            </a:r>
            <a:r>
              <a:rPr lang="sv-SE" sz="1200" dirty="0" err="1" smtClean="0">
                <a:latin typeface="Consolas" pitchFamily="49" charset="0"/>
                <a:ea typeface="Calibri"/>
                <a:cs typeface="Consolas" pitchFamily="49" charset="0"/>
              </a:rPr>
              <a:t>myInt</a:t>
            </a:r>
            <a:r>
              <a:rPr lang="sv-SE" sz="1200" dirty="0" smtClean="0">
                <a:latin typeface="Consolas" pitchFamily="49" charset="0"/>
                <a:ea typeface="Calibri"/>
                <a:cs typeface="Consolas" pitchFamily="49" charset="0"/>
              </a:rPr>
              <a:t> = 182;</a:t>
            </a:r>
            <a:endParaRPr lang="sv-SE" sz="1200" dirty="0">
              <a:latin typeface="Consolas" pitchFamily="49" charset="0"/>
              <a:ea typeface="Calibri"/>
              <a:cs typeface="Consolas" pitchFamily="49" charset="0"/>
            </a:endParaRPr>
          </a:p>
        </p:txBody>
      </p:sp>
      <p:pic>
        <p:nvPicPr>
          <p:cNvPr id="57" name="Picture 6"/>
          <p:cNvPicPr>
            <a:picLocks noChangeAspect="1" noChangeArrowheads="1"/>
          </p:cNvPicPr>
          <p:nvPr/>
        </p:nvPicPr>
        <p:blipFill>
          <a:blip r:embed="rId4" cstate="print"/>
          <a:srcRect/>
          <a:stretch>
            <a:fillRect/>
          </a:stretch>
        </p:blipFill>
        <p:spPr bwMode="auto">
          <a:xfrm>
            <a:off x="3214678" y="2846177"/>
            <a:ext cx="1409700" cy="1695450"/>
          </a:xfrm>
          <a:prstGeom prst="rect">
            <a:avLst/>
          </a:prstGeom>
          <a:noFill/>
          <a:ln w="9525">
            <a:noFill/>
            <a:miter lim="800000"/>
            <a:headEnd/>
            <a:tailEnd/>
          </a:ln>
          <a:effectLst/>
        </p:spPr>
      </p:pic>
      <p:sp>
        <p:nvSpPr>
          <p:cNvPr id="58" name="Rundad rektangulär 57"/>
          <p:cNvSpPr/>
          <p:nvPr/>
        </p:nvSpPr>
        <p:spPr bwMode="auto">
          <a:xfrm>
            <a:off x="5050295" y="2404625"/>
            <a:ext cx="3786214" cy="1137900"/>
          </a:xfrm>
          <a:prstGeom prst="wedgeRoundRectCallout">
            <a:avLst>
              <a:gd name="adj1" fmla="val -66671"/>
              <a:gd name="adj2" fmla="val -84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Objekt, som är av klasstyp,  lagras i den del av minnet som kallas heapen. </a:t>
            </a:r>
          </a:p>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Typer som är av klasstyp kallas referenstyper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reference</a:t>
            </a:r>
            <a:r>
              <a:rPr kumimoji="0" lang="sv-SE" sz="14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4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types</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cxnSp>
        <p:nvCxnSpPr>
          <p:cNvPr id="59" name="Kurva 58"/>
          <p:cNvCxnSpPr>
            <a:stCxn id="47" idx="6"/>
            <a:endCxn id="51" idx="2"/>
          </p:cNvCxnSpPr>
          <p:nvPr/>
        </p:nvCxnSpPr>
        <p:spPr bwMode="auto">
          <a:xfrm flipV="1">
            <a:off x="1778441" y="3348624"/>
            <a:ext cx="1574351" cy="481006"/>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cxnSp>
        <p:nvCxnSpPr>
          <p:cNvPr id="60" name="Kurva 59"/>
          <p:cNvCxnSpPr>
            <a:stCxn id="48" idx="6"/>
            <a:endCxn id="52" idx="2"/>
          </p:cNvCxnSpPr>
          <p:nvPr/>
        </p:nvCxnSpPr>
        <p:spPr bwMode="auto">
          <a:xfrm flipV="1">
            <a:off x="1662098" y="3727246"/>
            <a:ext cx="2274104" cy="365360"/>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cxnSp>
        <p:nvCxnSpPr>
          <p:cNvPr id="61" name="Kurva 60"/>
          <p:cNvCxnSpPr>
            <a:stCxn id="49" idx="6"/>
            <a:endCxn id="53" idx="2"/>
          </p:cNvCxnSpPr>
          <p:nvPr/>
        </p:nvCxnSpPr>
        <p:spPr bwMode="auto">
          <a:xfrm flipV="1">
            <a:off x="2090726" y="4024904"/>
            <a:ext cx="1352554" cy="445287"/>
          </a:xfrm>
          <a:prstGeom prst="curvedConnector3">
            <a:avLst>
              <a:gd name="adj1" fmla="val 50000"/>
            </a:avLst>
          </a:prstGeom>
          <a:noFill/>
          <a:ln w="3175" cap="flat" cmpd="sng" algn="ctr">
            <a:solidFill>
              <a:srgbClr val="F79646">
                <a:shade val="95000"/>
                <a:satMod val="105000"/>
              </a:srgbClr>
            </a:solidFill>
            <a:prstDash val="lgDash"/>
            <a:headEnd type="none" w="med" len="med"/>
            <a:tailEnd type="arrow"/>
          </a:ln>
          <a:effectLst/>
        </p:spPr>
      </p:cxnSp>
      <p:pic>
        <p:nvPicPr>
          <p:cNvPr id="62" name="Picture 2"/>
          <p:cNvPicPr>
            <a:picLocks noChangeAspect="1" noChangeArrowheads="1"/>
          </p:cNvPicPr>
          <p:nvPr/>
        </p:nvPicPr>
        <p:blipFill>
          <a:blip r:embed="rId5" cstate="print">
            <a:duotone>
              <a:srgbClr val="EEECE1">
                <a:shade val="45000"/>
                <a:satMod val="135000"/>
              </a:srgbClr>
              <a:prstClr val="white"/>
            </a:duotone>
            <a:lum bright="10000"/>
          </a:blip>
          <a:srcRect/>
          <a:stretch>
            <a:fillRect/>
          </a:stretch>
        </p:blipFill>
        <p:spPr bwMode="auto">
          <a:xfrm rot="1250934" flipH="1">
            <a:off x="6993372" y="3879675"/>
            <a:ext cx="1571636" cy="1257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3" name="Oval 62"/>
          <p:cNvSpPr/>
          <p:nvPr/>
        </p:nvSpPr>
        <p:spPr>
          <a:xfrm>
            <a:off x="2706914" y="4479818"/>
            <a:ext cx="4008226" cy="731657"/>
          </a:xfrm>
          <a:prstGeom prst="wedgeEllipseCallout">
            <a:avLst>
              <a:gd name="adj1" fmla="val 61393"/>
              <a:gd name="adj2" fmla="val -60812"/>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Aha. Det är själva datat som beskriver rektangeln som sparas i datorns minne.</a:t>
            </a:r>
          </a:p>
        </p:txBody>
      </p:sp>
      <p:sp>
        <p:nvSpPr>
          <p:cNvPr id="64" name="Oval 63"/>
          <p:cNvSpPr/>
          <p:nvPr/>
        </p:nvSpPr>
        <p:spPr>
          <a:xfrm>
            <a:off x="3398808" y="5107782"/>
            <a:ext cx="5573319" cy="731657"/>
          </a:xfrm>
          <a:prstGeom prst="wedgeEllipseCallout">
            <a:avLst>
              <a:gd name="adj1" fmla="val 28341"/>
              <a:gd name="adj2" fmla="val -79494"/>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och det är datat, i det här fallet bredden, höjden och färgen, som tillsammans utgör det vi kallar objekt.</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”Vem” skapar objektet?</a:t>
            </a:r>
            <a:endParaRPr lang="sv-SE" dirty="0"/>
          </a:p>
        </p:txBody>
      </p:sp>
      <p:grpSp>
        <p:nvGrpSpPr>
          <p:cNvPr id="33" name="Grupp 32"/>
          <p:cNvGrpSpPr/>
          <p:nvPr/>
        </p:nvGrpSpPr>
        <p:grpSpPr>
          <a:xfrm>
            <a:off x="595088" y="1088569"/>
            <a:ext cx="2423886" cy="1117963"/>
            <a:chOff x="907190" y="1909794"/>
            <a:chExt cx="1468040" cy="954226"/>
          </a:xfrm>
          <a:scene3d>
            <a:camera prst="orthographicFront"/>
            <a:lightRig rig="flat" dir="t"/>
          </a:scene3d>
        </p:grpSpPr>
        <p:sp>
          <p:nvSpPr>
            <p:cNvPr id="34" name="Rektangel med rundade hörn 33"/>
            <p:cNvSpPr/>
            <p:nvPr/>
          </p:nvSpPr>
          <p:spPr>
            <a:xfrm>
              <a:off x="907190" y="1909794"/>
              <a:ext cx="1468040" cy="954226"/>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sp>
        <p:sp>
          <p:nvSpPr>
            <p:cNvPr id="35" name="Rektangel 34"/>
            <p:cNvSpPr/>
            <p:nvPr/>
          </p:nvSpPr>
          <p:spPr>
            <a:xfrm>
              <a:off x="953771" y="1956375"/>
              <a:ext cx="1374878" cy="861064"/>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spcFirstLastPara="0" vert="horz" wrap="square" lIns="34290" tIns="34290" rIns="34290" bIns="34290" numCol="1" spcCol="1270" anchor="ctr" anchorCtr="0">
              <a:noAutofit/>
            </a:bodyPr>
            <a:lstStyle/>
            <a:p>
              <a:pPr marL="0" marR="0" lvl="0" indent="0" algn="ctr" defTabSz="400050" eaLnBrk="1" fontAlgn="auto" latinLnBrk="0" hangingPunct="1">
                <a:lnSpc>
                  <a:spcPct val="90000"/>
                </a:lnSpc>
                <a:spcBef>
                  <a:spcPct val="0"/>
                </a:spcBef>
                <a:spcAft>
                  <a:spcPct val="35000"/>
                </a:spcAft>
                <a:buClrTx/>
                <a:buSzTx/>
                <a:buFontTx/>
                <a:buNone/>
                <a:tabLst/>
                <a:defRPr/>
              </a:pP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Common </a:t>
              </a:r>
              <a:r>
                <a:rPr kumimoji="0" lang="sv-SE" sz="1400" b="1" i="0" u="none" strike="noStrike" kern="1200" cap="none" spc="0" normalizeH="0" baseline="0" noProof="0" dirty="0" err="1">
                  <a:ln>
                    <a:noFill/>
                  </a:ln>
                  <a:solidFill>
                    <a:sysClr val="window" lastClr="FFFFFF"/>
                  </a:solidFill>
                  <a:effectLst/>
                  <a:uLnTx/>
                  <a:uFillTx/>
                  <a:latin typeface="Times New Roman" pitchFamily="18" charset="0"/>
                  <a:cs typeface="Times New Roman" pitchFamily="18" charset="0"/>
                </a:rPr>
                <a:t>Language</a:t>
              </a: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 </a:t>
              </a:r>
              <a:r>
                <a:rPr kumimoji="0" lang="sv-SE" sz="1400" b="1" i="0" u="none" strike="noStrike" kern="1200" cap="none" spc="0" normalizeH="0" baseline="0" noProof="0" dirty="0" err="1">
                  <a:ln>
                    <a:noFill/>
                  </a:ln>
                  <a:solidFill>
                    <a:sysClr val="window" lastClr="FFFFFF"/>
                  </a:solidFill>
                  <a:effectLst/>
                  <a:uLnTx/>
                  <a:uFillTx/>
                  <a:latin typeface="Times New Roman" pitchFamily="18" charset="0"/>
                  <a:cs typeface="Times New Roman" pitchFamily="18" charset="0"/>
                </a:rPr>
                <a:t>Runtime</a:t>
              </a: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
              </a:r>
              <a:b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br>
              <a:r>
                <a:rPr kumimoji="0" lang="sv-SE" sz="1400" b="1" i="0" u="none" strike="noStrike" kern="1200" cap="none" spc="0" normalizeH="0" baseline="0" noProof="0" dirty="0">
                  <a:ln>
                    <a:noFill/>
                  </a:ln>
                  <a:solidFill>
                    <a:sysClr val="window" lastClr="FFFFFF"/>
                  </a:solidFill>
                  <a:effectLst/>
                  <a:uLnTx/>
                  <a:uFillTx/>
                  <a:latin typeface="Times New Roman" pitchFamily="18" charset="0"/>
                  <a:cs typeface="Times New Roman" pitchFamily="18" charset="0"/>
                </a:rPr>
                <a:t>(CLR)</a:t>
              </a:r>
            </a:p>
          </p:txBody>
        </p:sp>
      </p:grpSp>
      <p:pic>
        <p:nvPicPr>
          <p:cNvPr id="36" name="Picture 5"/>
          <p:cNvPicPr>
            <a:picLocks noChangeAspect="1" noChangeArrowheads="1"/>
          </p:cNvPicPr>
          <p:nvPr/>
        </p:nvPicPr>
        <p:blipFill>
          <a:blip r:embed="rId2" cstate="print"/>
          <a:srcRect/>
          <a:stretch>
            <a:fillRect/>
          </a:stretch>
        </p:blipFill>
        <p:spPr bwMode="auto">
          <a:xfrm>
            <a:off x="1928799" y="2370356"/>
            <a:ext cx="1266825" cy="1476375"/>
          </a:xfrm>
          <a:prstGeom prst="rect">
            <a:avLst/>
          </a:prstGeom>
          <a:ln>
            <a:noFill/>
          </a:ln>
          <a:effectLst>
            <a:outerShdw blurRad="292100" dist="139700" dir="2700000" algn="tl" rotWithShape="0">
              <a:srgbClr val="333333">
                <a:alpha val="65000"/>
              </a:srgbClr>
            </a:outerShdw>
          </a:effectLst>
        </p:spPr>
      </p:pic>
      <p:pic>
        <p:nvPicPr>
          <p:cNvPr id="37" name="Picture 2"/>
          <p:cNvPicPr>
            <a:picLocks noChangeAspect="1" noChangeArrowheads="1"/>
          </p:cNvPicPr>
          <p:nvPr/>
        </p:nvPicPr>
        <p:blipFill>
          <a:blip r:embed="rId3" cstate="print"/>
          <a:srcRect/>
          <a:stretch>
            <a:fillRect/>
          </a:stretch>
        </p:blipFill>
        <p:spPr bwMode="auto">
          <a:xfrm>
            <a:off x="2843893" y="3945624"/>
            <a:ext cx="1409700" cy="1695450"/>
          </a:xfrm>
          <a:prstGeom prst="rect">
            <a:avLst/>
          </a:prstGeom>
          <a:noFill/>
          <a:ln w="9525">
            <a:noFill/>
            <a:miter lim="800000"/>
            <a:headEnd/>
            <a:tailEnd/>
          </a:ln>
          <a:effectLst/>
        </p:spPr>
      </p:pic>
      <p:sp>
        <p:nvSpPr>
          <p:cNvPr id="38" name="Rundad rektangulär 37"/>
          <p:cNvSpPr/>
          <p:nvPr/>
        </p:nvSpPr>
        <p:spPr bwMode="auto">
          <a:xfrm>
            <a:off x="3421735" y="883995"/>
            <a:ext cx="3786214" cy="1052770"/>
          </a:xfrm>
          <a:prstGeom prst="wedgeRoundRectCallout">
            <a:avLst>
              <a:gd name="adj1" fmla="val -66479"/>
              <a:gd name="adj2" fmla="val -3357"/>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CLR:en</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som är en del av dotnetramverket,  kör programmet och ansvarar bl.a. för att allokera minne på heapen till objekt. Hur mycket minne som ska allokeras…</a:t>
            </a:r>
          </a:p>
        </p:txBody>
      </p:sp>
      <p:sp>
        <p:nvSpPr>
          <p:cNvPr id="39" name="Rundad rektangulär 38"/>
          <p:cNvSpPr/>
          <p:nvPr/>
        </p:nvSpPr>
        <p:spPr bwMode="auto">
          <a:xfrm>
            <a:off x="3697507" y="2378965"/>
            <a:ext cx="3786214" cy="814407"/>
          </a:xfrm>
          <a:prstGeom prst="wedgeRoundRectCallout">
            <a:avLst>
              <a:gd name="adj1" fmla="val -66671"/>
              <a:gd name="adj2" fmla="val -3304"/>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…beskrivs av klassen. </a:t>
            </a:r>
            <a:r>
              <a:rPr kumimoji="0" lang="sv-SE" sz="14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CLR:en</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läser klassdeklarationen och bestämmer på så sätt hur mycket minne som krävs, och…</a:t>
            </a:r>
          </a:p>
        </p:txBody>
      </p:sp>
      <p:sp>
        <p:nvSpPr>
          <p:cNvPr id="40" name="Rundad rektangulär 39"/>
          <p:cNvSpPr/>
          <p:nvPr/>
        </p:nvSpPr>
        <p:spPr bwMode="auto">
          <a:xfrm>
            <a:off x="4537730" y="3873936"/>
            <a:ext cx="2803349" cy="576044"/>
          </a:xfrm>
          <a:prstGeom prst="wedgeRoundRectCallout">
            <a:avLst>
              <a:gd name="adj1" fmla="val -63988"/>
              <a:gd name="adj2" fmla="val -167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…allokera därefter tillräckligt med minne för ett objekt.</a:t>
            </a:r>
          </a:p>
        </p:txBody>
      </p:sp>
      <p:pic>
        <p:nvPicPr>
          <p:cNvPr id="41" name="Picture 3"/>
          <p:cNvPicPr>
            <a:picLocks noChangeAspect="1" noChangeArrowheads="1"/>
          </p:cNvPicPr>
          <p:nvPr/>
        </p:nvPicPr>
        <p:blipFill>
          <a:blip r:embed="rId4" cstate="print">
            <a:duotone>
              <a:srgbClr val="9BBB59">
                <a:shade val="45000"/>
                <a:satMod val="135000"/>
              </a:srgbClr>
              <a:prstClr val="white"/>
            </a:duotone>
            <a:lum bright="20000"/>
          </a:blip>
          <a:srcRect/>
          <a:stretch>
            <a:fillRect/>
          </a:stretch>
        </p:blipFill>
        <p:spPr bwMode="auto">
          <a:xfrm rot="349786">
            <a:off x="7543538" y="3783567"/>
            <a:ext cx="1526794" cy="15282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2" name="Oval 41"/>
          <p:cNvSpPr/>
          <p:nvPr/>
        </p:nvSpPr>
        <p:spPr>
          <a:xfrm>
            <a:off x="4480131" y="4680388"/>
            <a:ext cx="3357586" cy="1034612"/>
          </a:xfrm>
          <a:prstGeom prst="wedgeEllipseCallout">
            <a:avLst>
              <a:gd name="adj1" fmla="val 45939"/>
              <a:gd name="adj2" fmla="val -48210"/>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Times New Roman" pitchFamily="18" charset="0"/>
                <a:cs typeface="Times New Roman" pitchFamily="18" charset="0"/>
              </a:rPr>
              <a:t>OK! Nu förstår jag mer till vad en klass bl.a. används till då programmet körs.</a:t>
            </a:r>
          </a:p>
        </p:txBody>
      </p:sp>
      <p:sp>
        <p:nvSpPr>
          <p:cNvPr id="43" name="Ellips 42"/>
          <p:cNvSpPr/>
          <p:nvPr/>
        </p:nvSpPr>
        <p:spPr bwMode="auto">
          <a:xfrm>
            <a:off x="271626" y="779627"/>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1</a:t>
            </a:r>
          </a:p>
        </p:txBody>
      </p:sp>
      <p:sp>
        <p:nvSpPr>
          <p:cNvPr id="44" name="Ellips 43"/>
          <p:cNvSpPr/>
          <p:nvPr/>
        </p:nvSpPr>
        <p:spPr bwMode="auto">
          <a:xfrm>
            <a:off x="1621453" y="2085915"/>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2</a:t>
            </a:r>
          </a:p>
        </p:txBody>
      </p:sp>
      <p:sp>
        <p:nvSpPr>
          <p:cNvPr id="45" name="Ellips 44"/>
          <p:cNvSpPr/>
          <p:nvPr/>
        </p:nvSpPr>
        <p:spPr bwMode="auto">
          <a:xfrm>
            <a:off x="2535852" y="3646204"/>
            <a:ext cx="617892" cy="617892"/>
          </a:xfrm>
          <a:prstGeom prst="ellipse">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v-SE" sz="4000" b="1" i="0" u="none" strike="noStrike" kern="0" cap="none" spc="0" normalizeH="0" baseline="0" noProof="0" dirty="0" smtClean="0">
                <a:ln>
                  <a:noFill/>
                </a:ln>
                <a:solidFill>
                  <a:sysClr val="window" lastClr="FFFFFF"/>
                </a:solidFill>
                <a:effectLst/>
                <a:uLnTx/>
                <a:uFillTx/>
                <a:latin typeface="Arial" charset="0"/>
                <a:ea typeface="+mn-ea"/>
                <a:cs typeface="+mn-cs"/>
              </a:rPr>
              <a:t>3</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Hur skapar jag en klass?</a:t>
            </a:r>
            <a:endParaRPr lang="sv-SE" dirty="0"/>
          </a:p>
        </p:txBody>
      </p:sp>
      <p:sp>
        <p:nvSpPr>
          <p:cNvPr id="26" name="Rectangle 2"/>
          <p:cNvSpPr>
            <a:spLocks noChangeArrowheads="1"/>
          </p:cNvSpPr>
          <p:nvPr/>
        </p:nvSpPr>
        <p:spPr bwMode="auto">
          <a:xfrm>
            <a:off x="867494" y="1193494"/>
            <a:ext cx="3615296"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1"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medlemmar</a:t>
            </a:r>
            <a:endParaRPr kumimoji="0" lang="sv-SE" sz="1050" b="0" i="1"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p>
        </p:txBody>
      </p:sp>
      <p:sp>
        <p:nvSpPr>
          <p:cNvPr id="27" name="Rundad rektangulär 26"/>
          <p:cNvSpPr/>
          <p:nvPr/>
        </p:nvSpPr>
        <p:spPr bwMode="auto">
          <a:xfrm>
            <a:off x="3879978" y="795189"/>
            <a:ext cx="4514619" cy="1921093"/>
          </a:xfrm>
          <a:prstGeom prst="wedgeRoundRectCallout">
            <a:avLst>
              <a:gd name="adj1" fmla="val -64179"/>
              <a:gd name="adj2" fmla="val -2090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Du skapar en klass genom att skriva en klassdefinition. En klassdefinition består av:</a:t>
            </a:r>
          </a:p>
          <a:p>
            <a:pPr marL="268288" marR="0" lvl="0" indent="-268288" defTabSz="914400" eaLnBrk="1" fontAlgn="auto" latinLnBrk="0" hangingPunct="1">
              <a:lnSpc>
                <a:spcPct val="100000"/>
              </a:lnSpc>
              <a:spcBef>
                <a:spcPts val="0"/>
              </a:spcBef>
              <a:spcAft>
                <a:spcPts val="600"/>
              </a:spcAft>
              <a:buClr>
                <a:srgbClr val="FFC000"/>
              </a:buClr>
              <a:buSzTx/>
              <a:buFont typeface="Wingdings" pitchFamily="2" charset="2"/>
              <a:buChar char="ü"/>
              <a:tabLst/>
              <a:defRPr/>
            </a:pPr>
            <a:r>
              <a:rPr kumimoji="0" lang="sv-SE" sz="11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Klassens namn</a:t>
            </a:r>
          </a:p>
          <a:p>
            <a:pPr marL="268288" marR="0" lvl="0" indent="-268288" defTabSz="914400" eaLnBrk="1" fontAlgn="auto" latinLnBrk="0" hangingPunct="1">
              <a:lnSpc>
                <a:spcPct val="100000"/>
              </a:lnSpc>
              <a:spcBef>
                <a:spcPts val="0"/>
              </a:spcBef>
              <a:spcAft>
                <a:spcPts val="600"/>
              </a:spcAft>
              <a:buClr>
                <a:srgbClr val="FFC000"/>
              </a:buClr>
              <a:buSzTx/>
              <a:buFont typeface="Wingdings" pitchFamily="2" charset="2"/>
              <a:buChar char="ü"/>
              <a:tabLst/>
              <a:defRPr/>
            </a:pPr>
            <a:r>
              <a:rPr kumimoji="0" lang="sv-SE" sz="11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Klassens medlemmar</a:t>
            </a:r>
          </a:p>
          <a:p>
            <a:pPr marL="0" marR="0" lvl="0" indent="0" defTabSz="914400" eaLnBrk="1" fontAlgn="auto" latinLnBrk="0" hangingPunct="1">
              <a:lnSpc>
                <a:spcPct val="100000"/>
              </a:lnSpc>
              <a:spcBef>
                <a:spcPts val="0"/>
              </a:spcBef>
              <a:spcAft>
                <a:spcPts val="0"/>
              </a:spcAft>
              <a:buClr>
                <a:srgbClr val="FFC000"/>
              </a:buClr>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Fält (attribut) och metoder (operationer) är de viktigaste av klassens medlemmar. Fält är datamedlemmar och metoder är funktionsmedlemmar.</a:t>
            </a:r>
          </a:p>
        </p:txBody>
      </p:sp>
      <p:sp>
        <p:nvSpPr>
          <p:cNvPr id="28" name="textruta 27"/>
          <p:cNvSpPr txBox="1"/>
          <p:nvPr/>
        </p:nvSpPr>
        <p:spPr>
          <a:xfrm>
            <a:off x="406399" y="809932"/>
            <a:ext cx="902811"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nyckelord</a:t>
            </a:r>
            <a:endParaRPr kumimoji="0" lang="sv-SE" sz="14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sp>
        <p:nvSpPr>
          <p:cNvPr id="29" name="textruta 28"/>
          <p:cNvSpPr txBox="1"/>
          <p:nvPr/>
        </p:nvSpPr>
        <p:spPr>
          <a:xfrm>
            <a:off x="1762795" y="801306"/>
            <a:ext cx="1229824"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4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klassens namn</a:t>
            </a:r>
            <a:endParaRPr kumimoji="0" lang="sv-SE" sz="14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cxnSp>
        <p:nvCxnSpPr>
          <p:cNvPr id="30" name="Rak 29"/>
          <p:cNvCxnSpPr>
            <a:stCxn id="28" idx="2"/>
          </p:cNvCxnSpPr>
          <p:nvPr/>
        </p:nvCxnSpPr>
        <p:spPr bwMode="auto">
          <a:xfrm>
            <a:off x="857805" y="1117709"/>
            <a:ext cx="296083" cy="98626"/>
          </a:xfrm>
          <a:prstGeom prst="line">
            <a:avLst/>
          </a:prstGeom>
          <a:solidFill>
            <a:srgbClr val="4F81BD"/>
          </a:solidFill>
          <a:ln w="9525" cap="flat" cmpd="sng" algn="ctr">
            <a:solidFill>
              <a:sysClr val="window" lastClr="FFFFFF">
                <a:lumMod val="75000"/>
              </a:sysClr>
            </a:solidFill>
            <a:prstDash val="solid"/>
            <a:round/>
            <a:headEnd type="none" w="med" len="med"/>
            <a:tailEnd type="none" w="med" len="med"/>
          </a:ln>
          <a:effectLst/>
        </p:spPr>
      </p:cxnSp>
      <p:cxnSp>
        <p:nvCxnSpPr>
          <p:cNvPr id="31" name="Rak 30"/>
          <p:cNvCxnSpPr>
            <a:stCxn id="29" idx="2"/>
          </p:cNvCxnSpPr>
          <p:nvPr/>
        </p:nvCxnSpPr>
        <p:spPr bwMode="auto">
          <a:xfrm flipH="1">
            <a:off x="1973252" y="1109083"/>
            <a:ext cx="404455" cy="98622"/>
          </a:xfrm>
          <a:prstGeom prst="line">
            <a:avLst/>
          </a:prstGeom>
          <a:solidFill>
            <a:srgbClr val="4F81BD"/>
          </a:solidFill>
          <a:ln w="9525" cap="flat" cmpd="sng" algn="ctr">
            <a:solidFill>
              <a:sysClr val="window" lastClr="FFFFFF">
                <a:lumMod val="75000"/>
              </a:sysClr>
            </a:solidFill>
            <a:prstDash val="solid"/>
            <a:round/>
            <a:headEnd type="none" w="med" len="med"/>
            <a:tailEnd type="none" w="med" len="med"/>
          </a:ln>
          <a:effectLst/>
        </p:spPr>
      </p:cxnSp>
      <p:sp>
        <p:nvSpPr>
          <p:cNvPr id="32" name="Rectangle 1"/>
          <p:cNvSpPr>
            <a:spLocks noChangeArrowheads="1"/>
          </p:cNvSpPr>
          <p:nvPr/>
        </p:nvSpPr>
        <p:spPr bwMode="auto">
          <a:xfrm>
            <a:off x="1324694" y="2694929"/>
            <a:ext cx="2841969"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4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4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4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4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4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4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5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32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p:txBody>
      </p:sp>
      <p:sp>
        <p:nvSpPr>
          <p:cNvPr id="33" name="Rundad rektangulär 32"/>
          <p:cNvSpPr/>
          <p:nvPr/>
        </p:nvSpPr>
        <p:spPr bwMode="auto">
          <a:xfrm>
            <a:off x="4692779" y="2910137"/>
            <a:ext cx="3786214" cy="1086822"/>
          </a:xfrm>
          <a:prstGeom prst="wedgeRoundRectCallout">
            <a:avLst>
              <a:gd name="adj1" fmla="val -66671"/>
              <a:gd name="adj2" fmla="val -841"/>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Ett fält är en variabel som tillhör en klass. Här ser du en klass som har tre fält som beskriver datat som behöver lagras på heapen för ett objekt av typen </a:t>
            </a:r>
            <a:r>
              <a:rPr kumimoji="0" lang="sv-SE" sz="12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Rectangle</a:t>
            </a:r>
            <a:r>
              <a:rPr kumimoji="0" lang="sv-SE" sz="1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pic>
        <p:nvPicPr>
          <p:cNvPr id="34" name="Picture 3"/>
          <p:cNvPicPr>
            <a:picLocks noChangeAspect="1" noChangeArrowheads="1"/>
          </p:cNvPicPr>
          <p:nvPr/>
        </p:nvPicPr>
        <p:blipFill>
          <a:blip r:embed="rId2" cstate="print">
            <a:duotone>
              <a:srgbClr val="9BBB59">
                <a:shade val="45000"/>
                <a:satMod val="135000"/>
              </a:srgbClr>
              <a:prstClr val="white"/>
            </a:duotone>
            <a:lum bright="20000"/>
          </a:blip>
          <a:srcRect/>
          <a:stretch>
            <a:fillRect/>
          </a:stretch>
        </p:blipFill>
        <p:spPr bwMode="auto">
          <a:xfrm rot="349786">
            <a:off x="7431750" y="4346038"/>
            <a:ext cx="1526794" cy="15282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5" name="Oval 34"/>
          <p:cNvSpPr/>
          <p:nvPr/>
        </p:nvSpPr>
        <p:spPr>
          <a:xfrm>
            <a:off x="3686629" y="4546173"/>
            <a:ext cx="3785301" cy="1034612"/>
          </a:xfrm>
          <a:prstGeom prst="wedgeEllipseCallout">
            <a:avLst>
              <a:gd name="adj1" fmla="val 59377"/>
              <a:gd name="adj2" fmla="val -22257"/>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solidFill>
                <a:effectLst>
                  <a:outerShdw blurRad="38100" dist="38100" dir="2700000" algn="tl">
                    <a:srgbClr val="000000">
                      <a:alpha val="43137"/>
                    </a:srgbClr>
                  </a:outerShdw>
                </a:effectLst>
                <a:uLnTx/>
                <a:uFillTx/>
                <a:latin typeface="Times New Roman" pitchFamily="18" charset="0"/>
                <a:cs typeface="Times New Roman" pitchFamily="18" charset="0"/>
              </a:rPr>
              <a:t>Ah! Nu förstår jag lite mer hur jag skapar en klass. Men det finns säkert mer att säga om detta. </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3"/>
          <p:cNvPicPr>
            <a:picLocks noChangeAspect="1" noChangeArrowheads="1"/>
          </p:cNvPicPr>
          <p:nvPr/>
        </p:nvPicPr>
        <p:blipFill>
          <a:blip r:embed="rId2" cstate="print"/>
          <a:srcRect/>
          <a:stretch>
            <a:fillRect/>
          </a:stretch>
        </p:blipFill>
        <p:spPr bwMode="auto">
          <a:xfrm>
            <a:off x="2796721" y="3463333"/>
            <a:ext cx="3695700" cy="2105025"/>
          </a:xfrm>
          <a:prstGeom prst="rect">
            <a:avLst/>
          </a:prstGeom>
          <a:noFill/>
          <a:ln w="9525">
            <a:noFill/>
            <a:miter lim="800000"/>
            <a:headEnd/>
            <a:tailEnd/>
          </a:ln>
          <a:effectLst/>
        </p:spPr>
      </p:pic>
      <p:sp>
        <p:nvSpPr>
          <p:cNvPr id="2" name="Rubrik 1"/>
          <p:cNvSpPr>
            <a:spLocks noGrp="1"/>
          </p:cNvSpPr>
          <p:nvPr>
            <p:ph type="title"/>
          </p:nvPr>
        </p:nvSpPr>
        <p:spPr/>
        <p:txBody>
          <a:bodyPr/>
          <a:lstStyle/>
          <a:p>
            <a:r>
              <a:rPr lang="sv-SE" dirty="0" smtClean="0"/>
              <a:t>Hur skapar jag ett objekt?</a:t>
            </a:r>
            <a:endParaRPr lang="sv-SE" dirty="0"/>
          </a:p>
        </p:txBody>
      </p:sp>
      <p:sp>
        <p:nvSpPr>
          <p:cNvPr id="27" name="Rectangle 2"/>
          <p:cNvSpPr>
            <a:spLocks noChangeArrowheads="1"/>
          </p:cNvSpPr>
          <p:nvPr/>
        </p:nvSpPr>
        <p:spPr bwMode="auto">
          <a:xfrm>
            <a:off x="453845" y="774784"/>
            <a:ext cx="3615296" cy="25622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 </a:t>
            </a:r>
            <a:r>
              <a:rPr kumimoji="0" lang="en-US" sz="10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Program</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static</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void</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Main(</a:t>
            </a: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string</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args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Rectangle</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myRect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1" fontAlgn="auto" latinLnBrk="0" hangingPunct="1">
              <a:lnSpc>
                <a:spcPct val="115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a:cs typeface="Consolas" pitchFamily="49" charset="0"/>
              </a:rPr>
              <a:t>myRect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 = </a:t>
            </a: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a:cs typeface="Consolas" pitchFamily="49" charset="0"/>
              </a:rPr>
              <a:t>new</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a:cs typeface="Consolas" pitchFamily="49" charset="0"/>
              </a:rPr>
              <a:t>Rectangle</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rPr>
              <a:t>();</a:t>
            </a:r>
            <a:endParaRPr kumimoji="0" lang="sv-SE" sz="1100" b="0" i="0" u="none" strike="noStrike" kern="0" cap="none" spc="0" normalizeH="0" baseline="0" noProof="0" dirty="0" smtClean="0">
              <a:ln>
                <a:noFill/>
              </a:ln>
              <a:solidFill>
                <a:sysClr val="windowText" lastClr="000000"/>
              </a:solidFill>
              <a:effectLst/>
              <a:uLnTx/>
              <a:uFillTx/>
              <a:latin typeface="Consolas" pitchFamily="49" charset="0"/>
              <a:ea typeface="Calibri"/>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7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endParaRPr kumimoji="0" lang="sv-SE" sz="18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p:txBody>
      </p:sp>
      <p:sp>
        <p:nvSpPr>
          <p:cNvPr id="28" name="Rundad rektangulär 27"/>
          <p:cNvSpPr/>
          <p:nvPr/>
        </p:nvSpPr>
        <p:spPr bwMode="auto">
          <a:xfrm>
            <a:off x="2568388" y="2055904"/>
            <a:ext cx="4816537" cy="303629"/>
          </a:xfrm>
          <a:prstGeom prst="wedgeRoundRectCallout">
            <a:avLst>
              <a:gd name="adj1" fmla="val -50583"/>
              <a:gd name="adj2" fmla="val 16251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Referensen till datat lagras i </a:t>
            </a:r>
            <a:r>
              <a:rPr kumimoji="0" lang="sv-SE" sz="1200" b="0" i="0" u="none" strike="noStrike" kern="0" cap="none" spc="0" normalizeH="0" baseline="0" noProof="0" smtClean="0">
                <a:ln>
                  <a:noFill/>
                </a:ln>
                <a:solidFill>
                  <a:sysClr val="windowText" lastClr="000000"/>
                </a:solidFill>
                <a:effectLst/>
                <a:uLnTx/>
                <a:uFillTx/>
                <a:latin typeface="Times New Roman" pitchFamily="18" charset="0"/>
                <a:cs typeface="Times New Roman" pitchFamily="18" charset="0"/>
              </a:rPr>
              <a:t>en referensvariabel </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av klassens typ, och…</a:t>
            </a:r>
          </a:p>
        </p:txBody>
      </p:sp>
      <p:pic>
        <p:nvPicPr>
          <p:cNvPr id="29" name="Picture 5"/>
          <p:cNvPicPr>
            <a:picLocks noChangeAspect="1" noChangeArrowheads="1"/>
          </p:cNvPicPr>
          <p:nvPr/>
        </p:nvPicPr>
        <p:blipFill>
          <a:blip r:embed="rId3" cstate="print">
            <a:duotone>
              <a:srgbClr val="4F81BD">
                <a:shade val="45000"/>
                <a:satMod val="135000"/>
              </a:srgbClr>
              <a:prstClr val="white"/>
            </a:duotone>
          </a:blip>
          <a:srcRect l="35042" t="5214" r="3272" b="54797"/>
          <a:stretch>
            <a:fillRect/>
          </a:stretch>
        </p:blipFill>
        <p:spPr bwMode="auto">
          <a:xfrm rot="1119117" flipH="1">
            <a:off x="7561121" y="172628"/>
            <a:ext cx="1284514" cy="12482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0" name="Rundad rektangulär 29"/>
          <p:cNvSpPr/>
          <p:nvPr/>
        </p:nvSpPr>
        <p:spPr bwMode="auto">
          <a:xfrm>
            <a:off x="4578581" y="805587"/>
            <a:ext cx="2482618" cy="921885"/>
          </a:xfrm>
          <a:prstGeom prst="wedgeRoundRectCallout">
            <a:avLst>
              <a:gd name="adj1" fmla="val 79141"/>
              <a:gd name="adj2" fmla="val -37008"/>
              <a:gd name="adj3" fmla="val 16667"/>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Klasser är referenstyper vilket innebär att skapade objekt kräver minne för såväl datat som en referens till datat (objektet).</a:t>
            </a:r>
          </a:p>
        </p:txBody>
      </p:sp>
      <p:sp>
        <p:nvSpPr>
          <p:cNvPr id="31" name="Rundad rektangulär 30"/>
          <p:cNvSpPr/>
          <p:nvPr/>
        </p:nvSpPr>
        <p:spPr bwMode="auto">
          <a:xfrm>
            <a:off x="4172187" y="2509791"/>
            <a:ext cx="4816537" cy="916563"/>
          </a:xfrm>
          <a:prstGeom prst="wedgeRoundRectCallout">
            <a:avLst>
              <a:gd name="adj1" fmla="val -65825"/>
              <a:gd name="adj2" fmla="val -4915"/>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…för att skapa själva objektet, allokera minne till det, måste du använda operatorn </a:t>
            </a:r>
            <a:r>
              <a:rPr kumimoji="0" lang="sv-SE" sz="11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rPr>
              <a:t>new</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namnet på typen och efterföljande parenteser. Detta uttryck skapar objektet och returnerar en referens till det nya objektet som skapats och initierats på heapen.</a:t>
            </a:r>
          </a:p>
        </p:txBody>
      </p:sp>
      <p:sp>
        <p:nvSpPr>
          <p:cNvPr id="32" name="Rundad rektangulär 31"/>
          <p:cNvSpPr/>
          <p:nvPr/>
        </p:nvSpPr>
        <p:spPr bwMode="auto">
          <a:xfrm>
            <a:off x="475785" y="4529519"/>
            <a:ext cx="1754459" cy="507940"/>
          </a:xfrm>
          <a:prstGeom prst="wedgeRoundRectCallout">
            <a:avLst>
              <a:gd name="adj1" fmla="val 77236"/>
              <a:gd name="adj2" fmla="val -34690"/>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Minne för referensvariabeln…</a:t>
            </a:r>
          </a:p>
        </p:txBody>
      </p:sp>
      <p:sp>
        <p:nvSpPr>
          <p:cNvPr id="33" name="Rundad rektangulär 32"/>
          <p:cNvSpPr/>
          <p:nvPr/>
        </p:nvSpPr>
        <p:spPr bwMode="auto">
          <a:xfrm>
            <a:off x="6735336" y="4492348"/>
            <a:ext cx="2118732" cy="712252"/>
          </a:xfrm>
          <a:prstGeom prst="wedgeRoundRectCallout">
            <a:avLst>
              <a:gd name="adj1" fmla="val -88281"/>
              <a:gd name="adj2" fmla="val -6688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…och minne för datat till fälten, som initierats till sina standardvärden.</a:t>
            </a:r>
          </a:p>
        </p:txBody>
      </p:sp>
      <p:sp>
        <p:nvSpPr>
          <p:cNvPr id="34" name="textruta 33"/>
          <p:cNvSpPr txBox="1"/>
          <p:nvPr/>
        </p:nvSpPr>
        <p:spPr>
          <a:xfrm>
            <a:off x="2014390" y="3188761"/>
            <a:ext cx="1107996"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900" b="0"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standardkonstruktor</a:t>
            </a:r>
            <a:endParaRPr kumimoji="0" lang="sv-SE" sz="900" b="0" i="0" u="none" strike="noStrike" kern="0" cap="none" spc="0" normalizeH="0" baseline="0" noProof="0" dirty="0">
              <a:ln>
                <a:noFill/>
              </a:ln>
              <a:solidFill>
                <a:sysClr val="window" lastClr="FFFFFF">
                  <a:lumMod val="75000"/>
                </a:sysClr>
              </a:solidFill>
              <a:effectLst/>
              <a:uLnTx/>
              <a:uFillTx/>
              <a:latin typeface="Times New Roman" pitchFamily="18" charset="0"/>
              <a:cs typeface="Times New Roman" pitchFamily="18" charset="0"/>
            </a:endParaRPr>
          </a:p>
        </p:txBody>
      </p:sp>
      <p:cxnSp>
        <p:nvCxnSpPr>
          <p:cNvPr id="35" name="Rak pil 34"/>
          <p:cNvCxnSpPr>
            <a:stCxn id="34" idx="0"/>
          </p:cNvCxnSpPr>
          <p:nvPr/>
        </p:nvCxnSpPr>
        <p:spPr bwMode="auto">
          <a:xfrm flipV="1">
            <a:off x="2568388" y="2992820"/>
            <a:ext cx="0" cy="195941"/>
          </a:xfrm>
          <a:prstGeom prst="straightConnector1">
            <a:avLst/>
          </a:prstGeom>
          <a:solidFill>
            <a:srgbClr val="4F81BD"/>
          </a:solidFill>
          <a:ln w="6350" cap="flat" cmpd="sng" algn="ctr">
            <a:solidFill>
              <a:srgbClr val="F79646">
                <a:lumMod val="60000"/>
                <a:lumOff val="40000"/>
              </a:srgbClr>
            </a:solidFill>
            <a:prstDash val="solid"/>
            <a:round/>
            <a:headEnd type="none" w="med" len="med"/>
            <a:tailEnd type="triangle"/>
          </a:ln>
          <a:effectLst/>
        </p:spPr>
      </p:cxn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Standardkonstruktorn</a:t>
            </a:r>
            <a:r>
              <a:rPr lang="sv-SE" dirty="0" smtClean="0"/>
              <a:t> ”initierar” objektet</a:t>
            </a:r>
            <a:endParaRPr lang="sv-SE" dirty="0"/>
          </a:p>
        </p:txBody>
      </p:sp>
      <p:sp>
        <p:nvSpPr>
          <p:cNvPr id="25" name="Rektangel 24"/>
          <p:cNvSpPr/>
          <p:nvPr/>
        </p:nvSpPr>
        <p:spPr>
          <a:xfrm>
            <a:off x="457200" y="2323753"/>
            <a:ext cx="4572000" cy="246221"/>
          </a:xfrm>
          <a:prstGeom prst="rect">
            <a:avLst/>
          </a:prstGeom>
        </p:spPr>
        <p:txBody>
          <a:bodyPr>
            <a:spAutoFit/>
          </a:bodyPr>
          <a:lstStyle/>
          <a:p>
            <a:pPr lvl="0" eaLnBrk="0" hangingPunct="0"/>
            <a:r>
              <a:rPr lang="sv-SE" sz="1000" dirty="0" err="1" smtClean="0">
                <a:solidFill>
                  <a:srgbClr val="2B91AF"/>
                </a:solidFill>
                <a:latin typeface="Consolas" pitchFamily="49" charset="0"/>
                <a:ea typeface="Calibri" pitchFamily="34" charset="0"/>
                <a:cs typeface="Consolas" pitchFamily="49" charset="0"/>
              </a:rPr>
              <a:t>Rectangle</a:t>
            </a:r>
            <a:r>
              <a:rPr lang="sv-SE" sz="1000" dirty="0" smtClean="0">
                <a:solidFill>
                  <a:prstClr val="black"/>
                </a:solidFill>
                <a:latin typeface="Consolas" pitchFamily="49" charset="0"/>
                <a:ea typeface="Calibri" pitchFamily="34" charset="0"/>
                <a:cs typeface="Consolas" pitchFamily="49" charset="0"/>
              </a:rPr>
              <a:t> </a:t>
            </a:r>
            <a:r>
              <a:rPr lang="sv-SE" sz="1000" dirty="0" err="1" smtClean="0">
                <a:solidFill>
                  <a:prstClr val="black"/>
                </a:solidFill>
                <a:latin typeface="Consolas" pitchFamily="49" charset="0"/>
                <a:ea typeface="Calibri" pitchFamily="34" charset="0"/>
                <a:cs typeface="Consolas" pitchFamily="49" charset="0"/>
              </a:rPr>
              <a:t>myRect</a:t>
            </a:r>
            <a:r>
              <a:rPr lang="sv-SE" sz="1000" dirty="0" smtClean="0">
                <a:solidFill>
                  <a:prstClr val="black"/>
                </a:solidFill>
                <a:latin typeface="Consolas" pitchFamily="49" charset="0"/>
                <a:ea typeface="Calibri"/>
                <a:cs typeface="Consolas" pitchFamily="49" charset="0"/>
              </a:rPr>
              <a:t> = </a:t>
            </a:r>
            <a:r>
              <a:rPr lang="sv-SE" sz="1000" dirty="0" smtClean="0">
                <a:solidFill>
                  <a:srgbClr val="0000FF"/>
                </a:solidFill>
                <a:latin typeface="Consolas" pitchFamily="49" charset="0"/>
                <a:ea typeface="Calibri"/>
                <a:cs typeface="Consolas" pitchFamily="49" charset="0"/>
              </a:rPr>
              <a:t>new</a:t>
            </a:r>
            <a:r>
              <a:rPr lang="sv-SE" sz="1000" dirty="0" smtClean="0">
                <a:solidFill>
                  <a:prstClr val="black"/>
                </a:solidFill>
                <a:latin typeface="Consolas" pitchFamily="49" charset="0"/>
                <a:ea typeface="Calibri"/>
                <a:cs typeface="Consolas" pitchFamily="49" charset="0"/>
              </a:rPr>
              <a:t> </a:t>
            </a:r>
            <a:r>
              <a:rPr lang="sv-SE" sz="1000" dirty="0" err="1" smtClean="0">
                <a:solidFill>
                  <a:srgbClr val="2B91AF"/>
                </a:solidFill>
                <a:latin typeface="Consolas" pitchFamily="49" charset="0"/>
                <a:ea typeface="Calibri"/>
                <a:cs typeface="Consolas" pitchFamily="49" charset="0"/>
              </a:rPr>
              <a:t>Rectangle</a:t>
            </a:r>
            <a:r>
              <a:rPr lang="sv-SE" sz="1000" dirty="0" smtClean="0">
                <a:solidFill>
                  <a:prstClr val="black"/>
                </a:solidFill>
                <a:latin typeface="Consolas" pitchFamily="49" charset="0"/>
                <a:ea typeface="Calibri"/>
                <a:cs typeface="Consolas" pitchFamily="49" charset="0"/>
              </a:rPr>
              <a:t>();</a:t>
            </a:r>
            <a:endParaRPr lang="sv-SE" sz="1100" dirty="0" smtClean="0">
              <a:solidFill>
                <a:prstClr val="black"/>
              </a:solidFill>
              <a:latin typeface="Consolas" pitchFamily="49" charset="0"/>
              <a:ea typeface="Calibri"/>
              <a:cs typeface="Consolas" pitchFamily="49" charset="0"/>
            </a:endParaRPr>
          </a:p>
        </p:txBody>
      </p:sp>
      <p:pic>
        <p:nvPicPr>
          <p:cNvPr id="26" name="Picture 3"/>
          <p:cNvPicPr>
            <a:picLocks noChangeAspect="1" noChangeArrowheads="1"/>
          </p:cNvPicPr>
          <p:nvPr/>
        </p:nvPicPr>
        <p:blipFill>
          <a:blip r:embed="rId2" cstate="print"/>
          <a:srcRect/>
          <a:stretch>
            <a:fillRect/>
          </a:stretch>
        </p:blipFill>
        <p:spPr bwMode="auto">
          <a:xfrm>
            <a:off x="306914" y="3012246"/>
            <a:ext cx="3695700" cy="2105025"/>
          </a:xfrm>
          <a:prstGeom prst="rect">
            <a:avLst/>
          </a:prstGeom>
          <a:noFill/>
          <a:ln w="9525">
            <a:noFill/>
            <a:miter lim="800000"/>
            <a:headEnd/>
            <a:tailEnd/>
          </a:ln>
          <a:effectLst/>
        </p:spPr>
      </p:pic>
      <p:sp>
        <p:nvSpPr>
          <p:cNvPr id="27" name="Rundad rektangulär 26"/>
          <p:cNvSpPr/>
          <p:nvPr/>
        </p:nvSpPr>
        <p:spPr bwMode="auto">
          <a:xfrm>
            <a:off x="4004111" y="2148173"/>
            <a:ext cx="3786214" cy="916563"/>
          </a:xfrm>
          <a:prstGeom prst="wedgeRoundRectCallout">
            <a:avLst>
              <a:gd name="adj1" fmla="val -65396"/>
              <a:gd name="adj2" fmla="val -21196"/>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Då ett objekt skapas med hjälp av </a:t>
            </a:r>
            <a:r>
              <a:rPr kumimoji="0" lang="sv-SE" sz="1200" b="0" i="0"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standardkonstruktorn</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objektets fält standardvärden. Fält av typen </a:t>
            </a:r>
            <a:r>
              <a:rPr kumimoji="0" lang="sv-SE" sz="1100" b="0" i="0" u="none" strike="noStrike" kern="0" cap="none" spc="0" normalizeH="0" baseline="0" noProof="0" dirty="0" err="1" smtClean="0">
                <a:ln>
                  <a:noFill/>
                </a:ln>
                <a:solidFill>
                  <a:sysClr val="windowText" lastClr="000000"/>
                </a:solidFill>
                <a:effectLst/>
                <a:uLnTx/>
                <a:uFillTx/>
                <a:latin typeface="Consolas" pitchFamily="49" charset="0"/>
                <a:cs typeface="Consolas" pitchFamily="49" charset="0"/>
              </a:rPr>
              <a:t>int</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t.ex. värdet </a:t>
            </a:r>
            <a:r>
              <a:rPr lang="sv-SE" sz="1100" kern="0" dirty="0">
                <a:solidFill>
                  <a:sysClr val="windowText" lastClr="000000"/>
                </a:solidFill>
                <a:latin typeface="Consolas" pitchFamily="49" charset="0"/>
                <a:cs typeface="Consolas" pitchFamily="49" charset="0"/>
              </a:rPr>
              <a:t>0</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och fält av typen </a:t>
            </a:r>
            <a:r>
              <a:rPr lang="sv-SE" sz="1100" kern="0" dirty="0" err="1">
                <a:solidFill>
                  <a:sysClr val="windowText" lastClr="000000"/>
                </a:solidFill>
                <a:latin typeface="Consolas" pitchFamily="49" charset="0"/>
                <a:cs typeface="Consolas" pitchFamily="49" charset="0"/>
              </a:rPr>
              <a:t>double</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får värdet </a:t>
            </a:r>
            <a:r>
              <a:rPr lang="sv-SE" sz="1100" kern="0" dirty="0">
                <a:solidFill>
                  <a:sysClr val="windowText" lastClr="000000"/>
                </a:solidFill>
                <a:latin typeface="Consolas" pitchFamily="49" charset="0"/>
                <a:cs typeface="Consolas" pitchFamily="49" charset="0"/>
              </a:rPr>
              <a:t>0.0</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Fältens standardvärden beror av vilken typ de är.</a:t>
            </a:r>
          </a:p>
        </p:txBody>
      </p:sp>
      <p:sp>
        <p:nvSpPr>
          <p:cNvPr id="28" name="Rektangel 27"/>
          <p:cNvSpPr/>
          <p:nvPr/>
        </p:nvSpPr>
        <p:spPr>
          <a:xfrm>
            <a:off x="457200" y="896998"/>
            <a:ext cx="2463753" cy="116955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class</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smtClean="0">
                <a:ln>
                  <a:noFill/>
                </a:ln>
                <a:solidFill>
                  <a:srgbClr val="2B91AF"/>
                </a:solidFill>
                <a:effectLst/>
                <a:uLnTx/>
                <a:uFillTx/>
                <a:latin typeface="Consolas" pitchFamily="49" charset="0"/>
                <a:ea typeface="Calibri" pitchFamily="34" charset="0"/>
                <a:cs typeface="Consolas" pitchFamily="49" charset="0"/>
              </a:rPr>
              <a:t>Rectangle</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 </a:t>
            </a:r>
            <a:r>
              <a:rPr kumimoji="0" lang="en-US" sz="1000" b="0" i="0" u="none" strike="noStrike" kern="0" cap="none" spc="0" normalizeH="0" baseline="0" noProof="0" dirty="0" err="1" smtClean="0">
                <a:ln>
                  <a:noFill/>
                </a:ln>
                <a:solidFill>
                  <a:srgbClr val="008000"/>
                </a:solidFill>
                <a:effectLst/>
                <a:uLnTx/>
                <a:uFillTx/>
                <a:latin typeface="Consolas" pitchFamily="49" charset="0"/>
                <a:ea typeface="Calibri" pitchFamily="34" charset="0"/>
                <a:cs typeface="Consolas" pitchFamily="49" charset="0"/>
              </a:rPr>
              <a:t>Fält</a:t>
            </a:r>
            <a:r>
              <a:rPr kumimoji="0" lang="en-US" sz="1000" b="0" i="0" u="none" strike="noStrike" kern="0" cap="none" spc="0" normalizeH="0" baseline="0" noProof="0" dirty="0" smtClean="0">
                <a:ln>
                  <a:noFill/>
                </a:ln>
                <a:solidFill>
                  <a:srgbClr val="008000"/>
                </a:solidFill>
                <a:effectLst/>
                <a:uLnTx/>
                <a:uFillTx/>
                <a:latin typeface="Consolas" pitchFamily="49" charset="0"/>
                <a:ea typeface="Calibri" pitchFamily="34" charset="0"/>
                <a:cs typeface="Consolas" pitchFamily="49" charset="0"/>
              </a:rPr>
              <a:t> (fields)</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en-US"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_width;</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rgbClr val="0000FF"/>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0000FF"/>
                </a:solidFill>
                <a:effectLst/>
                <a:uLnTx/>
                <a:uFillTx/>
                <a:latin typeface="Consolas" pitchFamily="49" charset="0"/>
                <a:ea typeface="Calibri" pitchFamily="34" charset="0"/>
                <a:cs typeface="Consolas" pitchFamily="49" charset="0"/>
              </a:rPr>
              <a:t>int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height</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a:t>
            </a:r>
            <a:r>
              <a:rPr kumimoji="0" lang="sv-SE" sz="1000" b="0" i="0" u="none" strike="noStrike" kern="0" cap="none" spc="0" normalizeH="0" baseline="0" noProof="0" dirty="0" err="1" smtClean="0">
                <a:ln>
                  <a:noFill/>
                </a:ln>
                <a:solidFill>
                  <a:srgbClr val="2B91AF"/>
                </a:solidFill>
                <a:effectLst/>
                <a:uLnTx/>
                <a:uFillTx/>
                <a:latin typeface="Consolas" pitchFamily="49" charset="0"/>
                <a:ea typeface="Calibri" pitchFamily="34" charset="0"/>
                <a:cs typeface="Consolas" pitchFamily="49" charset="0"/>
              </a:rPr>
              <a:t>ConsoleColor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 _</a:t>
            </a:r>
            <a:r>
              <a:rPr kumimoji="0" lang="sv-SE" sz="1000" b="0" i="0" u="none" strike="noStrike" kern="0" cap="none" spc="0" normalizeH="0" baseline="0" noProof="0" dirty="0" err="1" smtClean="0">
                <a:ln>
                  <a:noFill/>
                </a:ln>
                <a:solidFill>
                  <a:sysClr val="windowText" lastClr="000000"/>
                </a:solidFill>
                <a:effectLst/>
                <a:uLnTx/>
                <a:uFillTx/>
                <a:latin typeface="Consolas" pitchFamily="49" charset="0"/>
                <a:ea typeface="Calibri" pitchFamily="34" charset="0"/>
                <a:cs typeface="Consolas" pitchFamily="49" charset="0"/>
              </a:rPr>
              <a:t>color</a:t>
            </a:r>
            <a:r>
              <a:rPr kumimoji="0" lang="sv-SE"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smtClean="0">
              <a:ln>
                <a:noFill/>
              </a:ln>
              <a:solidFill>
                <a:sysClr val="windowText" lastClr="000000"/>
              </a:solidFill>
              <a:effectLst/>
              <a:uLnTx/>
              <a:uFillTx/>
              <a:latin typeface="Consolas" pitchFamily="49" charset="0"/>
              <a:cs typeface="Consolas" pitchFamily="49"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Text" lastClr="000000"/>
                </a:solidFill>
                <a:effectLst/>
                <a:uLnTx/>
                <a:uFillTx/>
                <a:latin typeface="Consolas" pitchFamily="49" charset="0"/>
                <a:ea typeface="Calibri" pitchFamily="34" charset="0"/>
                <a:cs typeface="Consolas" pitchFamily="49" charset="0"/>
              </a:rPr>
              <a:t>}</a:t>
            </a:r>
            <a:endParaRPr kumimoji="0" lang="sv-SE" sz="1000" b="0" i="0" u="none" strike="noStrike" kern="0" cap="none" spc="0" normalizeH="0" baseline="0" noProof="0" dirty="0">
              <a:ln>
                <a:noFill/>
              </a:ln>
              <a:solidFill>
                <a:sysClr val="windowText" lastClr="000000"/>
              </a:solidFill>
              <a:effectLst/>
              <a:uLnTx/>
              <a:uFillTx/>
              <a:latin typeface="Consolas" pitchFamily="49" charset="0"/>
              <a:cs typeface="Consolas" pitchFamily="49" charset="0"/>
            </a:endParaRPr>
          </a:p>
        </p:txBody>
      </p:sp>
      <p:pic>
        <p:nvPicPr>
          <p:cNvPr id="29" name="Picture 2"/>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rot="883710">
            <a:off x="7676375" y="2698984"/>
            <a:ext cx="1088890" cy="16325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Rundad rektangulär 29"/>
          <p:cNvSpPr/>
          <p:nvPr/>
        </p:nvSpPr>
        <p:spPr bwMode="auto">
          <a:xfrm>
            <a:off x="3476288" y="943841"/>
            <a:ext cx="3786214" cy="1120874"/>
          </a:xfrm>
          <a:prstGeom prst="wedgeRoundRectCallout">
            <a:avLst>
              <a:gd name="adj1" fmla="val -64807"/>
              <a:gd name="adj2" fmla="val -7408"/>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Alla klasser måste ha en konstruktor och saknas en konstruktor skapas en sådan automatiskt. Konstruktorn som skapas saknar parameterlista och kallas därför standardkonstruktor (</a:t>
            </a:r>
            <a:r>
              <a:rPr kumimoji="0" lang="sv-SE" sz="12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default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constructor</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no-args</a:t>
            </a:r>
            <a:r>
              <a:rPr kumimoji="0" lang="sv-SE" sz="1200" b="0" i="1"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sv-SE" sz="1200" b="0" i="1" u="none" strike="noStrike" kern="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constructor</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p:txBody>
      </p:sp>
      <p:sp>
        <p:nvSpPr>
          <p:cNvPr id="31" name="Tankebubbla 30"/>
          <p:cNvSpPr/>
          <p:nvPr/>
        </p:nvSpPr>
        <p:spPr bwMode="auto">
          <a:xfrm>
            <a:off x="4119729" y="3999787"/>
            <a:ext cx="3669634" cy="1307404"/>
          </a:xfrm>
          <a:prstGeom prst="cloudCallout">
            <a:avLst>
              <a:gd name="adj1" fmla="val 41167"/>
              <a:gd name="adj2" fmla="val -66264"/>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Jaha, men om jag vill ge objektet värden då jag skapar det då? Jag vill inte att det bara ska innehålla en massa nollor! </a:t>
            </a:r>
          </a:p>
        </p:txBody>
      </p:sp>
      <p:grpSp>
        <p:nvGrpSpPr>
          <p:cNvPr id="32" name="Grupp 31"/>
          <p:cNvGrpSpPr/>
          <p:nvPr/>
        </p:nvGrpSpPr>
        <p:grpSpPr>
          <a:xfrm>
            <a:off x="7275470" y="4127753"/>
            <a:ext cx="1309557" cy="1937994"/>
            <a:chOff x="2449073" y="3980984"/>
            <a:chExt cx="1742995" cy="2579436"/>
          </a:xfrm>
        </p:grpSpPr>
        <p:pic>
          <p:nvPicPr>
            <p:cNvPr id="33" name="Picture 2"/>
            <p:cNvPicPr>
              <a:picLocks noChangeAspect="1" noChangeArrowheads="1"/>
            </p:cNvPicPr>
            <p:nvPr/>
          </p:nvPicPr>
          <p:blipFill>
            <a:blip r:embed="rId4" cstate="print">
              <a:duotone>
                <a:srgbClr val="EEECE1">
                  <a:shade val="45000"/>
                  <a:satMod val="135000"/>
                </a:srgbClr>
                <a:prstClr val="white"/>
              </a:duotone>
            </a:blip>
            <a:srcRect/>
            <a:stretch>
              <a:fillRect/>
            </a:stretch>
          </p:blipFill>
          <p:spPr bwMode="auto">
            <a:xfrm>
              <a:off x="2449073" y="3980984"/>
              <a:ext cx="1409700" cy="1695450"/>
            </a:xfrm>
            <a:prstGeom prst="rect">
              <a:avLst/>
            </a:prstGeom>
            <a:noFill/>
            <a:ln w="9525">
              <a:noFill/>
              <a:miter lim="800000"/>
              <a:headEnd/>
              <a:tailEnd/>
            </a:ln>
            <a:effectLst/>
          </p:spPr>
        </p:pic>
        <p:sp>
          <p:nvSpPr>
            <p:cNvPr id="34" name="textruta 33"/>
            <p:cNvSpPr txBox="1"/>
            <p:nvPr/>
          </p:nvSpPr>
          <p:spPr>
            <a:xfrm>
              <a:off x="2747217" y="4082067"/>
              <a:ext cx="1444851" cy="2478353"/>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1500" b="1" i="0" u="none" strike="noStrike" kern="0" cap="none" spc="0" normalizeH="0" baseline="0" noProof="0" dirty="0" smtClean="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rPr>
                <a:t>?</a:t>
              </a:r>
              <a:endParaRPr kumimoji="0" lang="sv-SE" sz="11500" b="1" i="0" u="none" strike="noStrike" kern="0" cap="none" spc="0" normalizeH="0" baseline="0" noProof="0"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uLnTx/>
                <a:uFillTx/>
              </a:endParaRPr>
            </a:p>
          </p:txBody>
        </p:sp>
      </p:gr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p:cNvSpPr>
            <a:spLocks noGrp="1"/>
          </p:cNvSpPr>
          <p:nvPr>
            <p:ph type="title"/>
          </p:nvPr>
        </p:nvSpPr>
        <p:spPr/>
        <p:txBody>
          <a:bodyPr/>
          <a:lstStyle/>
          <a:p>
            <a:r>
              <a:rPr lang="sv-SE" dirty="0" smtClean="0"/>
              <a:t>Din egna konstruktor</a:t>
            </a:r>
            <a:endParaRPr lang="sv-SE" dirty="0"/>
          </a:p>
        </p:txBody>
      </p:sp>
      <p:pic>
        <p:nvPicPr>
          <p:cNvPr id="23" name="Picture 2"/>
          <p:cNvPicPr>
            <a:picLocks noChangeAspect="1" noChangeArrowheads="1"/>
          </p:cNvPicPr>
          <p:nvPr/>
        </p:nvPicPr>
        <p:blipFill>
          <a:blip r:embed="rId2" cstate="print"/>
          <a:srcRect/>
          <a:stretch>
            <a:fillRect/>
          </a:stretch>
        </p:blipFill>
        <p:spPr bwMode="auto">
          <a:xfrm>
            <a:off x="6458856" y="3057368"/>
            <a:ext cx="2605811" cy="1484237"/>
          </a:xfrm>
          <a:prstGeom prst="rect">
            <a:avLst/>
          </a:prstGeom>
          <a:noFill/>
          <a:ln w="9525">
            <a:noFill/>
            <a:miter lim="800000"/>
            <a:headEnd/>
            <a:tailEnd/>
          </a:ln>
          <a:effectLst/>
        </p:spPr>
      </p:pic>
      <p:sp>
        <p:nvSpPr>
          <p:cNvPr id="24" name="textruta 23"/>
          <p:cNvSpPr txBox="1"/>
          <p:nvPr/>
        </p:nvSpPr>
        <p:spPr>
          <a:xfrm>
            <a:off x="457200" y="687777"/>
            <a:ext cx="4628190" cy="2746906"/>
          </a:xfrm>
          <a:prstGeom prst="rect">
            <a:avLst/>
          </a:prstGeom>
          <a:noFill/>
        </p:spPr>
        <p:txBody>
          <a:bodyPr wrap="none" rtlCol="0">
            <a:spAutoFit/>
          </a:bodyPr>
          <a:lstStyle/>
          <a:p>
            <a:pPr>
              <a:lnSpc>
                <a:spcPct val="115000"/>
              </a:lnSpc>
              <a:spcAft>
                <a:spcPts val="0"/>
              </a:spcAft>
            </a:pPr>
            <a:r>
              <a:rPr lang="en-US" sz="1000" dirty="0" smtClean="0">
                <a:solidFill>
                  <a:srgbClr val="0000FF"/>
                </a:solidFill>
                <a:latin typeface="Consolas" pitchFamily="49" charset="0"/>
                <a:ea typeface="Calibri"/>
                <a:cs typeface="Consolas" pitchFamily="49" charset="0"/>
              </a:rPr>
              <a:t>class</a:t>
            </a:r>
            <a:r>
              <a:rPr lang="en-US" sz="1000" dirty="0" smtClean="0">
                <a:latin typeface="Consolas" pitchFamily="49" charset="0"/>
                <a:ea typeface="Calibri"/>
                <a:cs typeface="Consolas" pitchFamily="49" charset="0"/>
              </a:rPr>
              <a:t> </a:t>
            </a:r>
            <a:r>
              <a:rPr lang="en-US" sz="1000" dirty="0" smtClean="0">
                <a:solidFill>
                  <a:srgbClr val="2B91AF"/>
                </a:solidFill>
                <a:latin typeface="Consolas" pitchFamily="49" charset="0"/>
                <a:ea typeface="Calibri"/>
                <a:cs typeface="Consolas" pitchFamily="49" charset="0"/>
              </a:rPr>
              <a:t>Rectangle</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008000"/>
                </a:solidFill>
                <a:latin typeface="Consolas" pitchFamily="49" charset="0"/>
                <a:ea typeface="Calibri"/>
                <a:cs typeface="Consolas" pitchFamily="49" charset="0"/>
              </a:rPr>
              <a:t>// </a:t>
            </a:r>
            <a:r>
              <a:rPr lang="en-US" sz="1000" dirty="0" err="1" smtClean="0">
                <a:solidFill>
                  <a:srgbClr val="008000"/>
                </a:solidFill>
                <a:latin typeface="Consolas" pitchFamily="49" charset="0"/>
                <a:ea typeface="Calibri"/>
                <a:cs typeface="Consolas" pitchFamily="49" charset="0"/>
              </a:rPr>
              <a:t>Fält</a:t>
            </a:r>
            <a:r>
              <a:rPr lang="en-US" sz="1000" dirty="0" smtClean="0">
                <a:solidFill>
                  <a:srgbClr val="008000"/>
                </a:solidFill>
                <a:latin typeface="Consolas" pitchFamily="49" charset="0"/>
                <a:ea typeface="Calibri"/>
                <a:cs typeface="Consolas" pitchFamily="49" charset="0"/>
              </a:rPr>
              <a:t> (fields)</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0000FF"/>
                </a:solidFill>
                <a:latin typeface="Consolas" pitchFamily="49" charset="0"/>
                <a:ea typeface="Calibri"/>
                <a:cs typeface="Consolas" pitchFamily="49" charset="0"/>
              </a:rPr>
              <a:t>int</a:t>
            </a:r>
            <a:r>
              <a:rPr lang="en-US" sz="1000" dirty="0" smtClean="0">
                <a:latin typeface="Consolas" pitchFamily="49" charset="0"/>
                <a:ea typeface="Calibri"/>
                <a:cs typeface="Consolas" pitchFamily="49" charset="0"/>
              </a:rPr>
              <a:t> _width;</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0000FF"/>
                </a:solidFill>
                <a:latin typeface="Consolas" pitchFamily="49" charset="0"/>
                <a:ea typeface="Calibri"/>
                <a:cs typeface="Consolas" pitchFamily="49" charset="0"/>
              </a:rPr>
              <a:t>int</a:t>
            </a:r>
            <a:r>
              <a:rPr lang="en-US" sz="1000" dirty="0" smtClean="0">
                <a:latin typeface="Consolas" pitchFamily="49" charset="0"/>
                <a:ea typeface="Calibri"/>
                <a:cs typeface="Consolas" pitchFamily="49" charset="0"/>
              </a:rPr>
              <a:t> _height;</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err="1" smtClean="0">
                <a:solidFill>
                  <a:srgbClr val="2B91AF"/>
                </a:solidFill>
                <a:latin typeface="Consolas" pitchFamily="49" charset="0"/>
                <a:ea typeface="Calibri"/>
                <a:cs typeface="Consolas" pitchFamily="49" charset="0"/>
              </a:rPr>
              <a:t>ConsoleColor</a:t>
            </a:r>
            <a:r>
              <a:rPr lang="en-US" sz="1000" dirty="0" smtClean="0">
                <a:latin typeface="Consolas" pitchFamily="49" charset="0"/>
                <a:ea typeface="Calibri"/>
                <a:cs typeface="Consolas" pitchFamily="49" charset="0"/>
              </a:rPr>
              <a:t> _color;</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endParaRPr lang="sv-SE" sz="10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008000"/>
                </a:solidFill>
                <a:latin typeface="Consolas" pitchFamily="49" charset="0"/>
                <a:ea typeface="Calibri"/>
                <a:cs typeface="Consolas" pitchFamily="49" charset="0"/>
              </a:rPr>
              <a:t>// Konstruktorer (constructors)</a:t>
            </a:r>
            <a:endParaRPr lang="sv-SE" sz="1000"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r>
              <a:rPr lang="en-US" sz="1000" b="1" dirty="0" smtClean="0">
                <a:solidFill>
                  <a:srgbClr val="0000FF"/>
                </a:solidFill>
                <a:latin typeface="Consolas" pitchFamily="49" charset="0"/>
                <a:ea typeface="Calibri"/>
                <a:cs typeface="Consolas" pitchFamily="49" charset="0"/>
              </a:rPr>
              <a:t>public</a:t>
            </a:r>
            <a:r>
              <a:rPr lang="en-US" sz="1000" b="1" dirty="0" smtClean="0">
                <a:latin typeface="Consolas" pitchFamily="49" charset="0"/>
                <a:ea typeface="Calibri"/>
                <a:cs typeface="Consolas" pitchFamily="49" charset="0"/>
              </a:rPr>
              <a:t> Rectangle(</a:t>
            </a:r>
            <a:r>
              <a:rPr lang="en-US" sz="1000" b="1" dirty="0" err="1" smtClean="0">
                <a:solidFill>
                  <a:srgbClr val="0000FF"/>
                </a:solidFill>
                <a:latin typeface="Consolas" pitchFamily="49" charset="0"/>
                <a:ea typeface="Calibri"/>
                <a:cs typeface="Consolas" pitchFamily="49" charset="0"/>
              </a:rPr>
              <a:t>int</a:t>
            </a:r>
            <a:r>
              <a:rPr lang="en-US" sz="1000" b="1" dirty="0" smtClean="0">
                <a:latin typeface="Consolas" pitchFamily="49" charset="0"/>
                <a:ea typeface="Calibri"/>
                <a:cs typeface="Consolas" pitchFamily="49" charset="0"/>
              </a:rPr>
              <a:t> width, </a:t>
            </a:r>
            <a:r>
              <a:rPr lang="en-US" sz="1000" b="1" dirty="0" err="1" smtClean="0">
                <a:solidFill>
                  <a:srgbClr val="0000FF"/>
                </a:solidFill>
                <a:latin typeface="Consolas" pitchFamily="49" charset="0"/>
                <a:ea typeface="Calibri"/>
                <a:cs typeface="Consolas" pitchFamily="49" charset="0"/>
              </a:rPr>
              <a:t>int</a:t>
            </a:r>
            <a:r>
              <a:rPr lang="en-US" sz="1000" b="1" dirty="0" smtClean="0">
                <a:latin typeface="Consolas" pitchFamily="49" charset="0"/>
                <a:ea typeface="Calibri"/>
                <a:cs typeface="Consolas" pitchFamily="49" charset="0"/>
              </a:rPr>
              <a:t> height, </a:t>
            </a:r>
            <a:r>
              <a:rPr lang="en-US" sz="1000" b="1" dirty="0" err="1" smtClean="0">
                <a:solidFill>
                  <a:srgbClr val="2B91AF"/>
                </a:solidFill>
                <a:latin typeface="Consolas" pitchFamily="49" charset="0"/>
                <a:ea typeface="Calibri"/>
                <a:cs typeface="Consolas" pitchFamily="49" charset="0"/>
              </a:rPr>
              <a:t>ConsoleColor</a:t>
            </a:r>
            <a:r>
              <a:rPr lang="en-US" sz="1000" b="1" dirty="0" smtClean="0">
                <a:latin typeface="Consolas" pitchFamily="49" charset="0"/>
                <a:ea typeface="Calibri"/>
                <a:cs typeface="Consolas" pitchFamily="49" charset="0"/>
              </a:rPr>
              <a:t> color)</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_width = width;</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_height = height;</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_color = color;</a:t>
            </a:r>
            <a:endParaRPr lang="sv-SE" sz="1000" b="1" dirty="0" smtClean="0">
              <a:latin typeface="Consolas" pitchFamily="49" charset="0"/>
              <a:ea typeface="Calibri"/>
              <a:cs typeface="Consolas" pitchFamily="49" charset="0"/>
            </a:endParaRPr>
          </a:p>
          <a:p>
            <a:pPr>
              <a:lnSpc>
                <a:spcPct val="115000"/>
              </a:lnSpc>
              <a:spcAft>
                <a:spcPts val="0"/>
              </a:spcAft>
            </a:pPr>
            <a:r>
              <a:rPr lang="en-US" sz="1000" b="1" dirty="0" smtClean="0">
                <a:latin typeface="Consolas" pitchFamily="49" charset="0"/>
                <a:ea typeface="Calibri"/>
                <a:cs typeface="Consolas" pitchFamily="49" charset="0"/>
              </a:rPr>
              <a:t>    </a:t>
            </a:r>
            <a:r>
              <a:rPr lang="sv-SE" sz="1000" b="1" dirty="0" smtClean="0">
                <a:latin typeface="Consolas" pitchFamily="49" charset="0"/>
                <a:ea typeface="Calibri"/>
                <a:cs typeface="Consolas" pitchFamily="49" charset="0"/>
              </a:rPr>
              <a:t>}</a:t>
            </a:r>
          </a:p>
          <a:p>
            <a:pPr>
              <a:lnSpc>
                <a:spcPct val="115000"/>
              </a:lnSpc>
              <a:spcAft>
                <a:spcPts val="0"/>
              </a:spcAft>
            </a:pPr>
            <a:r>
              <a:rPr lang="sv-SE" sz="1000" dirty="0" smtClean="0">
                <a:latin typeface="Consolas" pitchFamily="49" charset="0"/>
                <a:ea typeface="Calibri"/>
                <a:cs typeface="Consolas" pitchFamily="49" charset="0"/>
              </a:rPr>
              <a:t>}</a:t>
            </a:r>
            <a:endParaRPr lang="sv-SE" sz="1000" dirty="0">
              <a:latin typeface="Consolas" pitchFamily="49" charset="0"/>
              <a:ea typeface="Calibri"/>
              <a:cs typeface="Consolas" pitchFamily="49" charset="0"/>
            </a:endParaRPr>
          </a:p>
        </p:txBody>
      </p:sp>
      <p:sp>
        <p:nvSpPr>
          <p:cNvPr id="28" name="Rundad rektangulär 27"/>
          <p:cNvSpPr/>
          <p:nvPr/>
        </p:nvSpPr>
        <p:spPr bwMode="auto">
          <a:xfrm>
            <a:off x="3169570" y="2573686"/>
            <a:ext cx="2903426" cy="712252"/>
          </a:xfrm>
          <a:prstGeom prst="wedgeRoundRectCallout">
            <a:avLst>
              <a:gd name="adj1" fmla="val -45255"/>
              <a:gd name="adj2" fmla="val -82389"/>
              <a:gd name="adj3" fmla="val 16667"/>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a:scene3d>
            <a:camera prst="orthographicFront"/>
            <a:lightRig rig="threePt" dir="t"/>
          </a:scene3d>
          <a:sp3d>
            <a:bevelT/>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Konstruktorn har tre parametrar så alla fält i klassen kan tilldelas värden då ett objekt </a:t>
            </a:r>
            <a:r>
              <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skapas och initieras.</a:t>
            </a:r>
            <a:endParaRPr kumimoji="0" lang="sv-SE"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pic>
        <p:nvPicPr>
          <p:cNvPr id="30" name="Picture 5"/>
          <p:cNvPicPr>
            <a:picLocks noChangeAspect="1" noChangeArrowheads="1"/>
          </p:cNvPicPr>
          <p:nvPr/>
        </p:nvPicPr>
        <p:blipFill>
          <a:blip r:embed="rId3" cstate="print">
            <a:duotone>
              <a:srgbClr val="4F81BD">
                <a:shade val="45000"/>
                <a:satMod val="135000"/>
              </a:srgbClr>
              <a:prstClr val="white"/>
            </a:duotone>
          </a:blip>
          <a:srcRect l="35042" t="5214" r="3272" b="54797"/>
          <a:stretch>
            <a:fillRect/>
          </a:stretch>
        </p:blipFill>
        <p:spPr bwMode="auto">
          <a:xfrm rot="1119117" flipH="1">
            <a:off x="7857518" y="172626"/>
            <a:ext cx="1284514" cy="12482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1" name="Rundad rektangulär 30"/>
          <p:cNvSpPr/>
          <p:nvPr/>
        </p:nvSpPr>
        <p:spPr bwMode="auto">
          <a:xfrm>
            <a:off x="4670041" y="427531"/>
            <a:ext cx="2772227" cy="1410315"/>
          </a:xfrm>
          <a:prstGeom prst="wedgeRoundRectCallout">
            <a:avLst>
              <a:gd name="adj1" fmla="val 74509"/>
              <a:gd name="adj2" fmla="val -14632"/>
              <a:gd name="adj3" fmla="val 16667"/>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0488" tIns="44450" rIns="90488" bIns="44450" numCol="1" rtlCol="0" anchor="t" anchorCtr="0" compatLnSpc="1">
            <a:prstTxWarp prst="textNoShape">
              <a:avLst/>
            </a:prstTxWarp>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Konstruktorer är speciella metoder som används då objekt </a:t>
            </a: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skapas.</a:t>
            </a:r>
          </a:p>
          <a:p>
            <a:pPr marL="0" marR="0" lvl="0" indent="0" defTabSz="914400" eaLnBrk="1" fontAlgn="auto" latinLnBrk="0" hangingPunct="1">
              <a:lnSpc>
                <a:spcPct val="100000"/>
              </a:lnSpc>
              <a:spcBef>
                <a:spcPts val="0"/>
              </a:spcBef>
              <a:spcAft>
                <a:spcPts val="600"/>
              </a:spcAft>
              <a:buClrTx/>
              <a:buSzTx/>
              <a:buFontTx/>
              <a:buNone/>
              <a:tabLst/>
              <a:defRPr/>
            </a:pP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En </a:t>
            </a:r>
            <a:r>
              <a:rPr kumimoji="0" lang="sv-SE" sz="1200" b="0" i="0" u="none" strike="noStrike" kern="0" cap="none" spc="0" normalizeH="0" baseline="0" noProof="0" dirty="0" smtClean="0">
                <a:ln>
                  <a:noFill/>
                </a:ln>
                <a:solidFill>
                  <a:sysClr val="window" lastClr="FFFFFF"/>
                </a:solidFill>
                <a:effectLst/>
                <a:uLnTx/>
                <a:uFillTx/>
                <a:latin typeface="Times New Roman" pitchFamily="18" charset="0"/>
                <a:cs typeface="Times New Roman" pitchFamily="18" charset="0"/>
              </a:rPr>
              <a:t>konstruktor är publik (i regel), har ingen returtyp, heter samma sak som klassen och har en parameterlista (som kan vara tom).</a:t>
            </a:r>
          </a:p>
        </p:txBody>
      </p:sp>
      <p:sp>
        <p:nvSpPr>
          <p:cNvPr id="32" name="textruta 31"/>
          <p:cNvSpPr txBox="1"/>
          <p:nvPr/>
        </p:nvSpPr>
        <p:spPr>
          <a:xfrm>
            <a:off x="457200" y="3307894"/>
            <a:ext cx="4769254" cy="965905"/>
          </a:xfrm>
          <a:prstGeom prst="rect">
            <a:avLst/>
          </a:prstGeom>
          <a:noFill/>
        </p:spPr>
        <p:txBody>
          <a:bodyPr wrap="none" rtlCol="0">
            <a:spAutoFit/>
          </a:bodyPr>
          <a:lstStyle/>
          <a:p>
            <a:pPr>
              <a:lnSpc>
                <a:spcPct val="115000"/>
              </a:lnSpc>
              <a:spcAft>
                <a:spcPts val="0"/>
              </a:spcAft>
            </a:pPr>
            <a:r>
              <a:rPr lang="en-US" sz="1000" dirty="0" smtClean="0">
                <a:solidFill>
                  <a:srgbClr val="0000FF"/>
                </a:solidFill>
                <a:latin typeface="Consolas" pitchFamily="49" charset="0"/>
                <a:ea typeface="Calibri"/>
                <a:cs typeface="Consolas" pitchFamily="49" charset="0"/>
              </a:rPr>
              <a:t>static</a:t>
            </a:r>
            <a:r>
              <a:rPr lang="en-US" sz="1000" dirty="0" smtClean="0">
                <a:latin typeface="Consolas" pitchFamily="49" charset="0"/>
                <a:ea typeface="Calibri"/>
                <a:cs typeface="Consolas" pitchFamily="49" charset="0"/>
              </a:rPr>
              <a:t> </a:t>
            </a:r>
            <a:r>
              <a:rPr lang="en-US" sz="1000" dirty="0" smtClean="0">
                <a:solidFill>
                  <a:srgbClr val="0000FF"/>
                </a:solidFill>
                <a:latin typeface="Consolas" pitchFamily="49" charset="0"/>
                <a:ea typeface="Calibri"/>
                <a:cs typeface="Consolas" pitchFamily="49" charset="0"/>
              </a:rPr>
              <a:t>void</a:t>
            </a:r>
            <a:r>
              <a:rPr lang="en-US" sz="1000" dirty="0" smtClean="0">
                <a:latin typeface="Consolas" pitchFamily="49" charset="0"/>
                <a:ea typeface="Calibri"/>
                <a:cs typeface="Consolas" pitchFamily="49" charset="0"/>
              </a:rPr>
              <a:t> Main(</a:t>
            </a:r>
            <a:r>
              <a:rPr lang="en-US" sz="1000" dirty="0" smtClean="0">
                <a:solidFill>
                  <a:srgbClr val="0000FF"/>
                </a:solidFill>
                <a:latin typeface="Consolas" pitchFamily="49" charset="0"/>
                <a:ea typeface="Calibri"/>
                <a:cs typeface="Consolas" pitchFamily="49" charset="0"/>
              </a:rPr>
              <a:t>string</a:t>
            </a:r>
            <a:r>
              <a:rPr lang="en-US" sz="1000" dirty="0" smtClean="0">
                <a:latin typeface="Consolas" pitchFamily="49" charset="0"/>
                <a:ea typeface="Calibri"/>
                <a:cs typeface="Consolas" pitchFamily="49" charset="0"/>
              </a:rPr>
              <a:t>[] </a:t>
            </a:r>
            <a:r>
              <a:rPr lang="en-US" sz="1000" dirty="0" err="1" smtClean="0">
                <a:latin typeface="Consolas" pitchFamily="49" charset="0"/>
                <a:ea typeface="Calibri"/>
                <a:cs typeface="Consolas" pitchFamily="49" charset="0"/>
              </a:rPr>
              <a:t>args</a:t>
            </a: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r>
              <a:rPr lang="en-US" sz="1000" dirty="0" smtClean="0">
                <a:solidFill>
                  <a:srgbClr val="2B91AF"/>
                </a:solidFill>
                <a:latin typeface="Consolas" pitchFamily="49" charset="0"/>
                <a:ea typeface="Calibri"/>
                <a:cs typeface="Consolas" pitchFamily="49" charset="0"/>
              </a:rPr>
              <a:t>Rectangle</a:t>
            </a:r>
            <a:r>
              <a:rPr lang="en-US" sz="1000" dirty="0" smtClean="0">
                <a:latin typeface="Consolas" pitchFamily="49" charset="0"/>
                <a:ea typeface="Calibri"/>
                <a:cs typeface="Consolas" pitchFamily="49" charset="0"/>
              </a:rPr>
              <a:t> </a:t>
            </a:r>
            <a:r>
              <a:rPr lang="en-US" sz="1000" dirty="0" err="1" smtClean="0">
                <a:latin typeface="Consolas" pitchFamily="49" charset="0"/>
                <a:ea typeface="Calibri"/>
                <a:cs typeface="Consolas" pitchFamily="49" charset="0"/>
              </a:rPr>
              <a:t>myRect</a:t>
            </a:r>
            <a:r>
              <a:rPr lang="en-US" sz="1000" dirty="0" smtClean="0">
                <a:latin typeface="Consolas" pitchFamily="49" charset="0"/>
                <a:ea typeface="Calibri"/>
                <a:cs typeface="Consolas" pitchFamily="49" charset="0"/>
              </a:rPr>
              <a:t> = </a:t>
            </a:r>
            <a:r>
              <a:rPr lang="en-US" sz="1000" dirty="0" smtClean="0">
                <a:solidFill>
                  <a:srgbClr val="0000FF"/>
                </a:solidFill>
                <a:latin typeface="Consolas" pitchFamily="49" charset="0"/>
                <a:ea typeface="Calibri"/>
                <a:cs typeface="Consolas" pitchFamily="49" charset="0"/>
              </a:rPr>
              <a:t>new</a:t>
            </a:r>
            <a:r>
              <a:rPr lang="en-US" sz="1000" dirty="0" smtClean="0">
                <a:latin typeface="Consolas" pitchFamily="49" charset="0"/>
                <a:ea typeface="Calibri"/>
                <a:cs typeface="Consolas" pitchFamily="49" charset="0"/>
              </a:rPr>
              <a:t> </a:t>
            </a:r>
            <a:r>
              <a:rPr lang="en-US" sz="1000" b="1" dirty="0" smtClean="0">
                <a:solidFill>
                  <a:srgbClr val="2B91AF"/>
                </a:solidFill>
                <a:latin typeface="Consolas" pitchFamily="49" charset="0"/>
                <a:ea typeface="Calibri"/>
                <a:cs typeface="Consolas" pitchFamily="49" charset="0"/>
              </a:rPr>
              <a:t>Rectangle</a:t>
            </a:r>
            <a:r>
              <a:rPr lang="en-US" sz="1000" b="1" dirty="0" smtClean="0">
                <a:latin typeface="Consolas" pitchFamily="49" charset="0"/>
                <a:ea typeface="Calibri"/>
                <a:cs typeface="Consolas" pitchFamily="49" charset="0"/>
              </a:rPr>
              <a:t>(179, 254, </a:t>
            </a:r>
            <a:r>
              <a:rPr lang="en-US" sz="1000" b="1" dirty="0" err="1" smtClean="0">
                <a:solidFill>
                  <a:srgbClr val="2B91AF"/>
                </a:solidFill>
                <a:latin typeface="Consolas" pitchFamily="49" charset="0"/>
                <a:ea typeface="Calibri"/>
                <a:cs typeface="Consolas" pitchFamily="49" charset="0"/>
              </a:rPr>
              <a:t>ConsoleColor</a:t>
            </a:r>
            <a:r>
              <a:rPr lang="en-US" sz="1000" b="1" dirty="0" err="1" smtClean="0">
                <a:latin typeface="Consolas" pitchFamily="49" charset="0"/>
                <a:ea typeface="Calibri"/>
                <a:cs typeface="Consolas" pitchFamily="49" charset="0"/>
              </a:rPr>
              <a:t>.Red</a:t>
            </a:r>
            <a:r>
              <a:rPr lang="en-US" sz="1000" b="1" dirty="0" smtClean="0">
                <a:latin typeface="Consolas" pitchFamily="49" charset="0"/>
                <a:ea typeface="Calibri"/>
                <a:cs typeface="Consolas" pitchFamily="49" charset="0"/>
              </a:rPr>
              <a:t>)</a:t>
            </a:r>
            <a:r>
              <a:rPr lang="en-US" sz="1000" dirty="0" smtClean="0">
                <a:latin typeface="Consolas" pitchFamily="49" charset="0"/>
                <a:ea typeface="Calibri"/>
                <a:cs typeface="Consolas" pitchFamily="49" charset="0"/>
              </a:rPr>
              <a:t>;</a:t>
            </a:r>
            <a:endParaRPr lang="sv-SE" sz="1100" dirty="0" smtClean="0">
              <a:latin typeface="Consolas" pitchFamily="49" charset="0"/>
              <a:ea typeface="Calibri"/>
              <a:cs typeface="Consolas" pitchFamily="49" charset="0"/>
            </a:endParaRPr>
          </a:p>
          <a:p>
            <a:pPr>
              <a:lnSpc>
                <a:spcPct val="115000"/>
              </a:lnSpc>
              <a:spcAft>
                <a:spcPts val="0"/>
              </a:spcAft>
            </a:pPr>
            <a:r>
              <a:rPr lang="en-US" sz="1000" dirty="0" smtClean="0">
                <a:latin typeface="Consolas" pitchFamily="49" charset="0"/>
                <a:ea typeface="Calibri"/>
                <a:cs typeface="Consolas" pitchFamily="49" charset="0"/>
              </a:rPr>
              <a:t>    ...</a:t>
            </a:r>
            <a:endParaRPr lang="sv-SE" sz="1100" dirty="0" smtClean="0">
              <a:latin typeface="Consolas" pitchFamily="49" charset="0"/>
              <a:ea typeface="Calibri"/>
              <a:cs typeface="Consolas" pitchFamily="49" charset="0"/>
            </a:endParaRPr>
          </a:p>
          <a:p>
            <a:pPr>
              <a:lnSpc>
                <a:spcPct val="115000"/>
              </a:lnSpc>
              <a:spcAft>
                <a:spcPts val="0"/>
              </a:spcAft>
            </a:pPr>
            <a:r>
              <a:rPr lang="sv-SE" sz="1000" dirty="0" smtClean="0">
                <a:latin typeface="Consolas" pitchFamily="49" charset="0"/>
                <a:ea typeface="Calibri"/>
                <a:cs typeface="Consolas" pitchFamily="49" charset="0"/>
              </a:rPr>
              <a:t>}</a:t>
            </a:r>
            <a:endParaRPr lang="sv-SE" sz="1100" dirty="0">
              <a:latin typeface="Consolas" pitchFamily="49" charset="0"/>
              <a:ea typeface="Calibri"/>
              <a:cs typeface="Consolas" pitchFamily="49" charset="0"/>
            </a:endParaRPr>
          </a:p>
        </p:txBody>
      </p:sp>
      <p:sp>
        <p:nvSpPr>
          <p:cNvPr id="33" name="Höger 32"/>
          <p:cNvSpPr/>
          <p:nvPr/>
        </p:nvSpPr>
        <p:spPr bwMode="auto">
          <a:xfrm>
            <a:off x="5660572" y="3554632"/>
            <a:ext cx="760694" cy="484632"/>
          </a:xfrm>
          <a:prstGeom prst="rightArrow">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90488" tIns="44450" rIns="90488" bIns="4445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sv-SE" sz="1800" b="0" i="0" u="none" strike="noStrike" kern="0" cap="none" spc="0" normalizeH="0" baseline="0" noProof="0" smtClean="0">
              <a:ln>
                <a:noFill/>
              </a:ln>
              <a:solidFill>
                <a:sysClr val="windowText" lastClr="000000"/>
              </a:solidFill>
              <a:effectLst/>
              <a:uLnTx/>
              <a:uFillTx/>
              <a:latin typeface="Arial" charset="0"/>
              <a:ea typeface="+mn-ea"/>
              <a:cs typeface="+mn-cs"/>
            </a:endParaRPr>
          </a:p>
        </p:txBody>
      </p:sp>
      <p:pic>
        <p:nvPicPr>
          <p:cNvPr id="34" name="Picture 2"/>
          <p:cNvPicPr>
            <a:picLocks noChangeAspect="1" noChangeArrowheads="1"/>
          </p:cNvPicPr>
          <p:nvPr/>
        </p:nvPicPr>
        <p:blipFill>
          <a:blip r:embed="rId4" cstate="print">
            <a:duotone>
              <a:srgbClr val="EEECE1">
                <a:shade val="45000"/>
                <a:satMod val="135000"/>
              </a:srgbClr>
              <a:prstClr val="white"/>
            </a:duotone>
            <a:lum bright="10000"/>
          </a:blip>
          <a:srcRect/>
          <a:stretch>
            <a:fillRect/>
          </a:stretch>
        </p:blipFill>
        <p:spPr bwMode="auto">
          <a:xfrm rot="21006382">
            <a:off x="405666" y="4488249"/>
            <a:ext cx="1571636" cy="1257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5" name="Oval 34"/>
          <p:cNvSpPr/>
          <p:nvPr/>
        </p:nvSpPr>
        <p:spPr>
          <a:xfrm>
            <a:off x="2117296" y="3991195"/>
            <a:ext cx="4282407" cy="1207729"/>
          </a:xfrm>
          <a:prstGeom prst="wedgeEllipseCallout">
            <a:avLst>
              <a:gd name="adj1" fmla="val -60965"/>
              <a:gd name="adj2" fmla="val 24528"/>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Fungerar det så här? Värdet 179 kopieras till parametern </a:t>
            </a:r>
            <a:r>
              <a:rPr kumimoji="0" lang="sv-SE" sz="1050" b="1" i="0" u="none" strike="noStrike" kern="0" cap="none" spc="0" normalizeH="0" baseline="0" noProof="0" dirty="0" err="1" smtClean="0">
                <a:ln>
                  <a:noFill/>
                </a:ln>
                <a:solidFill>
                  <a:sysClr val="window" lastClr="FFFFFF">
                    <a:lumMod val="75000"/>
                  </a:sysClr>
                </a:solidFill>
                <a:effectLst/>
                <a:uLnTx/>
                <a:uFillTx/>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 i konstruktorn och sedan kopieras värdet vidare från parametern </a:t>
            </a:r>
            <a:r>
              <a:rPr lang="sv-SE" sz="1050" b="1" kern="0" dirty="0" err="1">
                <a:solidFill>
                  <a:sysClr val="window" lastClr="FFFFFF">
                    <a:lumMod val="75000"/>
                  </a:sysClr>
                </a:solidFill>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 till fältet </a:t>
            </a:r>
            <a:r>
              <a:rPr lang="sv-SE" sz="1050" b="1" kern="0" dirty="0">
                <a:solidFill>
                  <a:sysClr val="window" lastClr="FFFFFF">
                    <a:lumMod val="75000"/>
                  </a:sysClr>
                </a:solidFill>
                <a:latin typeface="Consolas" pitchFamily="49" charset="0"/>
                <a:cs typeface="Consolas" pitchFamily="49" charset="0"/>
              </a:rPr>
              <a:t>_</a:t>
            </a:r>
            <a:r>
              <a:rPr lang="sv-SE" sz="1050" b="1" kern="0" dirty="0" err="1">
                <a:solidFill>
                  <a:sysClr val="window" lastClr="FFFFFF">
                    <a:lumMod val="75000"/>
                  </a:sysClr>
                </a:solidFill>
                <a:latin typeface="Consolas" pitchFamily="49" charset="0"/>
                <a:cs typeface="Consolas" pitchFamily="49" charset="0"/>
              </a:rPr>
              <a:t>width</a:t>
            </a: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a:t>
            </a:r>
          </a:p>
        </p:txBody>
      </p:sp>
      <p:sp>
        <p:nvSpPr>
          <p:cNvPr id="36" name="Oval 35"/>
          <p:cNvSpPr/>
          <p:nvPr/>
        </p:nvSpPr>
        <p:spPr>
          <a:xfrm>
            <a:off x="2580250" y="4983343"/>
            <a:ext cx="2830978" cy="731657"/>
          </a:xfrm>
          <a:prstGeom prst="wedgeEllipseCallout">
            <a:avLst>
              <a:gd name="adj1" fmla="val -98759"/>
              <a:gd name="adj2" fmla="val -14778"/>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1200"/>
              </a:spcBef>
              <a:spcAft>
                <a:spcPts val="0"/>
              </a:spcAft>
              <a:buClrTx/>
              <a:buSzTx/>
              <a:buFontTx/>
              <a:buNone/>
              <a:tabLst/>
              <a:defRPr/>
            </a:pPr>
            <a:r>
              <a:rPr kumimoji="0" lang="sv-SE" sz="11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 Du förstår precis hur det fungerar!</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…nu vet du en hel </a:t>
            </a:r>
            <a:r>
              <a:rPr lang="sv-SE" dirty="0" smtClean="0"/>
              <a:t>del!</a:t>
            </a:r>
            <a:endParaRPr lang="sv-SE" dirty="0"/>
          </a:p>
        </p:txBody>
      </p:sp>
      <p:pic>
        <p:nvPicPr>
          <p:cNvPr id="10" name="Picture 5"/>
          <p:cNvPicPr>
            <a:picLocks noChangeAspect="1" noChangeArrowheads="1"/>
          </p:cNvPicPr>
          <p:nvPr/>
        </p:nvPicPr>
        <p:blipFill>
          <a:blip r:embed="rId2" cstate="print">
            <a:duotone>
              <a:srgbClr val="F79646">
                <a:shade val="45000"/>
                <a:satMod val="135000"/>
              </a:srgbClr>
              <a:prstClr val="white"/>
            </a:duotone>
          </a:blip>
          <a:srcRect/>
          <a:stretch>
            <a:fillRect/>
          </a:stretch>
        </p:blipFill>
        <p:spPr bwMode="auto">
          <a:xfrm rot="921393">
            <a:off x="5339185" y="2712459"/>
            <a:ext cx="3071843" cy="307184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Tankebubbla 10"/>
          <p:cNvSpPr/>
          <p:nvPr/>
        </p:nvSpPr>
        <p:spPr bwMode="auto">
          <a:xfrm>
            <a:off x="341086" y="882524"/>
            <a:ext cx="5392057" cy="3392277"/>
          </a:xfrm>
          <a:prstGeom prst="cloudCallout">
            <a:avLst>
              <a:gd name="adj1" fmla="val 65715"/>
              <a:gd name="adj2" fmla="val 13651"/>
            </a:avLst>
          </a:prstGeom>
          <a:solidFill>
            <a:sysClr val="window" lastClr="FFFFFF"/>
          </a:solidFill>
          <a:ln w="3175" cap="flat" cmpd="sng" algn="ctr">
            <a:solidFill>
              <a:sysClr val="window" lastClr="FFFFFF">
                <a:lumMod val="75000"/>
              </a:sysClr>
            </a:solidFill>
            <a:prstDash val="lgDash"/>
          </a:ln>
          <a:effectLst/>
        </p:spPr>
        <p:txBody>
          <a:bodyPr wrap="square" tIns="90000" bIns="90000" rtlCol="0" anchor="ctr">
            <a:spAutoFit/>
          </a:bodyPr>
          <a:lstStyle/>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Nu förstår jag hjälpligt vad en klass är.</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vet hur jag skapar objekt.</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Hur jag skriver en konstruktor vet jag också.</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vet ju en hel del!</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Jag har ju kläm på datat, eller fälten heter det visst. Nu återstår bara vad jag kan göra med datat. </a:t>
            </a:r>
          </a:p>
          <a:p>
            <a:pPr marL="0" marR="0" lvl="0" indent="0" algn="ctr" defTabSz="914400" eaLnBrk="1" fontAlgn="auto" latinLnBrk="0" hangingPunct="1">
              <a:lnSpc>
                <a:spcPct val="100000"/>
              </a:lnSpc>
              <a:spcBef>
                <a:spcPts val="600"/>
              </a:spcBef>
              <a:spcAft>
                <a:spcPts val="0"/>
              </a:spcAft>
              <a:buClrTx/>
              <a:buSzTx/>
              <a:buFontTx/>
              <a:buNone/>
              <a:tabLst/>
              <a:defRPr/>
            </a:pPr>
            <a:r>
              <a:rPr kumimoji="0" lang="sv-SE" sz="1200" b="1" i="0" u="none" strike="noStrike" kern="0" cap="none" spc="0" normalizeH="0" baseline="0" noProof="0" dirty="0" smtClean="0">
                <a:ln>
                  <a:noFill/>
                </a:ln>
                <a:solidFill>
                  <a:sysClr val="window" lastClr="FFFFFF">
                    <a:lumMod val="75000"/>
                  </a:sysClr>
                </a:solidFill>
                <a:effectLst/>
                <a:uLnTx/>
                <a:uFillTx/>
                <a:latin typeface="Times New Roman" pitchFamily="18" charset="0"/>
                <a:cs typeface="Times New Roman" pitchFamily="18" charset="0"/>
              </a:rPr>
              <a:t>Dags att titta på det här med metoder och egenskaper. Det kan ju inte vara så svårt. De ”opererar” ju bara på datat. </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lnu-gra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dtt18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sv-SE" sz="1800" b="0" i="0" u="none" strike="noStrike" cap="none" normalizeH="0" baseline="0" smtClean="0">
            <a:ln>
              <a:noFill/>
            </a:ln>
            <a:solidFill>
              <a:schemeClr val="tx1"/>
            </a:solidFill>
            <a:effectLst/>
            <a:latin typeface="Arial" charset="0"/>
          </a:defRPr>
        </a:defPPr>
      </a:lstStyle>
    </a:lnDef>
  </a:objectDefaults>
  <a:extraClrSchemeLst>
    <a:extraClrScheme>
      <a:clrScheme name="1_dtt18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tt18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tt18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tt18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tt18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tt18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tt18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tt18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tt18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tt18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tt18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tt18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1dv402 - Inledande programmering med C# - 16x10</Template>
  <TotalTime>1781</TotalTime>
  <Words>993</Words>
  <Application>Microsoft Office PowerPoint</Application>
  <PresentationFormat>Bildspel på skärmen (16:10)</PresentationFormat>
  <Paragraphs>122</Paragraphs>
  <Slides>9</Slides>
  <Notes>1</Notes>
  <HiddenSlides>0</HiddenSlides>
  <MMClips>0</MMClips>
  <ScaleCrop>false</ScaleCrop>
  <HeadingPairs>
    <vt:vector size="4" baseType="variant">
      <vt:variant>
        <vt:lpstr>Tema</vt:lpstr>
      </vt:variant>
      <vt:variant>
        <vt:i4>1</vt:i4>
      </vt:variant>
      <vt:variant>
        <vt:lpstr>Bildrubriker</vt:lpstr>
      </vt:variant>
      <vt:variant>
        <vt:i4>9</vt:i4>
      </vt:variant>
    </vt:vector>
  </HeadingPairs>
  <TitlesOfParts>
    <vt:vector size="10" baseType="lpstr">
      <vt:lpstr>lnu-gray</vt:lpstr>
      <vt:lpstr>Klasser och  objekt i C#</vt:lpstr>
      <vt:lpstr>Klasser och objekt</vt:lpstr>
      <vt:lpstr>Var lagras ett objekt?</vt:lpstr>
      <vt:lpstr>”Vem” skapar objektet?</vt:lpstr>
      <vt:lpstr>Hur skapar jag en klass?</vt:lpstr>
      <vt:lpstr>Hur skapar jag ett objekt?</vt:lpstr>
      <vt:lpstr>Standardkonstruktorn ”initierar” objektet</vt:lpstr>
      <vt:lpstr>Din egna konstruktor</vt:lpstr>
      <vt:lpstr>…nu vet du en hel del!</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Klasser och  objekt i C#</dc:title>
  <dc:creator>Mats Loock</dc:creator>
  <cp:lastModifiedBy>Mats Loock</cp:lastModifiedBy>
  <cp:revision>193</cp:revision>
  <dcterms:created xsi:type="dcterms:W3CDTF">2006-10-02T06:09:58Z</dcterms:created>
  <dcterms:modified xsi:type="dcterms:W3CDTF">2011-09-17T12:51:16Z</dcterms:modified>
</cp:coreProperties>
</file>