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FF9900"/>
    <a:srgbClr val="FF3300"/>
    <a:srgbClr val="DA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85766" autoAdjust="0"/>
  </p:normalViewPr>
  <p:slideViewPr>
    <p:cSldViewPr>
      <p:cViewPr varScale="1">
        <p:scale>
          <a:sx n="153" d="100"/>
          <a:sy n="153" d="100"/>
        </p:scale>
        <p:origin x="-90" y="-17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F8D42-45E1-4972-98F2-25DD8B054058}" type="datetimeFigureOut">
              <a:rPr lang="sv-SE" smtClean="0"/>
              <a:pPr/>
              <a:t>2011-09-17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8C31-2348-4654-884E-37509E8729A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102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58C31-2348-4654-884E-37509E8729AA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objekt 26" descr="Lnu_Wordmark_I_Datavetenskap_150mm150d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000" y="5205491"/>
            <a:ext cx="3061524" cy="461764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0" y="1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dirty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(11)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79167" y="5512764"/>
            <a:ext cx="1585666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bIns="46800" anchor="b">
            <a:spAutoFit/>
          </a:bodyPr>
          <a:lstStyle/>
          <a:p>
            <a:pPr algn="ctr" eaLnBrk="0" hangingPunct="0">
              <a:defRPr/>
            </a:pPr>
            <a:r>
              <a:rPr lang="sv-SE" sz="700" noProof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© 2011 Mats Loock</a:t>
            </a:r>
            <a:endParaRPr lang="sv-SE" sz="700" noProof="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Bildobjekt 11" descr="Lnu_Wordmark_I_Datavetenskap_150mm150dpi.png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000" y="5492628"/>
            <a:ext cx="1439293" cy="2170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7.wmf"/><Relationship Id="rId3" Type="http://schemas.openxmlformats.org/officeDocument/2006/relationships/image" Target="../media/image4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6.wmf"/><Relationship Id="rId2" Type="http://schemas.openxmlformats.org/officeDocument/2006/relationships/image" Target="../media/image3.wmf"/><Relationship Id="rId16" Type="http://schemas.openxmlformats.org/officeDocument/2006/relationships/image" Target="../media/image21.wmf"/><Relationship Id="rId20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20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19" Type="http://schemas.openxmlformats.org/officeDocument/2006/relationships/image" Target="../media/image18.wmf"/><Relationship Id="rId4" Type="http://schemas.openxmlformats.org/officeDocument/2006/relationships/image" Target="../media/image5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7.wmf"/><Relationship Id="rId3" Type="http://schemas.openxmlformats.org/officeDocument/2006/relationships/image" Target="../media/image4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6.wmf"/><Relationship Id="rId2" Type="http://schemas.openxmlformats.org/officeDocument/2006/relationships/image" Target="../media/image3.wmf"/><Relationship Id="rId16" Type="http://schemas.openxmlformats.org/officeDocument/2006/relationships/image" Target="../media/image21.wmf"/><Relationship Id="rId20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20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19" Type="http://schemas.openxmlformats.org/officeDocument/2006/relationships/image" Target="../media/image18.wmf"/><Relationship Id="rId4" Type="http://schemas.openxmlformats.org/officeDocument/2006/relationships/image" Target="../media/image5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1054135"/>
          </a:xfrm>
        </p:spPr>
        <p:txBody>
          <a:bodyPr/>
          <a:lstStyle/>
          <a:p>
            <a:r>
              <a:rPr lang="sv-SE" dirty="0" smtClean="0"/>
              <a:t>Klasser och objekt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3174" y="3238500"/>
            <a:ext cx="3857652" cy="1460500"/>
          </a:xfrm>
        </p:spPr>
        <p:txBody>
          <a:bodyPr/>
          <a:lstStyle/>
          <a:p>
            <a:pPr>
              <a:defRPr/>
            </a:pPr>
            <a:r>
              <a:rPr dirty="0" smtClean="0"/>
              <a:t>Grundläggande grunder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3714756"/>
            <a:ext cx="8382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ubrik 4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674200"/>
          </a:xfrm>
        </p:spPr>
        <p:txBody>
          <a:bodyPr/>
          <a:lstStyle/>
          <a:p>
            <a:r>
              <a:rPr lang="sv-SE" sz="3200" dirty="0" smtClean="0"/>
              <a:t>Du använder en klass för att skapa objekt</a:t>
            </a:r>
            <a:endParaRPr lang="sv-SE" sz="32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C0504D">
                <a:shade val="45000"/>
                <a:satMod val="135000"/>
              </a:srgb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748401">
            <a:off x="3971373" y="1718691"/>
            <a:ext cx="752192" cy="47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rgbClr val="F79646">
                <a:shade val="45000"/>
                <a:satMod val="135000"/>
              </a:srgb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21085577">
            <a:off x="1028022" y="1119463"/>
            <a:ext cx="674630" cy="4251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>
            <a:duotone>
              <a:srgbClr val="9BBB59">
                <a:shade val="45000"/>
                <a:satMod val="135000"/>
              </a:srgb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21281650">
            <a:off x="2666626" y="896229"/>
            <a:ext cx="868712" cy="5474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567062">
            <a:off x="1959629" y="1650350"/>
            <a:ext cx="1745474" cy="11594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 cstate="print">
            <a:duotone>
              <a:srgbClr val="4BACC6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21135857">
            <a:off x="3819074" y="2913472"/>
            <a:ext cx="868660" cy="5474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7" cstate="print">
            <a:duotone>
              <a:srgbClr val="C0504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1214414" y="2643186"/>
            <a:ext cx="770148" cy="485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4" name="Rak pil 23"/>
          <p:cNvCxnSpPr/>
          <p:nvPr/>
        </p:nvCxnSpPr>
        <p:spPr bwMode="auto">
          <a:xfrm rot="10800000">
            <a:off x="1714480" y="1500178"/>
            <a:ext cx="357190" cy="2143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Rak pil 25"/>
          <p:cNvCxnSpPr>
            <a:stCxn id="14" idx="0"/>
          </p:cNvCxnSpPr>
          <p:nvPr/>
        </p:nvCxnSpPr>
        <p:spPr bwMode="auto">
          <a:xfrm rot="5400000" flipH="1" flipV="1">
            <a:off x="2849222" y="1507075"/>
            <a:ext cx="229479" cy="728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Rak pil 26"/>
          <p:cNvCxnSpPr/>
          <p:nvPr/>
        </p:nvCxnSpPr>
        <p:spPr bwMode="auto">
          <a:xfrm flipV="1">
            <a:off x="3714744" y="2143120"/>
            <a:ext cx="285752" cy="714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Rak pil 31"/>
          <p:cNvCxnSpPr/>
          <p:nvPr/>
        </p:nvCxnSpPr>
        <p:spPr bwMode="auto">
          <a:xfrm>
            <a:off x="3643306" y="2714624"/>
            <a:ext cx="285752" cy="2143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Rak pil 33"/>
          <p:cNvCxnSpPr/>
          <p:nvPr/>
        </p:nvCxnSpPr>
        <p:spPr bwMode="auto">
          <a:xfrm rot="10800000" flipV="1">
            <a:off x="2000232" y="2643186"/>
            <a:ext cx="214314" cy="1428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ruta 35"/>
          <p:cNvSpPr txBox="1"/>
          <p:nvPr/>
        </p:nvSpPr>
        <p:spPr>
          <a:xfrm>
            <a:off x="4929190" y="1071551"/>
            <a:ext cx="3531242" cy="1693209"/>
          </a:xfrm>
          <a:prstGeom prst="wedgeRoundRectCallout">
            <a:avLst>
              <a:gd name="adj1" fmla="val -73798"/>
              <a:gd name="adj2" fmla="val -18591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sv-SE"/>
            </a:defPPr>
            <a:lvl1pPr algn="ctr">
              <a:defRPr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 dirty="0"/>
              <a:t>När du definierar en klass, definierar du dess metoder precis på samma sätt som en ritning definierar hur ett hus kommer att se ut.</a:t>
            </a:r>
          </a:p>
        </p:txBody>
      </p:sp>
      <p:sp>
        <p:nvSpPr>
          <p:cNvPr id="37" name="textruta 36"/>
          <p:cNvSpPr txBox="1"/>
          <p:nvPr/>
        </p:nvSpPr>
        <p:spPr>
          <a:xfrm>
            <a:off x="5076056" y="3616674"/>
            <a:ext cx="3744416" cy="1693209"/>
          </a:xfrm>
          <a:prstGeom prst="wedgeRoundRectCallout">
            <a:avLst>
              <a:gd name="adj1" fmla="val -78201"/>
              <a:gd name="adj2" fmla="val -2232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sv-SE"/>
            </a:defPPr>
            <a:lvl1pPr algn="ctr">
              <a:defRPr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 dirty="0"/>
              <a:t>Du kan använda samma ritning för att bygga hur många hus som helst, och på samma sätt kan du använda en klass för skapa hur många objekt som helst.</a:t>
            </a:r>
          </a:p>
        </p:txBody>
      </p:sp>
      <p:sp>
        <p:nvSpPr>
          <p:cNvPr id="39" name="Ellips 38"/>
          <p:cNvSpPr/>
          <p:nvPr/>
        </p:nvSpPr>
        <p:spPr bwMode="auto">
          <a:xfrm>
            <a:off x="785786" y="4572012"/>
            <a:ext cx="714380" cy="7143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Storgatan 4,</a:t>
            </a:r>
            <a:b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röd</a:t>
            </a:r>
          </a:p>
        </p:txBody>
      </p:sp>
      <p:sp>
        <p:nvSpPr>
          <p:cNvPr id="42" name="Ellips 41"/>
          <p:cNvSpPr/>
          <p:nvPr/>
        </p:nvSpPr>
        <p:spPr bwMode="auto">
          <a:xfrm>
            <a:off x="3143240" y="3571880"/>
            <a:ext cx="714380" cy="7143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Språkgatan 23,</a:t>
            </a:r>
            <a:b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grön</a:t>
            </a:r>
          </a:p>
        </p:txBody>
      </p:sp>
      <p:sp>
        <p:nvSpPr>
          <p:cNvPr id="43" name="Ellips 42"/>
          <p:cNvSpPr/>
          <p:nvPr/>
        </p:nvSpPr>
        <p:spPr bwMode="auto">
          <a:xfrm>
            <a:off x="3000364" y="4714888"/>
            <a:ext cx="714380" cy="7143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Skarpvägen 3,</a:t>
            </a:r>
            <a:b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blå</a:t>
            </a:r>
          </a:p>
        </p:txBody>
      </p:sp>
      <p:cxnSp>
        <p:nvCxnSpPr>
          <p:cNvPr id="44" name="Rak pil 43"/>
          <p:cNvCxnSpPr/>
          <p:nvPr/>
        </p:nvCxnSpPr>
        <p:spPr bwMode="auto">
          <a:xfrm rot="10800000" flipV="1">
            <a:off x="1428728" y="4500574"/>
            <a:ext cx="357190" cy="1428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Rak pil 46"/>
          <p:cNvCxnSpPr/>
          <p:nvPr/>
        </p:nvCxnSpPr>
        <p:spPr bwMode="auto">
          <a:xfrm>
            <a:off x="2786050" y="4714888"/>
            <a:ext cx="214314" cy="1428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Rak pil 51"/>
          <p:cNvCxnSpPr/>
          <p:nvPr/>
        </p:nvCxnSpPr>
        <p:spPr bwMode="auto">
          <a:xfrm flipV="1">
            <a:off x="2786050" y="4071946"/>
            <a:ext cx="357190" cy="2143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ruta 64"/>
          <p:cNvSpPr txBox="1"/>
          <p:nvPr/>
        </p:nvSpPr>
        <p:spPr>
          <a:xfrm>
            <a:off x="3064021" y="4286260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House-objekt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ruta 65"/>
          <p:cNvSpPr txBox="1"/>
          <p:nvPr/>
        </p:nvSpPr>
        <p:spPr>
          <a:xfrm>
            <a:off x="2921145" y="5429268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House-objekt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ruta 66"/>
          <p:cNvSpPr txBox="1"/>
          <p:nvPr/>
        </p:nvSpPr>
        <p:spPr>
          <a:xfrm>
            <a:off x="706567" y="5286392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House-objekt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ankebubbla 13"/>
          <p:cNvSpPr/>
          <p:nvPr/>
        </p:nvSpPr>
        <p:spPr bwMode="auto">
          <a:xfrm>
            <a:off x="5786446" y="3357566"/>
            <a:ext cx="2829248" cy="2062298"/>
          </a:xfrm>
          <a:prstGeom prst="cloudCallout">
            <a:avLst>
              <a:gd name="adj1" fmla="val 3864"/>
              <a:gd name="adj2" fmla="val 1429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674200"/>
          </a:xfrm>
        </p:spPr>
        <p:txBody>
          <a:bodyPr/>
          <a:lstStyle/>
          <a:p>
            <a:r>
              <a:rPr lang="sv-SE" sz="3200" dirty="0" smtClean="0"/>
              <a:t>När du skapar ett nytt objekt av en klass…</a:t>
            </a:r>
            <a:endParaRPr lang="sv-SE" sz="3200" dirty="0"/>
          </a:p>
        </p:txBody>
      </p:sp>
      <p:sp>
        <p:nvSpPr>
          <p:cNvPr id="4" name="Rubrik 1"/>
          <p:cNvSpPr txBox="1">
            <a:spLocks/>
          </p:cNvSpPr>
          <p:nvPr/>
        </p:nvSpPr>
        <p:spPr bwMode="auto">
          <a:xfrm>
            <a:off x="457200" y="857236"/>
            <a:ext cx="8229600" cy="551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…kallas det att du skapar en </a:t>
            </a:r>
            <a:r>
              <a:rPr kumimoji="0" lang="sv-SE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instans</a:t>
            </a:r>
            <a:r>
              <a:rPr kumimoji="0" lang="sv-SE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av den</a:t>
            </a:r>
            <a:r>
              <a:rPr kumimoji="0" lang="sv-SE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klassen.</a:t>
            </a:r>
            <a:endParaRPr kumimoji="0" lang="sv-SE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ankebubbla 4"/>
          <p:cNvSpPr/>
          <p:nvPr/>
        </p:nvSpPr>
        <p:spPr bwMode="auto">
          <a:xfrm>
            <a:off x="285720" y="1428740"/>
            <a:ext cx="2829248" cy="2062298"/>
          </a:xfrm>
          <a:prstGeom prst="cloudCallout">
            <a:avLst>
              <a:gd name="adj1" fmla="val 3864"/>
              <a:gd name="adj2" fmla="val 1429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3799292" y="1633208"/>
            <a:ext cx="2428892" cy="1080276"/>
          </a:xfrm>
          <a:prstGeom prst="wedgeRoundRectCallout">
            <a:avLst>
              <a:gd name="adj1" fmla="val -76733"/>
              <a:gd name="adj2" fmla="val -671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sv-SE"/>
            </a:defPPr>
            <a:lvl1pPr algn="ctr">
              <a:defRPr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 dirty="0"/>
              <a:t>Datorns minne, </a:t>
            </a:r>
            <a:r>
              <a:rPr lang="sv-SE" i="1" dirty="0" err="1"/>
              <a:t>heapen</a:t>
            </a:r>
            <a:r>
              <a:rPr lang="sv-SE" dirty="0"/>
              <a:t>, innan ett objekt instansierats.</a:t>
            </a:r>
          </a:p>
        </p:txBody>
      </p:sp>
      <p:sp>
        <p:nvSpPr>
          <p:cNvPr id="12" name="Ellips 11"/>
          <p:cNvSpPr/>
          <p:nvPr/>
        </p:nvSpPr>
        <p:spPr bwMode="auto">
          <a:xfrm>
            <a:off x="6786578" y="3857632"/>
            <a:ext cx="714380" cy="7143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Språkgatan 23,</a:t>
            </a:r>
            <a:b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grön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6707359" y="4572012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House-objekt</a:t>
            </a:r>
            <a:endParaRPr lang="sv-SE" sz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ruta 10"/>
          <p:cNvSpPr txBox="1"/>
          <p:nvPr/>
        </p:nvSpPr>
        <p:spPr>
          <a:xfrm>
            <a:off x="1907704" y="3625736"/>
            <a:ext cx="3307238" cy="1693209"/>
          </a:xfrm>
          <a:prstGeom prst="wedgeRoundRectCallout">
            <a:avLst>
              <a:gd name="adj1" fmla="val 71621"/>
              <a:gd name="adj2" fmla="val -27415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sv-SE"/>
            </a:defPPr>
            <a:lvl1pPr algn="ctr">
              <a:defRPr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 dirty="0"/>
              <a:t>Datorns minne, </a:t>
            </a:r>
            <a:r>
              <a:rPr lang="sv-SE" i="1" dirty="0" err="1"/>
              <a:t>heapen</a:t>
            </a:r>
            <a:r>
              <a:rPr lang="sv-SE" dirty="0"/>
              <a:t>, efter att ett objekt instansierats.</a:t>
            </a:r>
          </a:p>
          <a:p>
            <a:endParaRPr lang="sv-SE" dirty="0"/>
          </a:p>
          <a:p>
            <a:r>
              <a:rPr lang="sv-SE" dirty="0"/>
              <a:t>Nu finns det instans av klassen </a:t>
            </a:r>
            <a:r>
              <a:rPr lang="sv-SE" dirty="0">
                <a:latin typeface="Consolas" pitchFamily="49" charset="0"/>
                <a:cs typeface="Consolas" pitchFamily="49" charset="0"/>
              </a:rPr>
              <a:t>House</a:t>
            </a:r>
            <a:r>
              <a:rPr lang="sv-SE" dirty="0"/>
              <a:t> i minnet.</a:t>
            </a:r>
          </a:p>
        </p:txBody>
      </p:sp>
      <p:sp>
        <p:nvSpPr>
          <p:cNvPr id="13" name="textruta 12"/>
          <p:cNvSpPr txBox="1"/>
          <p:nvPr/>
        </p:nvSpPr>
        <p:spPr>
          <a:xfrm>
            <a:off x="2786050" y="2857500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House</a:t>
            </a:r>
            <a:r>
              <a:rPr lang="sv-SE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v-SE" sz="2800" b="1" dirty="0" err="1" smtClean="0">
                <a:latin typeface="Consolas" pitchFamily="49" charset="0"/>
                <a:cs typeface="Consolas" pitchFamily="49" charset="0"/>
              </a:rPr>
              <a:t>myHouse</a:t>
            </a:r>
            <a:r>
              <a:rPr lang="sv-SE" sz="28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sv-SE" sz="2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sv-SE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v-SE" sz="2800" b="1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House</a:t>
            </a:r>
            <a:r>
              <a:rPr lang="sv-SE" sz="2800" b="1" dirty="0" smtClean="0">
                <a:latin typeface="Consolas" pitchFamily="49" charset="0"/>
                <a:cs typeface="Consolas" pitchFamily="49" charset="0"/>
              </a:rPr>
              <a:t>();</a:t>
            </a:r>
            <a:endParaRPr lang="sv-SE" sz="2800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576"/>
            <a:ext cx="8229600" cy="1289753"/>
          </a:xfrm>
        </p:spPr>
        <p:txBody>
          <a:bodyPr/>
          <a:lstStyle/>
          <a:p>
            <a:r>
              <a:rPr lang="sv-SE" dirty="0" smtClean="0"/>
              <a:t>Vad är ett objekt?</a:t>
            </a:r>
            <a:br>
              <a:rPr lang="sv-SE" dirty="0" smtClean="0"/>
            </a:br>
            <a:r>
              <a:rPr lang="sv-SE" dirty="0" smtClean="0"/>
              <a:t>Vilka typer av objekt har vi?</a:t>
            </a:r>
          </a:p>
        </p:txBody>
      </p:sp>
      <p:pic>
        <p:nvPicPr>
          <p:cNvPr id="6147" name="Picture 4" descr="j0326658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4143" y="2125930"/>
            <a:ext cx="951333" cy="94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5" descr="j03985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2389" y="3374763"/>
            <a:ext cx="971687" cy="49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6" descr="j039854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450" y="2227794"/>
            <a:ext cx="1181100" cy="52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8" descr="j039845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5852" y="4572012"/>
            <a:ext cx="973626" cy="488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9" descr="j040460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789" y="4057387"/>
            <a:ext cx="849789" cy="97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10" descr="j032672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8268" y="1416844"/>
            <a:ext cx="957148" cy="83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1" descr="j035160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46518" y="4253178"/>
            <a:ext cx="957268" cy="77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2" descr="j033310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5" y="2917034"/>
            <a:ext cx="970233" cy="55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3" descr="j0397648[1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4214" y="1537230"/>
            <a:ext cx="967325" cy="64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7" name="Picture 14" descr="j0397664[1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76605" y="1957920"/>
            <a:ext cx="376074" cy="98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8" name="Picture 15" descr="j0397676[1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779843" y="3697554"/>
            <a:ext cx="959087" cy="326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9" name="Picture 16" descr="j0397682[1]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68543" y="2677584"/>
            <a:ext cx="1086060" cy="96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0" name="Picture 17" descr="j0397694[1]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00339" y="4778377"/>
            <a:ext cx="967325" cy="58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2" name="Picture 20" descr="j0397708[1]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851280" y="1416845"/>
            <a:ext cx="970718" cy="75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3" name="Picture 21" descr="j0397712[1]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740655" y="1477699"/>
            <a:ext cx="650861" cy="97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4" name="Picture 22" descr="j0397724[1]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148263" y="3697556"/>
            <a:ext cx="967810" cy="881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5" name="Picture 23" descr="j0397742[1]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843213" y="3458104"/>
            <a:ext cx="819150" cy="980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66" name="Rectangle 24"/>
          <p:cNvSpPr>
            <a:spLocks noChangeArrowheads="1"/>
          </p:cNvSpPr>
          <p:nvPr/>
        </p:nvSpPr>
        <p:spPr bwMode="auto">
          <a:xfrm>
            <a:off x="2339975" y="1537229"/>
            <a:ext cx="421200" cy="420688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6167" name="Oval 26"/>
          <p:cNvSpPr>
            <a:spLocks noChangeArrowheads="1"/>
          </p:cNvSpPr>
          <p:nvPr/>
        </p:nvSpPr>
        <p:spPr bwMode="auto">
          <a:xfrm>
            <a:off x="6005508" y="3032123"/>
            <a:ext cx="612000" cy="611196"/>
          </a:xfrm>
          <a:prstGeom prst="ellipse">
            <a:avLst/>
          </a:prstGeom>
          <a:solidFill>
            <a:srgbClr val="FF0000">
              <a:alpha val="12941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6168" name="AutoShape 27"/>
          <p:cNvSpPr>
            <a:spLocks noChangeArrowheads="1"/>
          </p:cNvSpPr>
          <p:nvPr/>
        </p:nvSpPr>
        <p:spPr bwMode="auto">
          <a:xfrm>
            <a:off x="1763718" y="3817940"/>
            <a:ext cx="478800" cy="478896"/>
          </a:xfrm>
          <a:prstGeom prst="rtTriangle">
            <a:avLst/>
          </a:prstGeom>
          <a:solidFill>
            <a:srgbClr val="00FF00">
              <a:alpha val="14117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6169" name="AutoShape 28"/>
          <p:cNvSpPr>
            <a:spLocks noChangeArrowheads="1"/>
          </p:cNvSpPr>
          <p:nvPr/>
        </p:nvSpPr>
        <p:spPr bwMode="auto">
          <a:xfrm>
            <a:off x="5507043" y="4956972"/>
            <a:ext cx="241200" cy="240771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6170" name="Rectangle 29"/>
          <p:cNvSpPr>
            <a:spLocks noChangeArrowheads="1"/>
          </p:cNvSpPr>
          <p:nvPr/>
        </p:nvSpPr>
        <p:spPr bwMode="auto">
          <a:xfrm>
            <a:off x="7739063" y="4116917"/>
            <a:ext cx="122400" cy="121708"/>
          </a:xfrm>
          <a:prstGeom prst="rect">
            <a:avLst/>
          </a:prstGeom>
          <a:solidFill>
            <a:srgbClr val="3366FF">
              <a:alpha val="27843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6171" name="AutoShape 30"/>
          <p:cNvSpPr>
            <a:spLocks noChangeArrowheads="1"/>
          </p:cNvSpPr>
          <p:nvPr/>
        </p:nvSpPr>
        <p:spPr bwMode="auto">
          <a:xfrm>
            <a:off x="612775" y="2977888"/>
            <a:ext cx="118800" cy="119063"/>
          </a:xfrm>
          <a:prstGeom prst="octagon">
            <a:avLst>
              <a:gd name="adj" fmla="val 29287"/>
            </a:avLst>
          </a:prstGeom>
          <a:solidFill>
            <a:srgbClr val="DAFF9F">
              <a:alpha val="3294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pic>
        <p:nvPicPr>
          <p:cNvPr id="29" name="Picture 7" descr="j0398523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003278" y="3233203"/>
            <a:ext cx="971203" cy="479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8" descr="j0397698[1]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95282" y="3743850"/>
            <a:ext cx="776381" cy="98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576"/>
            <a:ext cx="8229600" cy="1289753"/>
          </a:xfrm>
        </p:spPr>
        <p:txBody>
          <a:bodyPr/>
          <a:lstStyle/>
          <a:p>
            <a:r>
              <a:rPr lang="sv-SE" smtClean="0"/>
              <a:t>Vad är ett objekt?</a:t>
            </a:r>
            <a:br>
              <a:rPr lang="sv-SE" smtClean="0"/>
            </a:br>
            <a:r>
              <a:rPr lang="sv-SE" smtClean="0"/>
              <a:t>Vilka typer av objekt har vi?</a:t>
            </a:r>
          </a:p>
        </p:txBody>
      </p:sp>
      <p:pic>
        <p:nvPicPr>
          <p:cNvPr id="7171" name="Picture 3" descr="j0326658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893" y="1477701"/>
            <a:ext cx="951333" cy="94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 descr="j03985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5601" y="2197367"/>
            <a:ext cx="971687" cy="49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 descr="j039854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3800" y="1416847"/>
            <a:ext cx="972172" cy="51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 descr="j039852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6189" y="2497669"/>
            <a:ext cx="971203" cy="479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 descr="j039845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69250" y="937949"/>
            <a:ext cx="973626" cy="488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 descr="j040460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24755" y="1357314"/>
            <a:ext cx="849789" cy="97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9" descr="j03267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27768" y="997481"/>
            <a:ext cx="957148" cy="83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" name="Picture 10" descr="j035160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51500" y="2618053"/>
            <a:ext cx="957268" cy="77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9" name="Picture 11" descr="j033310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32589" y="2317750"/>
            <a:ext cx="970233" cy="55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0" name="Picture 12" descr="j0397648[1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4214" y="1537230"/>
            <a:ext cx="967325" cy="64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1" name="Picture 13" descr="j0397664[1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411418" y="1778001"/>
            <a:ext cx="376074" cy="98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2" name="Picture 14" descr="j0397676[1]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19251" y="4057388"/>
            <a:ext cx="959087" cy="326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3" name="Picture 15" descr="j0397682[1]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42993" y="2557199"/>
            <a:ext cx="1086060" cy="96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4" name="Picture 16" descr="j0397694[1]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9" y="2436816"/>
            <a:ext cx="967325" cy="58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5" name="Picture 17" descr="j0397698[1]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68318" y="3757086"/>
            <a:ext cx="776381" cy="98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6" name="Picture 18" descr="j0397708[1]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987680" y="2017450"/>
            <a:ext cx="970718" cy="75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7" name="Picture 19" descr="j0397712[1]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555880" y="4357689"/>
            <a:ext cx="650861" cy="97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8" name="Picture 20" descr="j0397724[1]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916238" y="3577168"/>
            <a:ext cx="967810" cy="881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9" name="Picture 21" descr="j0397742[1]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627314" y="3096951"/>
            <a:ext cx="678969" cy="97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6515100" y="4298157"/>
            <a:ext cx="421200" cy="420688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191" name="Oval 23"/>
          <p:cNvSpPr>
            <a:spLocks noChangeArrowheads="1"/>
          </p:cNvSpPr>
          <p:nvPr/>
        </p:nvSpPr>
        <p:spPr bwMode="auto">
          <a:xfrm>
            <a:off x="5795963" y="3638022"/>
            <a:ext cx="720000" cy="719667"/>
          </a:xfrm>
          <a:prstGeom prst="ellipse">
            <a:avLst/>
          </a:prstGeom>
          <a:solidFill>
            <a:srgbClr val="FF0000">
              <a:alpha val="12941"/>
            </a:srgbClr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192" name="AutoShape 24"/>
          <p:cNvSpPr>
            <a:spLocks noChangeArrowheads="1"/>
          </p:cNvSpPr>
          <p:nvPr/>
        </p:nvSpPr>
        <p:spPr bwMode="auto">
          <a:xfrm>
            <a:off x="6858016" y="3643318"/>
            <a:ext cx="478800" cy="478896"/>
          </a:xfrm>
          <a:prstGeom prst="rtTriangle">
            <a:avLst/>
          </a:prstGeom>
          <a:solidFill>
            <a:srgbClr val="00FF00">
              <a:alpha val="14117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193" name="AutoShape 25"/>
          <p:cNvSpPr>
            <a:spLocks noChangeArrowheads="1"/>
          </p:cNvSpPr>
          <p:nvPr/>
        </p:nvSpPr>
        <p:spPr bwMode="auto">
          <a:xfrm>
            <a:off x="6659564" y="4837909"/>
            <a:ext cx="241200" cy="240771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7215206" y="4500574"/>
            <a:ext cx="122400" cy="121708"/>
          </a:xfrm>
          <a:prstGeom prst="rect">
            <a:avLst/>
          </a:prstGeom>
          <a:solidFill>
            <a:srgbClr val="3366FF">
              <a:alpha val="27843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195" name="AutoShape 27"/>
          <p:cNvSpPr>
            <a:spLocks noChangeArrowheads="1"/>
          </p:cNvSpPr>
          <p:nvPr/>
        </p:nvSpPr>
        <p:spPr bwMode="auto">
          <a:xfrm>
            <a:off x="6156327" y="4478074"/>
            <a:ext cx="118800" cy="119063"/>
          </a:xfrm>
          <a:prstGeom prst="octagon">
            <a:avLst>
              <a:gd name="adj" fmla="val 29287"/>
            </a:avLst>
          </a:prstGeom>
          <a:solidFill>
            <a:srgbClr val="DAFF9F">
              <a:alpha val="32941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29"/>
          <p:cNvSpPr>
            <a:spLocks noChangeArrowheads="1"/>
          </p:cNvSpPr>
          <p:nvPr/>
        </p:nvSpPr>
        <p:spPr bwMode="auto">
          <a:xfrm>
            <a:off x="4643438" y="517263"/>
            <a:ext cx="4032250" cy="3421063"/>
          </a:xfrm>
          <a:prstGeom prst="ellipse">
            <a:avLst/>
          </a:prstGeom>
          <a:solidFill>
            <a:srgbClr val="FFCC99">
              <a:alpha val="45882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8195" name="Oval 30"/>
          <p:cNvSpPr>
            <a:spLocks noChangeArrowheads="1"/>
          </p:cNvSpPr>
          <p:nvPr/>
        </p:nvSpPr>
        <p:spPr bwMode="auto">
          <a:xfrm rot="1202986">
            <a:off x="4427543" y="3877469"/>
            <a:ext cx="2447925" cy="1477698"/>
          </a:xfrm>
          <a:prstGeom prst="ellipse">
            <a:avLst/>
          </a:prstGeom>
          <a:solidFill>
            <a:srgbClr val="CCFFCC">
              <a:alpha val="60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8196" name="Oval 28"/>
          <p:cNvSpPr>
            <a:spLocks noChangeArrowheads="1"/>
          </p:cNvSpPr>
          <p:nvPr/>
        </p:nvSpPr>
        <p:spPr bwMode="auto">
          <a:xfrm>
            <a:off x="611188" y="1357314"/>
            <a:ext cx="4032250" cy="3421063"/>
          </a:xfrm>
          <a:prstGeom prst="ellipse">
            <a:avLst/>
          </a:prstGeom>
          <a:solidFill>
            <a:srgbClr val="FFFF99">
              <a:alpha val="49019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1012755"/>
          </a:xfrm>
        </p:spPr>
        <p:txBody>
          <a:bodyPr/>
          <a:lstStyle/>
          <a:p>
            <a:r>
              <a:rPr lang="sv-SE" smtClean="0"/>
              <a:t>Klassificering av objekt</a:t>
            </a:r>
            <a:br>
              <a:rPr lang="sv-SE" smtClean="0"/>
            </a:br>
            <a:r>
              <a:rPr lang="sv-SE" sz="1800" smtClean="0"/>
              <a:t>- eller indelning av objekt i grupper</a:t>
            </a:r>
          </a:p>
        </p:txBody>
      </p:sp>
      <p:pic>
        <p:nvPicPr>
          <p:cNvPr id="8198" name="Picture 3" descr="j0326658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1" y="2197366"/>
            <a:ext cx="951333" cy="94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4" descr="j03985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364" y="1897065"/>
            <a:ext cx="971687" cy="49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5" descr="j039854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388" y="997482"/>
            <a:ext cx="972172" cy="51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6" descr="j039852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72396" y="1643054"/>
            <a:ext cx="971203" cy="479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7" descr="j039845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0628" y="1142988"/>
            <a:ext cx="973626" cy="488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8" descr="j040460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77055" y="2917033"/>
            <a:ext cx="849789" cy="97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9" descr="j03267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11868" y="1177396"/>
            <a:ext cx="957148" cy="83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5" name="Picture 10" descr="j035160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92725" y="2557198"/>
            <a:ext cx="957268" cy="77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6" name="Picture 11" descr="j033310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72226" y="2197368"/>
            <a:ext cx="1179513" cy="56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7" name="Picture 12" descr="j0397648[1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403351" y="2017450"/>
            <a:ext cx="967325" cy="64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8" name="Picture 13" descr="j0397664[1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79712" y="985292"/>
            <a:ext cx="376074" cy="98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9" name="Picture 14" descr="j0397676[1]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79616" y="2557199"/>
            <a:ext cx="959087" cy="326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0" name="Picture 15" descr="j0397682[1]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71780" y="3817939"/>
            <a:ext cx="1086060" cy="96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1" name="Picture 16" descr="j0397694[1]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916239" y="2737115"/>
            <a:ext cx="967325" cy="58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2" name="Picture 17" descr="j0397698[1]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555880" y="1236928"/>
            <a:ext cx="776381" cy="98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3" name="Picture 18" descr="j0397708[1]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11193" y="1297783"/>
            <a:ext cx="970718" cy="75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4" name="Picture 19" descr="j0397712[1]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908180" y="2857500"/>
            <a:ext cx="650861" cy="97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5" name="Picture 20" descr="j0397724[1]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116013" y="3397252"/>
            <a:ext cx="967810" cy="881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6" name="Picture 21" descr="j0397742[1]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11189" y="2256896"/>
            <a:ext cx="678969" cy="97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292101" y="4177771"/>
            <a:ext cx="203831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Verktyg</a:t>
            </a: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6516693" y="4575970"/>
            <a:ext cx="146546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Figur</a:t>
            </a:r>
            <a:endParaRPr lang="sv-SE" sz="4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6732592" y="292366"/>
            <a:ext cx="19479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Fordon</a:t>
            </a:r>
          </a:p>
        </p:txBody>
      </p: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5576889" y="4660643"/>
            <a:ext cx="421200" cy="420688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5" name="Oval 23"/>
          <p:cNvSpPr>
            <a:spLocks noChangeArrowheads="1"/>
          </p:cNvSpPr>
          <p:nvPr/>
        </p:nvSpPr>
        <p:spPr bwMode="auto">
          <a:xfrm>
            <a:off x="4857752" y="4000508"/>
            <a:ext cx="720000" cy="719667"/>
          </a:xfrm>
          <a:prstGeom prst="ellipse">
            <a:avLst/>
          </a:prstGeom>
          <a:solidFill>
            <a:srgbClr val="FF0000">
              <a:alpha val="12941"/>
            </a:srgbClr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6" name="AutoShape 24"/>
          <p:cNvSpPr>
            <a:spLocks noChangeArrowheads="1"/>
          </p:cNvSpPr>
          <p:nvPr/>
        </p:nvSpPr>
        <p:spPr bwMode="auto">
          <a:xfrm>
            <a:off x="5919805" y="4005804"/>
            <a:ext cx="478800" cy="478896"/>
          </a:xfrm>
          <a:prstGeom prst="rtTriangle">
            <a:avLst/>
          </a:prstGeom>
          <a:solidFill>
            <a:srgbClr val="00FF00">
              <a:alpha val="14117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7" name="AutoShape 25"/>
          <p:cNvSpPr>
            <a:spLocks noChangeArrowheads="1"/>
          </p:cNvSpPr>
          <p:nvPr/>
        </p:nvSpPr>
        <p:spPr bwMode="auto">
          <a:xfrm>
            <a:off x="5721353" y="5200395"/>
            <a:ext cx="241200" cy="240771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6276995" y="4863060"/>
            <a:ext cx="122400" cy="121708"/>
          </a:xfrm>
          <a:prstGeom prst="rect">
            <a:avLst/>
          </a:prstGeom>
          <a:solidFill>
            <a:srgbClr val="3366FF">
              <a:alpha val="27843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9" name="AutoShape 27"/>
          <p:cNvSpPr>
            <a:spLocks noChangeArrowheads="1"/>
          </p:cNvSpPr>
          <p:nvPr/>
        </p:nvSpPr>
        <p:spPr bwMode="auto">
          <a:xfrm>
            <a:off x="5218116" y="4840560"/>
            <a:ext cx="118800" cy="119063"/>
          </a:xfrm>
          <a:prstGeom prst="octagon">
            <a:avLst>
              <a:gd name="adj" fmla="val 29287"/>
            </a:avLst>
          </a:prstGeom>
          <a:solidFill>
            <a:srgbClr val="DAFF9F">
              <a:alpha val="32941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0"/>
          <p:cNvSpPr>
            <a:spLocks noChangeArrowheads="1"/>
          </p:cNvSpPr>
          <p:nvPr/>
        </p:nvSpPr>
        <p:spPr bwMode="auto">
          <a:xfrm rot="1202986">
            <a:off x="393408" y="946325"/>
            <a:ext cx="2447925" cy="1477698"/>
          </a:xfrm>
          <a:prstGeom prst="ellipse">
            <a:avLst/>
          </a:prstGeom>
          <a:solidFill>
            <a:srgbClr val="CCFFCC">
              <a:alpha val="60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Klasseficering av figurer</a:t>
            </a:r>
          </a:p>
        </p:txBody>
      </p:sp>
      <p:sp>
        <p:nvSpPr>
          <p:cNvPr id="9240" name="Rectangle 12"/>
          <p:cNvSpPr>
            <a:spLocks noChangeArrowheads="1"/>
          </p:cNvSpPr>
          <p:nvPr/>
        </p:nvSpPr>
        <p:spPr bwMode="auto">
          <a:xfrm>
            <a:off x="1908175" y="3427678"/>
            <a:ext cx="421200" cy="420687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9241" name="Rectangle 13"/>
          <p:cNvSpPr>
            <a:spLocks noChangeArrowheads="1"/>
          </p:cNvSpPr>
          <p:nvPr/>
        </p:nvSpPr>
        <p:spPr bwMode="auto">
          <a:xfrm>
            <a:off x="2411413" y="3186907"/>
            <a:ext cx="122400" cy="121708"/>
          </a:xfrm>
          <a:prstGeom prst="rect">
            <a:avLst/>
          </a:prstGeom>
          <a:solidFill>
            <a:srgbClr val="3366FF">
              <a:alpha val="27843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9238" name="AutoShape 14"/>
          <p:cNvSpPr>
            <a:spLocks noChangeArrowheads="1"/>
          </p:cNvSpPr>
          <p:nvPr/>
        </p:nvSpPr>
        <p:spPr bwMode="auto">
          <a:xfrm>
            <a:off x="4319593" y="3006990"/>
            <a:ext cx="478800" cy="478896"/>
          </a:xfrm>
          <a:prstGeom prst="rtTriangle">
            <a:avLst/>
          </a:prstGeom>
          <a:solidFill>
            <a:srgbClr val="00FF00">
              <a:alpha val="14117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9239" name="AutoShape 15"/>
          <p:cNvSpPr>
            <a:spLocks noChangeArrowheads="1"/>
          </p:cNvSpPr>
          <p:nvPr/>
        </p:nvSpPr>
        <p:spPr bwMode="auto">
          <a:xfrm>
            <a:off x="4464056" y="3787511"/>
            <a:ext cx="241200" cy="240771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9236" name="Oval 16"/>
          <p:cNvSpPr>
            <a:spLocks noChangeArrowheads="1"/>
          </p:cNvSpPr>
          <p:nvPr/>
        </p:nvSpPr>
        <p:spPr bwMode="auto">
          <a:xfrm>
            <a:off x="6804029" y="2977886"/>
            <a:ext cx="720000" cy="719667"/>
          </a:xfrm>
          <a:prstGeom prst="ellipse">
            <a:avLst/>
          </a:prstGeom>
          <a:solidFill>
            <a:srgbClr val="FF0000">
              <a:alpha val="12941"/>
            </a:srgbClr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9237" name="AutoShape 17"/>
          <p:cNvSpPr>
            <a:spLocks noChangeArrowheads="1"/>
          </p:cNvSpPr>
          <p:nvPr/>
        </p:nvSpPr>
        <p:spPr bwMode="auto">
          <a:xfrm>
            <a:off x="7730717" y="3938324"/>
            <a:ext cx="118800" cy="119063"/>
          </a:xfrm>
          <a:prstGeom prst="octagon">
            <a:avLst>
              <a:gd name="adj" fmla="val 29287"/>
            </a:avLst>
          </a:prstGeom>
          <a:solidFill>
            <a:srgbClr val="DAFF9F">
              <a:alpha val="32941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1154118" y="4298159"/>
            <a:ext cx="21419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Rektangel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3708405" y="4298159"/>
            <a:ext cx="17554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Triangel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659563" y="4298159"/>
            <a:ext cx="13244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Cirkel</a:t>
            </a:r>
          </a:p>
        </p:txBody>
      </p:sp>
      <p:cxnSp>
        <p:nvCxnSpPr>
          <p:cNvPr id="9233" name="AutoShape 27"/>
          <p:cNvCxnSpPr>
            <a:cxnSpLocks noChangeShapeType="1"/>
          </p:cNvCxnSpPr>
          <p:nvPr/>
        </p:nvCxnSpPr>
        <p:spPr bwMode="auto">
          <a:xfrm rot="5400000">
            <a:off x="2828896" y="2346754"/>
            <a:ext cx="574022" cy="688246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9234" name="AutoShape 28"/>
          <p:cNvCxnSpPr>
            <a:cxnSpLocks noChangeShapeType="1"/>
          </p:cNvCxnSpPr>
          <p:nvPr/>
        </p:nvCxnSpPr>
        <p:spPr bwMode="auto">
          <a:xfrm rot="16200000" flipH="1">
            <a:off x="3440875" y="2423021"/>
            <a:ext cx="574021" cy="53571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9235" name="AutoShape 29"/>
          <p:cNvCxnSpPr>
            <a:cxnSpLocks noChangeShapeType="1"/>
          </p:cNvCxnSpPr>
          <p:nvPr/>
        </p:nvCxnSpPr>
        <p:spPr bwMode="auto">
          <a:xfrm rot="16200000" flipH="1">
            <a:off x="4671584" y="1192312"/>
            <a:ext cx="633551" cy="3056658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2482558" y="1644826"/>
            <a:ext cx="146546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Figur</a:t>
            </a:r>
            <a:endParaRPr lang="sv-SE" sz="4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" name="Rectangle 22"/>
          <p:cNvSpPr>
            <a:spLocks noChangeArrowheads="1"/>
          </p:cNvSpPr>
          <p:nvPr/>
        </p:nvSpPr>
        <p:spPr bwMode="auto">
          <a:xfrm>
            <a:off x="1542754" y="1729499"/>
            <a:ext cx="421200" cy="420688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6" name="Oval 23"/>
          <p:cNvSpPr>
            <a:spLocks noChangeArrowheads="1"/>
          </p:cNvSpPr>
          <p:nvPr/>
        </p:nvSpPr>
        <p:spPr bwMode="auto">
          <a:xfrm>
            <a:off x="823617" y="1069364"/>
            <a:ext cx="720000" cy="719667"/>
          </a:xfrm>
          <a:prstGeom prst="ellipse">
            <a:avLst/>
          </a:prstGeom>
          <a:solidFill>
            <a:srgbClr val="FF0000">
              <a:alpha val="12941"/>
            </a:srgbClr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7" name="AutoShape 24"/>
          <p:cNvSpPr>
            <a:spLocks noChangeArrowheads="1"/>
          </p:cNvSpPr>
          <p:nvPr/>
        </p:nvSpPr>
        <p:spPr bwMode="auto">
          <a:xfrm>
            <a:off x="1885670" y="1074660"/>
            <a:ext cx="478800" cy="478896"/>
          </a:xfrm>
          <a:prstGeom prst="rtTriangle">
            <a:avLst/>
          </a:prstGeom>
          <a:solidFill>
            <a:srgbClr val="00FF00">
              <a:alpha val="14117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8" name="AutoShape 25"/>
          <p:cNvSpPr>
            <a:spLocks noChangeArrowheads="1"/>
          </p:cNvSpPr>
          <p:nvPr/>
        </p:nvSpPr>
        <p:spPr bwMode="auto">
          <a:xfrm>
            <a:off x="1687218" y="2269251"/>
            <a:ext cx="241200" cy="240771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2242860" y="1931916"/>
            <a:ext cx="122400" cy="121708"/>
          </a:xfrm>
          <a:prstGeom prst="rect">
            <a:avLst/>
          </a:prstGeom>
          <a:solidFill>
            <a:srgbClr val="3366FF">
              <a:alpha val="27843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40" name="AutoShape 27"/>
          <p:cNvSpPr>
            <a:spLocks noChangeArrowheads="1"/>
          </p:cNvSpPr>
          <p:nvPr/>
        </p:nvSpPr>
        <p:spPr bwMode="auto">
          <a:xfrm>
            <a:off x="1183981" y="1909416"/>
            <a:ext cx="118800" cy="119063"/>
          </a:xfrm>
          <a:prstGeom prst="octagon">
            <a:avLst>
              <a:gd name="adj" fmla="val 29287"/>
            </a:avLst>
          </a:prstGeom>
          <a:solidFill>
            <a:srgbClr val="DAFF9F">
              <a:alpha val="32941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Vad utmärker en rektangel?</a:t>
            </a:r>
          </a:p>
        </p:txBody>
      </p:sp>
      <p:sp>
        <p:nvSpPr>
          <p:cNvPr id="10253" name="Rectangle 5"/>
          <p:cNvSpPr>
            <a:spLocks noChangeArrowheads="1"/>
          </p:cNvSpPr>
          <p:nvPr/>
        </p:nvSpPr>
        <p:spPr bwMode="auto">
          <a:xfrm>
            <a:off x="1187450" y="1358636"/>
            <a:ext cx="421200" cy="420687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10254" name="Rectangle 6"/>
          <p:cNvSpPr>
            <a:spLocks noChangeArrowheads="1"/>
          </p:cNvSpPr>
          <p:nvPr/>
        </p:nvSpPr>
        <p:spPr bwMode="auto">
          <a:xfrm>
            <a:off x="1690688" y="1117865"/>
            <a:ext cx="122400" cy="121708"/>
          </a:xfrm>
          <a:prstGeom prst="rect">
            <a:avLst/>
          </a:prstGeom>
          <a:solidFill>
            <a:srgbClr val="3366FF">
              <a:alpha val="27843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33393" y="1894419"/>
            <a:ext cx="19623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Rektangel</a:t>
            </a:r>
          </a:p>
        </p:txBody>
      </p:sp>
      <p:sp>
        <p:nvSpPr>
          <p:cNvPr id="11273" name="WordArt 9"/>
          <p:cNvSpPr>
            <a:spLocks noChangeArrowheads="1" noChangeShapeType="1" noTextEdit="1"/>
          </p:cNvSpPr>
          <p:nvPr/>
        </p:nvSpPr>
        <p:spPr bwMode="auto">
          <a:xfrm>
            <a:off x="2771780" y="1177398"/>
            <a:ext cx="6048375" cy="48021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v-SE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Arial Black"/>
              </a:rPr>
              <a:t>bredd</a:t>
            </a:r>
          </a:p>
        </p:txBody>
      </p:sp>
      <p:sp>
        <p:nvSpPr>
          <p:cNvPr id="11274" name="WordArt 10"/>
          <p:cNvSpPr>
            <a:spLocks noChangeArrowheads="1" noChangeShapeType="1" noTextEdit="1"/>
          </p:cNvSpPr>
          <p:nvPr/>
        </p:nvSpPr>
        <p:spPr bwMode="auto">
          <a:xfrm>
            <a:off x="6011863" y="2317752"/>
            <a:ext cx="1143000" cy="3000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v-SE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Arial Black"/>
              </a:rPr>
              <a:t>höjd</a:t>
            </a:r>
          </a:p>
        </p:txBody>
      </p:sp>
      <p:sp>
        <p:nvSpPr>
          <p:cNvPr id="11275" name="WordArt 11"/>
          <p:cNvSpPr>
            <a:spLocks noChangeArrowheads="1" noChangeShapeType="1" noTextEdit="1"/>
          </p:cNvSpPr>
          <p:nvPr/>
        </p:nvSpPr>
        <p:spPr bwMode="auto">
          <a:xfrm>
            <a:off x="1547813" y="3577167"/>
            <a:ext cx="1871662" cy="1079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v-SE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färg</a:t>
            </a:r>
          </a:p>
        </p:txBody>
      </p:sp>
      <p:sp>
        <p:nvSpPr>
          <p:cNvPr id="10249" name="Text Box 12"/>
          <p:cNvSpPr txBox="1">
            <a:spLocks noChangeArrowheads="1"/>
          </p:cNvSpPr>
          <p:nvPr/>
        </p:nvSpPr>
        <p:spPr bwMode="auto">
          <a:xfrm>
            <a:off x="3357568" y="2559844"/>
            <a:ext cx="15953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3200" b="1" dirty="0" smtClean="0">
                <a:latin typeface="Times New Roman" pitchFamily="18" charset="0"/>
                <a:cs typeface="Times New Roman" pitchFamily="18" charset="0"/>
              </a:rPr>
              <a:t>attribut</a:t>
            </a:r>
            <a:endParaRPr lang="sv-SE" sz="3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250" name="AutoShape 13"/>
          <p:cNvCxnSpPr>
            <a:cxnSpLocks noChangeShapeType="1"/>
            <a:stCxn id="10249" idx="0"/>
          </p:cNvCxnSpPr>
          <p:nvPr/>
        </p:nvCxnSpPr>
        <p:spPr bwMode="auto">
          <a:xfrm rot="5400000" flipH="1" flipV="1">
            <a:off x="3936312" y="2059089"/>
            <a:ext cx="719666" cy="281845"/>
          </a:xfrm>
          <a:prstGeom prst="straightConnector1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51" name="AutoShape 14"/>
          <p:cNvCxnSpPr>
            <a:cxnSpLocks noChangeShapeType="1"/>
            <a:stCxn id="10249" idx="2"/>
            <a:endCxn id="11275" idx="0"/>
          </p:cNvCxnSpPr>
          <p:nvPr/>
        </p:nvCxnSpPr>
        <p:spPr bwMode="auto">
          <a:xfrm rot="5400000">
            <a:off x="3103160" y="2525104"/>
            <a:ext cx="432548" cy="1671579"/>
          </a:xfrm>
          <a:prstGeom prst="straightConnector1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52" name="AutoShape 15"/>
          <p:cNvCxnSpPr>
            <a:cxnSpLocks noChangeShapeType="1"/>
          </p:cNvCxnSpPr>
          <p:nvPr/>
        </p:nvCxnSpPr>
        <p:spPr bwMode="auto">
          <a:xfrm>
            <a:off x="5219706" y="2918354"/>
            <a:ext cx="576263" cy="119063"/>
          </a:xfrm>
          <a:prstGeom prst="straightConnector1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round/>
            <a:headEnd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/>
      <p:bldP spid="11274" grpId="0"/>
      <p:bldP spid="11275" grpId="0" animBg="1"/>
      <p:bldP spid="102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en rektangel har och "kan"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sv-SE" sz="2000" dirty="0" smtClean="0"/>
              <a:t>En rektangel </a:t>
            </a:r>
            <a:r>
              <a:rPr lang="sv-SE" sz="2000" b="1" dirty="0" smtClean="0"/>
              <a:t>har</a:t>
            </a:r>
            <a:r>
              <a:rPr lang="sv-SE" sz="2000" dirty="0" smtClean="0"/>
              <a:t>:</a:t>
            </a:r>
          </a:p>
          <a:p>
            <a:pPr lvl="1"/>
            <a:r>
              <a:rPr lang="sv-SE" sz="1800" dirty="0" smtClean="0"/>
              <a:t>bredd</a:t>
            </a:r>
          </a:p>
          <a:p>
            <a:pPr lvl="1"/>
            <a:r>
              <a:rPr lang="sv-SE" sz="1800" dirty="0" smtClean="0"/>
              <a:t>höjd</a:t>
            </a:r>
          </a:p>
          <a:p>
            <a:pPr lvl="1"/>
            <a:r>
              <a:rPr lang="sv-SE" sz="1800" dirty="0" smtClean="0"/>
              <a:t>färg</a:t>
            </a:r>
          </a:p>
          <a:p>
            <a:pPr>
              <a:spcBef>
                <a:spcPts val="1200"/>
              </a:spcBef>
            </a:pPr>
            <a:r>
              <a:rPr lang="sv-SE" sz="2000" dirty="0" smtClean="0"/>
              <a:t>En rektangel </a:t>
            </a:r>
            <a:r>
              <a:rPr lang="sv-SE" sz="2000" b="1" dirty="0" smtClean="0"/>
              <a:t>kan</a:t>
            </a:r>
            <a:r>
              <a:rPr lang="sv-SE" sz="2000" dirty="0" smtClean="0"/>
              <a:t>:</a:t>
            </a:r>
          </a:p>
        </p:txBody>
      </p:sp>
      <p:sp>
        <p:nvSpPr>
          <p:cNvPr id="11285" name="Rectangle 5"/>
          <p:cNvSpPr>
            <a:spLocks noChangeArrowheads="1"/>
          </p:cNvSpPr>
          <p:nvPr/>
        </p:nvSpPr>
        <p:spPr bwMode="auto">
          <a:xfrm>
            <a:off x="6012232" y="3902136"/>
            <a:ext cx="647700" cy="420687"/>
          </a:xfrm>
          <a:prstGeom prst="rect">
            <a:avLst/>
          </a:prstGeom>
          <a:solidFill>
            <a:srgbClr val="FFFF00">
              <a:alpha val="27843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11286" name="Rectangle 6"/>
          <p:cNvSpPr>
            <a:spLocks noChangeArrowheads="1"/>
          </p:cNvSpPr>
          <p:nvPr/>
        </p:nvSpPr>
        <p:spPr bwMode="auto">
          <a:xfrm>
            <a:off x="6012232" y="3364516"/>
            <a:ext cx="648000" cy="421200"/>
          </a:xfrm>
          <a:prstGeom prst="rect">
            <a:avLst/>
          </a:prstGeom>
          <a:solidFill>
            <a:srgbClr val="3366FF">
              <a:alpha val="27843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11284" name="Text Box 10"/>
          <p:cNvSpPr txBox="1">
            <a:spLocks noChangeArrowheads="1"/>
          </p:cNvSpPr>
          <p:nvPr/>
        </p:nvSpPr>
        <p:spPr bwMode="auto">
          <a:xfrm>
            <a:off x="3184794" y="1785930"/>
            <a:ext cx="9797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attribut</a:t>
            </a:r>
            <a:endParaRPr lang="sv-SE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7162801" y="3271907"/>
            <a:ext cx="18018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sv-SE" dirty="0">
                <a:latin typeface="Times New Roman" pitchFamily="18" charset="0"/>
                <a:cs typeface="Times New Roman" pitchFamily="18" charset="0"/>
              </a:rPr>
              <a:t>sätt att ändra på 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kännetecken</a:t>
            </a:r>
            <a:r>
              <a:rPr lang="sv-SE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sv-SE" dirty="0">
                <a:latin typeface="Times New Roman" pitchFamily="18" charset="0"/>
                <a:cs typeface="Times New Roman" pitchFamily="18" charset="0"/>
              </a:rPr>
            </a:br>
            <a:r>
              <a:rPr lang="sv-SE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operationer</a:t>
            </a:r>
            <a:endParaRPr lang="sv-SE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9" name="Rectangle 13"/>
          <p:cNvSpPr>
            <a:spLocks noChangeArrowheads="1"/>
          </p:cNvSpPr>
          <p:nvPr/>
        </p:nvSpPr>
        <p:spPr bwMode="auto">
          <a:xfrm>
            <a:off x="1403350" y="3725672"/>
            <a:ext cx="1509189" cy="420687"/>
          </a:xfrm>
          <a:prstGeom prst="rect">
            <a:avLst/>
          </a:prstGeom>
          <a:solidFill>
            <a:srgbClr val="3366FF">
              <a:alpha val="27843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11280" name="Rectangle 14"/>
          <p:cNvSpPr>
            <a:spLocks noChangeArrowheads="1"/>
          </p:cNvSpPr>
          <p:nvPr/>
        </p:nvSpPr>
        <p:spPr bwMode="auto">
          <a:xfrm>
            <a:off x="2575931" y="3484901"/>
            <a:ext cx="340307" cy="121708"/>
          </a:xfrm>
          <a:prstGeom prst="rect">
            <a:avLst/>
          </a:prstGeom>
          <a:solidFill>
            <a:srgbClr val="3366FF">
              <a:alpha val="27843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grpSp>
        <p:nvGrpSpPr>
          <p:cNvPr id="11273" name="Group 18"/>
          <p:cNvGrpSpPr>
            <a:grpSpLocks/>
          </p:cNvGrpSpPr>
          <p:nvPr/>
        </p:nvGrpSpPr>
        <p:grpSpPr bwMode="auto">
          <a:xfrm>
            <a:off x="3995743" y="3303663"/>
            <a:ext cx="649287" cy="1440656"/>
            <a:chOff x="1202" y="2431"/>
            <a:chExt cx="409" cy="500"/>
          </a:xfrm>
        </p:grpSpPr>
        <p:sp>
          <p:nvSpPr>
            <p:cNvPr id="11277" name="Rectangle 19"/>
            <p:cNvSpPr>
              <a:spLocks noChangeArrowheads="1"/>
            </p:cNvSpPr>
            <p:nvPr/>
          </p:nvSpPr>
          <p:spPr bwMode="auto">
            <a:xfrm>
              <a:off x="1202" y="2613"/>
              <a:ext cx="408" cy="318"/>
            </a:xfrm>
            <a:prstGeom prst="rect">
              <a:avLst/>
            </a:prstGeom>
            <a:solidFill>
              <a:srgbClr val="3366FF">
                <a:alpha val="27843"/>
              </a:srgbClr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1278" name="Rectangle 20"/>
            <p:cNvSpPr>
              <a:spLocks noChangeArrowheads="1"/>
            </p:cNvSpPr>
            <p:nvPr/>
          </p:nvSpPr>
          <p:spPr bwMode="auto">
            <a:xfrm>
              <a:off x="1519" y="2431"/>
              <a:ext cx="92" cy="92"/>
            </a:xfrm>
            <a:prstGeom prst="rect">
              <a:avLst/>
            </a:prstGeom>
            <a:solidFill>
              <a:srgbClr val="3366FF">
                <a:alpha val="27843"/>
              </a:srgbClr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</p:grpSp>
      <p:sp>
        <p:nvSpPr>
          <p:cNvPr id="11274" name="Rectangle 22"/>
          <p:cNvSpPr>
            <a:spLocks noChangeArrowheads="1"/>
          </p:cNvSpPr>
          <p:nvPr/>
        </p:nvSpPr>
        <p:spPr bwMode="auto">
          <a:xfrm>
            <a:off x="971600" y="4772099"/>
            <a:ext cx="19159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28650" lvl="1" indent="-171450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>
                <a:latin typeface="Times New Roman" pitchFamily="18" charset="0"/>
                <a:cs typeface="Times New Roman" pitchFamily="18" charset="0"/>
              </a:rPr>
              <a:t>ändra bredd</a:t>
            </a:r>
          </a:p>
        </p:txBody>
      </p:sp>
      <p:sp>
        <p:nvSpPr>
          <p:cNvPr id="11275" name="Rectangle 23"/>
          <p:cNvSpPr>
            <a:spLocks noChangeArrowheads="1"/>
          </p:cNvSpPr>
          <p:nvPr/>
        </p:nvSpPr>
        <p:spPr bwMode="auto">
          <a:xfrm>
            <a:off x="3604125" y="4772099"/>
            <a:ext cx="153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1950" lvl="1" indent="-182563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>
                <a:latin typeface="Times New Roman" pitchFamily="18" charset="0"/>
                <a:cs typeface="Times New Roman" pitchFamily="18" charset="0"/>
              </a:rPr>
              <a:t>ändra höjd</a:t>
            </a:r>
          </a:p>
        </p:txBody>
      </p:sp>
      <p:sp>
        <p:nvSpPr>
          <p:cNvPr id="11276" name="Rectangle 24"/>
          <p:cNvSpPr>
            <a:spLocks noChangeArrowheads="1"/>
          </p:cNvSpPr>
          <p:nvPr/>
        </p:nvSpPr>
        <p:spPr bwMode="auto">
          <a:xfrm>
            <a:off x="5547221" y="4772099"/>
            <a:ext cx="14885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1950" lvl="1" indent="-182563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>
                <a:latin typeface="Times New Roman" pitchFamily="18" charset="0"/>
                <a:cs typeface="Times New Roman" pitchFamily="18" charset="0"/>
              </a:rPr>
              <a:t>ändra färg</a:t>
            </a:r>
          </a:p>
        </p:txBody>
      </p:sp>
      <p:sp>
        <p:nvSpPr>
          <p:cNvPr id="24" name="AutoShape 8"/>
          <p:cNvSpPr>
            <a:spLocks/>
          </p:cNvSpPr>
          <p:nvPr/>
        </p:nvSpPr>
        <p:spPr bwMode="auto">
          <a:xfrm>
            <a:off x="2826020" y="1500178"/>
            <a:ext cx="173037" cy="914400"/>
          </a:xfrm>
          <a:prstGeom prst="rightBrace">
            <a:avLst>
              <a:gd name="adj1" fmla="val 44037"/>
              <a:gd name="adj2" fmla="val 50000"/>
            </a:avLst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AutoShape 8"/>
          <p:cNvSpPr>
            <a:spLocks/>
          </p:cNvSpPr>
          <p:nvPr/>
        </p:nvSpPr>
        <p:spPr bwMode="auto">
          <a:xfrm>
            <a:off x="6858016" y="3446539"/>
            <a:ext cx="173037" cy="914400"/>
          </a:xfrm>
          <a:prstGeom prst="rightBrace">
            <a:avLst>
              <a:gd name="adj1" fmla="val 44037"/>
              <a:gd name="adj2" fmla="val 50000"/>
            </a:avLst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" name="Rak pil 2"/>
          <p:cNvCxnSpPr/>
          <p:nvPr/>
        </p:nvCxnSpPr>
        <p:spPr bwMode="auto">
          <a:xfrm flipH="1">
            <a:off x="2157944" y="3537457"/>
            <a:ext cx="588141" cy="41883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Rak pil 25"/>
          <p:cNvCxnSpPr/>
          <p:nvPr/>
        </p:nvCxnSpPr>
        <p:spPr bwMode="auto">
          <a:xfrm flipH="1">
            <a:off x="4319593" y="3436203"/>
            <a:ext cx="264292" cy="849987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Rak pil 27"/>
          <p:cNvCxnSpPr/>
          <p:nvPr/>
        </p:nvCxnSpPr>
        <p:spPr bwMode="auto">
          <a:xfrm>
            <a:off x="6342587" y="3568744"/>
            <a:ext cx="0" cy="57761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Rektangeln som klass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286260"/>
            <a:ext cx="8229600" cy="1150928"/>
          </a:xfrm>
        </p:spPr>
        <p:txBody>
          <a:bodyPr/>
          <a:lstStyle/>
          <a:p>
            <a:pPr marL="446088" indent="-446088"/>
            <a:r>
              <a:rPr lang="sv-SE" dirty="0" smtClean="0"/>
              <a:t>Ett klassdiagram beskriver vilka attribut och operationer en klass har.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271448"/>
              </p:ext>
            </p:extLst>
          </p:nvPr>
        </p:nvGraphicFramePr>
        <p:xfrm>
          <a:off x="2643174" y="857236"/>
          <a:ext cx="2352675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2535079" imgH="3663315" progId="Visio.Drawing.11">
                  <p:embed/>
                </p:oleObj>
              </mc:Choice>
              <mc:Fallback>
                <p:oleObj name="Visio" r:id="rId3" imgW="2535079" imgH="366331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857236"/>
                        <a:ext cx="2352675" cy="325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435587" y="1787516"/>
            <a:ext cx="979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attribut</a:t>
            </a:r>
            <a:endParaRPr lang="sv-SE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5435587" y="3065447"/>
            <a:ext cx="1801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operationer</a:t>
            </a:r>
            <a:endParaRPr lang="sv-SE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Höger klammerparentes 20"/>
          <p:cNvSpPr/>
          <p:nvPr/>
        </p:nvSpPr>
        <p:spPr bwMode="auto">
          <a:xfrm>
            <a:off x="5000628" y="1285864"/>
            <a:ext cx="285752" cy="1285884"/>
          </a:xfrm>
          <a:prstGeom prst="rightBrace">
            <a:avLst>
              <a:gd name="adj1" fmla="val 22878"/>
              <a:gd name="adj2" fmla="val 50000"/>
            </a:avLst>
          </a:prstGeom>
          <a:noFill/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Höger klammerparentes 21"/>
          <p:cNvSpPr/>
          <p:nvPr/>
        </p:nvSpPr>
        <p:spPr bwMode="auto">
          <a:xfrm>
            <a:off x="5000628" y="2571748"/>
            <a:ext cx="285752" cy="1285884"/>
          </a:xfrm>
          <a:prstGeom prst="rightBrace">
            <a:avLst>
              <a:gd name="adj1" fmla="val 22878"/>
              <a:gd name="adj2" fmla="val 50000"/>
            </a:avLst>
          </a:prstGeom>
          <a:noFill/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Klassdefinition i C#</a:t>
            </a:r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537814"/>
              </p:ext>
            </p:extLst>
          </p:nvPr>
        </p:nvGraphicFramePr>
        <p:xfrm>
          <a:off x="395288" y="908050"/>
          <a:ext cx="1116012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3" imgW="2535079" imgH="3663315" progId="Visio.Drawing.11">
                  <p:embed/>
                </p:oleObj>
              </mc:Choice>
              <mc:Fallback>
                <p:oleObj name="Visio" r:id="rId3" imgW="2535079" imgH="3663315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08050"/>
                        <a:ext cx="1116012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713228" y="1214426"/>
            <a:ext cx="715632" cy="27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 dirty="0" smtClean="0">
                <a:latin typeface="Times New Roman" pitchFamily="18" charset="0"/>
                <a:cs typeface="Times New Roman" pitchFamily="18" charset="0"/>
              </a:rPr>
              <a:t>attribut</a:t>
            </a:r>
            <a:endParaRPr lang="sv-SE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1726161" y="1857368"/>
            <a:ext cx="1059889" cy="27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v-SE" sz="1200" b="1" dirty="0" smtClean="0">
                <a:latin typeface="Times New Roman" pitchFamily="18" charset="0"/>
                <a:cs typeface="Times New Roman" pitchFamily="18" charset="0"/>
              </a:rPr>
              <a:t>operationer</a:t>
            </a:r>
            <a:endParaRPr lang="sv-SE" sz="1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78016" y="142852"/>
            <a:ext cx="3680000" cy="51885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7675152" y="1054098"/>
            <a:ext cx="492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dirty="0">
                <a:latin typeface="Times New Roman" pitchFamily="18" charset="0"/>
                <a:cs typeface="Times New Roman" pitchFamily="18" charset="0"/>
              </a:rPr>
              <a:t>fält</a:t>
            </a:r>
          </a:p>
        </p:txBody>
      </p:sp>
      <p:sp>
        <p:nvSpPr>
          <p:cNvPr id="33" name="AutoShape 18"/>
          <p:cNvSpPr>
            <a:spLocks/>
          </p:cNvSpPr>
          <p:nvPr/>
        </p:nvSpPr>
        <p:spPr bwMode="auto">
          <a:xfrm>
            <a:off x="7387815" y="2143120"/>
            <a:ext cx="215900" cy="3143272"/>
          </a:xfrm>
          <a:prstGeom prst="rightBrace">
            <a:avLst>
              <a:gd name="adj1" fmla="val 125061"/>
              <a:gd name="adj2" fmla="val 50000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 b="1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7675152" y="3582983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dirty="0">
                <a:latin typeface="Times New Roman" pitchFamily="18" charset="0"/>
                <a:cs typeface="Times New Roman" pitchFamily="18" charset="0"/>
              </a:rPr>
              <a:t>metoder</a:t>
            </a:r>
          </a:p>
        </p:txBody>
      </p:sp>
      <p:sp>
        <p:nvSpPr>
          <p:cNvPr id="35" name="AutoShape 20"/>
          <p:cNvSpPr>
            <a:spLocks/>
          </p:cNvSpPr>
          <p:nvPr/>
        </p:nvSpPr>
        <p:spPr bwMode="auto">
          <a:xfrm>
            <a:off x="7343186" y="1571616"/>
            <a:ext cx="89258" cy="449258"/>
          </a:xfrm>
          <a:prstGeom prst="rightBrace">
            <a:avLst>
              <a:gd name="adj1" fmla="val 41944"/>
              <a:gd name="adj2" fmla="val 50000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 b="1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675152" y="1581138"/>
            <a:ext cx="12490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konstruktor</a:t>
            </a:r>
            <a:endParaRPr lang="sv-S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7" name="Picture 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2066" y="4071946"/>
            <a:ext cx="1649602" cy="1533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AutoShape 20"/>
          <p:cNvSpPr>
            <a:spLocks/>
          </p:cNvSpPr>
          <p:nvPr/>
        </p:nvSpPr>
        <p:spPr bwMode="auto">
          <a:xfrm>
            <a:off x="7343186" y="1071550"/>
            <a:ext cx="89258" cy="449258"/>
          </a:xfrm>
          <a:prstGeom prst="rightBrace">
            <a:avLst>
              <a:gd name="adj1" fmla="val 41944"/>
              <a:gd name="adj2" fmla="val 50000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 b="1"/>
          </a:p>
        </p:txBody>
      </p:sp>
      <p:sp>
        <p:nvSpPr>
          <p:cNvPr id="39" name="AutoShape 18"/>
          <p:cNvSpPr>
            <a:spLocks/>
          </p:cNvSpPr>
          <p:nvPr/>
        </p:nvSpPr>
        <p:spPr bwMode="auto">
          <a:xfrm>
            <a:off x="5429256" y="2214558"/>
            <a:ext cx="215900" cy="1785950"/>
          </a:xfrm>
          <a:prstGeom prst="rightBrace">
            <a:avLst>
              <a:gd name="adj1" fmla="val 125061"/>
              <a:gd name="adj2" fmla="val 50000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 b="1"/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5715008" y="2928938"/>
            <a:ext cx="87876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egenskaper</a:t>
            </a:r>
            <a:endParaRPr lang="sv-SE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Höger klammerparentes 40"/>
          <p:cNvSpPr/>
          <p:nvPr/>
        </p:nvSpPr>
        <p:spPr bwMode="auto">
          <a:xfrm>
            <a:off x="1571604" y="1142988"/>
            <a:ext cx="142876" cy="500066"/>
          </a:xfrm>
          <a:prstGeom prst="rightBrace">
            <a:avLst/>
          </a:prstGeom>
          <a:noFill/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Höger klammerparentes 41"/>
          <p:cNvSpPr/>
          <p:nvPr/>
        </p:nvSpPr>
        <p:spPr bwMode="auto">
          <a:xfrm>
            <a:off x="1571604" y="1785930"/>
            <a:ext cx="142876" cy="500066"/>
          </a:xfrm>
          <a:prstGeom prst="rightBrace">
            <a:avLst/>
          </a:prstGeom>
          <a:noFill/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- 16x10</Template>
  <TotalTime>879</TotalTime>
  <Words>236</Words>
  <Application>Microsoft Office PowerPoint</Application>
  <PresentationFormat>Bildspel på skärmen (16:10)</PresentationFormat>
  <Paragraphs>60</Paragraphs>
  <Slides>11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3" baseType="lpstr">
      <vt:lpstr>lnu-gray</vt:lpstr>
      <vt:lpstr>Visio</vt:lpstr>
      <vt:lpstr>Klasser och objekt</vt:lpstr>
      <vt:lpstr>Vad är ett objekt? Vilka typer av objekt har vi?</vt:lpstr>
      <vt:lpstr>Vad är ett objekt? Vilka typer av objekt har vi?</vt:lpstr>
      <vt:lpstr>Klassificering av objekt - eller indelning av objekt i grupper</vt:lpstr>
      <vt:lpstr>Klasseficering av figurer</vt:lpstr>
      <vt:lpstr>Vad utmärker en rektangel?</vt:lpstr>
      <vt:lpstr>Vad en rektangel har och "kan"</vt:lpstr>
      <vt:lpstr>Rektangeln som klass</vt:lpstr>
      <vt:lpstr>Klassdefinition i C#</vt:lpstr>
      <vt:lpstr>Du använder en klass för att skapa objekt</vt:lpstr>
      <vt:lpstr>När du skapar ett nytt objekt av en klass…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Klasser och objekt</dc:title>
  <dc:creator>Mats Loock</dc:creator>
  <cp:lastModifiedBy>Mats Loock</cp:lastModifiedBy>
  <cp:revision>64</cp:revision>
  <dcterms:created xsi:type="dcterms:W3CDTF">2006-10-02T06:09:58Z</dcterms:created>
  <dcterms:modified xsi:type="dcterms:W3CDTF">2011-09-17T12:48:43Z</dcterms:modified>
</cp:coreProperties>
</file>