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61" r:id="rId3"/>
    <p:sldId id="340" r:id="rId4"/>
    <p:sldId id="341" r:id="rId5"/>
    <p:sldId id="346" r:id="rId6"/>
    <p:sldId id="342" r:id="rId7"/>
    <p:sldId id="350" r:id="rId8"/>
    <p:sldId id="339" r:id="rId9"/>
    <p:sldId id="355" r:id="rId10"/>
    <p:sldId id="356" r:id="rId11"/>
    <p:sldId id="357" r:id="rId12"/>
    <p:sldId id="358" r:id="rId13"/>
    <p:sldId id="359" r:id="rId14"/>
    <p:sldId id="345" r:id="rId15"/>
    <p:sldId id="351" r:id="rId16"/>
    <p:sldId id="352" r:id="rId17"/>
    <p:sldId id="353" r:id="rId18"/>
  </p:sldIdLst>
  <p:sldSz cx="9144000" cy="5715000" type="screen16x10"/>
  <p:notesSz cx="6662738" cy="983297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8CC"/>
    <a:srgbClr val="BDFFBD"/>
    <a:srgbClr val="EAEAEA"/>
    <a:srgbClr val="003399"/>
    <a:srgbClr val="CC9900"/>
    <a:srgbClr val="00FF00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5" autoAdjust="0"/>
    <p:restoredTop sz="83790" autoAdjust="0"/>
  </p:normalViewPr>
  <p:slideViewPr>
    <p:cSldViewPr snapToGrid="0">
      <p:cViewPr varScale="1">
        <p:scale>
          <a:sx n="104" d="100"/>
          <a:sy n="104" d="100"/>
        </p:scale>
        <p:origin x="126" y="47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1584" y="-114"/>
      </p:cViewPr>
      <p:guideLst>
        <p:guide orient="horz" pos="309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76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r>
              <a:rPr lang="sv-SE"/>
              <a:t>Algoritmer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r>
              <a:rPr lang="sv-SE"/>
              <a:t>2002/2003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66627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273050">
              <a:defRPr sz="1200">
                <a:latin typeface="Verdana" pitchFamily="34" charset="0"/>
                <a:cs typeface="Times New Roman" pitchFamily="18" charset="0"/>
              </a:defRPr>
            </a:lvl1pPr>
          </a:lstStyle>
          <a:p>
            <a:r>
              <a:rPr lang="en-US"/>
              <a:t>©	</a:t>
            </a:r>
            <a:r>
              <a:rPr lang="sv-SE"/>
              <a:t>Högskolan i Kalmar, Institutionen för teknik (Anne Norling)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BC827DF3-AE2A-4AD6-9524-0232F5FC602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3009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sv-S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sv-S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4175" y="738188"/>
            <a:ext cx="589597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sv-S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0EF4E88-A27B-49DC-95F0-88760A08C63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47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C5602-7E3B-431B-91C1-474EC1C19A37}" type="slidenum">
              <a:rPr lang="sv-SE"/>
              <a:pPr/>
              <a:t>1</a:t>
            </a:fld>
            <a:endParaRPr lang="sv-SE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738188"/>
            <a:ext cx="5895975" cy="3686175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0115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515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7304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6496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839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2033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284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338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064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558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461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300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385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440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4E88-A27B-49DC-95F0-88760A08C630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3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841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17604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34762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64957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7907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16970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8247807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27136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11565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53474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92878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1890798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9663450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6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5354"/>
            <a:ext cx="7772400" cy="2039982"/>
          </a:xfrm>
        </p:spPr>
        <p:txBody>
          <a:bodyPr/>
          <a:lstStyle/>
          <a:p>
            <a:r>
              <a:rPr lang="sv-SE" sz="8800" dirty="0"/>
              <a:t>Introduktion till </a:t>
            </a:r>
            <a:r>
              <a:rPr lang="sv-SE" sz="8800" dirty="0" err="1"/>
              <a:t>arrayer</a:t>
            </a:r>
            <a:endParaRPr lang="sv-SE" sz="8800" dirty="0"/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21" name="Rectangle 29"/>
          <p:cNvSpPr>
            <a:spLocks noGrp="1" noChangeArrowheads="1"/>
          </p:cNvSpPr>
          <p:nvPr>
            <p:ph type="title"/>
          </p:nvPr>
        </p:nvSpPr>
        <p:spPr>
          <a:xfrm>
            <a:off x="457200" y="93927"/>
            <a:ext cx="8229600" cy="735756"/>
          </a:xfrm>
          <a:noFill/>
        </p:spPr>
        <p:txBody>
          <a:bodyPr/>
          <a:lstStyle/>
          <a:p>
            <a:r>
              <a:rPr lang="sv-SE"/>
              <a:t>Placering av heltal i en array</a:t>
            </a:r>
          </a:p>
        </p:txBody>
      </p:sp>
      <p:sp>
        <p:nvSpPr>
          <p:cNvPr id="203" name="AutoShape 3"/>
          <p:cNvSpPr>
            <a:spLocks noChangeArrowheads="1"/>
          </p:cNvSpPr>
          <p:nvPr/>
        </p:nvSpPr>
        <p:spPr bwMode="auto">
          <a:xfrm>
            <a:off x="2327275" y="4230031"/>
            <a:ext cx="6265863" cy="1243013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1F497D">
                  <a:lumMod val="60000"/>
                  <a:lumOff val="4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2700000" scaled="1"/>
          </a:gradFill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EECE1">
                <a:alpha val="50000"/>
              </a:srgbClr>
            </a:outerShdw>
          </a:effectLst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</a:endParaRPr>
          </a:p>
        </p:txBody>
      </p:sp>
      <p:sp>
        <p:nvSpPr>
          <p:cNvPr id="204" name="Line 4"/>
          <p:cNvSpPr>
            <a:spLocks noChangeShapeType="1"/>
          </p:cNvSpPr>
          <p:nvPr/>
        </p:nvSpPr>
        <p:spPr bwMode="auto">
          <a:xfrm>
            <a:off x="2640013" y="4233206"/>
            <a:ext cx="0" cy="301625"/>
          </a:xfrm>
          <a:prstGeom prst="line">
            <a:avLst/>
          </a:prstGeom>
          <a:noFill/>
          <a:ln w="9525">
            <a:solidFill>
              <a:srgbClr val="C0504D"/>
            </a:solidFill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5" name="Freeform 5"/>
          <p:cNvSpPr>
            <a:spLocks/>
          </p:cNvSpPr>
          <p:nvPr/>
        </p:nvSpPr>
        <p:spPr bwMode="auto">
          <a:xfrm>
            <a:off x="2327275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6" name="Freeform 6"/>
          <p:cNvSpPr>
            <a:spLocks/>
          </p:cNvSpPr>
          <p:nvPr/>
        </p:nvSpPr>
        <p:spPr bwMode="auto">
          <a:xfrm>
            <a:off x="2921000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Freeform 7"/>
          <p:cNvSpPr>
            <a:spLocks/>
          </p:cNvSpPr>
          <p:nvPr/>
        </p:nvSpPr>
        <p:spPr bwMode="auto">
          <a:xfrm>
            <a:off x="3514725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Freeform 8"/>
          <p:cNvSpPr>
            <a:spLocks/>
          </p:cNvSpPr>
          <p:nvPr/>
        </p:nvSpPr>
        <p:spPr bwMode="auto">
          <a:xfrm>
            <a:off x="4106863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9" name="Freeform 9"/>
          <p:cNvSpPr>
            <a:spLocks/>
          </p:cNvSpPr>
          <p:nvPr/>
        </p:nvSpPr>
        <p:spPr bwMode="auto">
          <a:xfrm>
            <a:off x="4700588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0" name="Freeform 10"/>
          <p:cNvSpPr>
            <a:spLocks/>
          </p:cNvSpPr>
          <p:nvPr/>
        </p:nvSpPr>
        <p:spPr bwMode="auto">
          <a:xfrm>
            <a:off x="5294313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1" name="Freeform 11"/>
          <p:cNvSpPr>
            <a:spLocks/>
          </p:cNvSpPr>
          <p:nvPr/>
        </p:nvSpPr>
        <p:spPr bwMode="auto">
          <a:xfrm>
            <a:off x="5888038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2" name="Freeform 12"/>
          <p:cNvSpPr>
            <a:spLocks/>
          </p:cNvSpPr>
          <p:nvPr/>
        </p:nvSpPr>
        <p:spPr bwMode="auto">
          <a:xfrm>
            <a:off x="6481763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3" name="Freeform 13"/>
          <p:cNvSpPr>
            <a:spLocks/>
          </p:cNvSpPr>
          <p:nvPr/>
        </p:nvSpPr>
        <p:spPr bwMode="auto">
          <a:xfrm>
            <a:off x="7075488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4" name="Freeform 14"/>
          <p:cNvSpPr>
            <a:spLocks/>
          </p:cNvSpPr>
          <p:nvPr/>
        </p:nvSpPr>
        <p:spPr bwMode="auto">
          <a:xfrm>
            <a:off x="7667625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5" name="Rectangle 15"/>
          <p:cNvSpPr>
            <a:spLocks noChangeArrowheads="1"/>
          </p:cNvSpPr>
          <p:nvPr/>
        </p:nvSpPr>
        <p:spPr bwMode="auto">
          <a:xfrm>
            <a:off x="2327275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[0]</a:t>
            </a:r>
          </a:p>
        </p:txBody>
      </p:sp>
      <p:sp>
        <p:nvSpPr>
          <p:cNvPr id="216" name="Rectangle 16"/>
          <p:cNvSpPr>
            <a:spLocks noChangeArrowheads="1"/>
          </p:cNvSpPr>
          <p:nvPr/>
        </p:nvSpPr>
        <p:spPr bwMode="auto">
          <a:xfrm>
            <a:off x="2922588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[1]</a:t>
            </a:r>
          </a:p>
        </p:txBody>
      </p:sp>
      <p:sp>
        <p:nvSpPr>
          <p:cNvPr id="217" name="Rectangle 17"/>
          <p:cNvSpPr>
            <a:spLocks noChangeArrowheads="1"/>
          </p:cNvSpPr>
          <p:nvPr/>
        </p:nvSpPr>
        <p:spPr bwMode="auto">
          <a:xfrm>
            <a:off x="3517900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[2]</a:t>
            </a:r>
          </a:p>
        </p:txBody>
      </p:sp>
      <p:sp>
        <p:nvSpPr>
          <p:cNvPr id="218" name="Rectangle 18"/>
          <p:cNvSpPr>
            <a:spLocks noChangeArrowheads="1"/>
          </p:cNvSpPr>
          <p:nvPr/>
        </p:nvSpPr>
        <p:spPr bwMode="auto">
          <a:xfrm>
            <a:off x="4114800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[3]</a:t>
            </a:r>
          </a:p>
        </p:txBody>
      </p:sp>
      <p:sp>
        <p:nvSpPr>
          <p:cNvPr id="219" name="Rectangle 19"/>
          <p:cNvSpPr>
            <a:spLocks noChangeArrowheads="1"/>
          </p:cNvSpPr>
          <p:nvPr/>
        </p:nvSpPr>
        <p:spPr bwMode="auto">
          <a:xfrm>
            <a:off x="4710113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[4]</a:t>
            </a:r>
          </a:p>
        </p:txBody>
      </p:sp>
      <p:sp>
        <p:nvSpPr>
          <p:cNvPr id="220" name="Rectangle 20"/>
          <p:cNvSpPr>
            <a:spLocks noChangeArrowheads="1"/>
          </p:cNvSpPr>
          <p:nvPr/>
        </p:nvSpPr>
        <p:spPr bwMode="auto">
          <a:xfrm>
            <a:off x="5307013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[5]</a:t>
            </a:r>
          </a:p>
        </p:txBody>
      </p:sp>
      <p:sp>
        <p:nvSpPr>
          <p:cNvPr id="221" name="Rectangle 21"/>
          <p:cNvSpPr>
            <a:spLocks noChangeArrowheads="1"/>
          </p:cNvSpPr>
          <p:nvPr/>
        </p:nvSpPr>
        <p:spPr bwMode="auto">
          <a:xfrm>
            <a:off x="6499225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[7]</a:t>
            </a:r>
          </a:p>
        </p:txBody>
      </p:sp>
      <p:sp>
        <p:nvSpPr>
          <p:cNvPr id="222" name="Rectangle 22"/>
          <p:cNvSpPr>
            <a:spLocks noChangeArrowheads="1"/>
          </p:cNvSpPr>
          <p:nvPr/>
        </p:nvSpPr>
        <p:spPr bwMode="auto">
          <a:xfrm>
            <a:off x="7094538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[8]</a:t>
            </a:r>
          </a:p>
        </p:txBody>
      </p:sp>
      <p:sp>
        <p:nvSpPr>
          <p:cNvPr id="223" name="Rectangle 23"/>
          <p:cNvSpPr>
            <a:spLocks noChangeArrowheads="1"/>
          </p:cNvSpPr>
          <p:nvPr/>
        </p:nvSpPr>
        <p:spPr bwMode="auto">
          <a:xfrm>
            <a:off x="7691438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[9]</a:t>
            </a:r>
          </a:p>
        </p:txBody>
      </p:sp>
      <p:sp>
        <p:nvSpPr>
          <p:cNvPr id="224" name="Rectangle 24"/>
          <p:cNvSpPr>
            <a:spLocks noChangeArrowheads="1"/>
          </p:cNvSpPr>
          <p:nvPr/>
        </p:nvSpPr>
        <p:spPr bwMode="auto">
          <a:xfrm>
            <a:off x="5902325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[6]</a:t>
            </a:r>
          </a:p>
        </p:txBody>
      </p:sp>
      <p:sp>
        <p:nvSpPr>
          <p:cNvPr id="226" name="AutoShape 30"/>
          <p:cNvSpPr>
            <a:spLocks noChangeArrowheads="1"/>
          </p:cNvSpPr>
          <p:nvPr/>
        </p:nvSpPr>
        <p:spPr bwMode="auto">
          <a:xfrm>
            <a:off x="2057400" y="963525"/>
            <a:ext cx="914400" cy="609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resultat[0]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 29</a:t>
            </a:r>
          </a:p>
        </p:txBody>
      </p:sp>
      <p:sp>
        <p:nvSpPr>
          <p:cNvPr id="227" name="AutoShape 31"/>
          <p:cNvSpPr>
            <a:spLocks noChangeArrowheads="1"/>
          </p:cNvSpPr>
          <p:nvPr/>
        </p:nvSpPr>
        <p:spPr bwMode="auto">
          <a:xfrm>
            <a:off x="2057400" y="1749337"/>
            <a:ext cx="914400" cy="609600"/>
          </a:xfrm>
          <a:prstGeom prst="flowChartProcess">
            <a:avLst/>
          </a:prstGeom>
          <a:solidFill>
            <a:srgbClr val="C0504D">
              <a:lumMod val="40000"/>
              <a:lumOff val="6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sv-SE" sz="700" b="1" i="1" kern="0" dirty="0">
                <a:solidFill>
                  <a:sysClr val="windowText" lastClr="000000"/>
                </a:solidFill>
                <a:latin typeface="Verdana" pitchFamily="34" charset="0"/>
              </a:rPr>
              <a:t>resultat[1] </a:t>
            </a:r>
            <a:r>
              <a:rPr lang="sv-SE" sz="700" b="1" i="1" kern="0" dirty="0">
                <a:solidFill>
                  <a:sysClr val="windowText" lastClr="000000"/>
                </a:solidFill>
                <a:latin typeface="Verdana" pitchFamily="34" charset="0"/>
                <a:sym typeface="Wingdings" pitchFamily="2" charset="2"/>
              </a:rPr>
              <a:t></a:t>
            </a:r>
            <a:r>
              <a:rPr lang="sv-SE" sz="700" b="1" i="1" kern="0" dirty="0">
                <a:solidFill>
                  <a:sysClr val="windowText" lastClr="000000"/>
                </a:solidFill>
                <a:latin typeface="Verdana" pitchFamily="34" charset="0"/>
              </a:rPr>
              <a:t> 5</a:t>
            </a:r>
          </a:p>
        </p:txBody>
      </p:sp>
      <p:cxnSp>
        <p:nvCxnSpPr>
          <p:cNvPr id="228" name="AutoShape 32"/>
          <p:cNvCxnSpPr>
            <a:cxnSpLocks noChangeShapeType="1"/>
            <a:endCxn id="226" idx="0"/>
          </p:cNvCxnSpPr>
          <p:nvPr/>
        </p:nvCxnSpPr>
        <p:spPr bwMode="auto">
          <a:xfrm>
            <a:off x="2514600" y="788900"/>
            <a:ext cx="0" cy="174625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229" name="AutoShape 33"/>
          <p:cNvCxnSpPr>
            <a:cxnSpLocks noChangeShapeType="1"/>
            <a:stCxn id="226" idx="2"/>
            <a:endCxn id="227" idx="0"/>
          </p:cNvCxnSpPr>
          <p:nvPr/>
        </p:nvCxnSpPr>
        <p:spPr bwMode="auto">
          <a:xfrm>
            <a:off x="2514600" y="1573125"/>
            <a:ext cx="0" cy="176212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230" name="AutoShape 34"/>
          <p:cNvCxnSpPr>
            <a:cxnSpLocks noChangeShapeType="1"/>
            <a:stCxn id="227" idx="2"/>
          </p:cNvCxnSpPr>
          <p:nvPr/>
        </p:nvCxnSpPr>
        <p:spPr bwMode="auto">
          <a:xfrm>
            <a:off x="2514600" y="2358937"/>
            <a:ext cx="0" cy="17621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231" name="AutoShape 35"/>
          <p:cNvCxnSpPr>
            <a:cxnSpLocks noChangeShapeType="1"/>
            <a:stCxn id="239" idx="2"/>
          </p:cNvCxnSpPr>
          <p:nvPr/>
        </p:nvCxnSpPr>
        <p:spPr bwMode="auto">
          <a:xfrm>
            <a:off x="2514600" y="3144750"/>
            <a:ext cx="0" cy="176212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sp>
        <p:nvSpPr>
          <p:cNvPr id="232" name="Oval 36"/>
          <p:cNvSpPr>
            <a:spLocks noChangeArrowheads="1"/>
          </p:cNvSpPr>
          <p:nvPr/>
        </p:nvSpPr>
        <p:spPr bwMode="auto">
          <a:xfrm>
            <a:off x="1609725" y="1144500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33" name="Oval 37"/>
          <p:cNvSpPr>
            <a:spLocks noChangeArrowheads="1"/>
          </p:cNvSpPr>
          <p:nvPr/>
        </p:nvSpPr>
        <p:spPr bwMode="auto">
          <a:xfrm>
            <a:off x="1609725" y="1930312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34" name="Oval 38"/>
          <p:cNvSpPr>
            <a:spLocks noChangeArrowheads="1"/>
          </p:cNvSpPr>
          <p:nvPr/>
        </p:nvSpPr>
        <p:spPr bwMode="auto">
          <a:xfrm>
            <a:off x="1609725" y="2716125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35" name="Text Box 39"/>
          <p:cNvSpPr txBox="1">
            <a:spLocks noChangeArrowheads="1"/>
          </p:cNvSpPr>
          <p:nvPr/>
        </p:nvSpPr>
        <p:spPr bwMode="auto">
          <a:xfrm>
            <a:off x="3717986" y="902691"/>
            <a:ext cx="5084928" cy="282067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3200" rIns="90000" bIns="4320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talet 29 i </a:t>
            </a:r>
            <a:r>
              <a:rPr kumimoji="0" lang="sv-SE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resultat på index 0.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talet 5 i </a:t>
            </a:r>
            <a:r>
              <a:rPr kumimoji="0" lang="sv-SE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resultat på index 1.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 på index 2 – 8 i </a:t>
            </a:r>
            <a:r>
              <a:rPr kumimoji="0" lang="sv-SE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talet 29 i </a:t>
            </a:r>
            <a:r>
              <a:rPr kumimoji="0" lang="sv-SE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resultat på index 9.</a:t>
            </a:r>
          </a:p>
        </p:txBody>
      </p:sp>
      <p:sp>
        <p:nvSpPr>
          <p:cNvPr id="236" name="AutoShape 40"/>
          <p:cNvSpPr>
            <a:spLocks noChangeArrowheads="1"/>
          </p:cNvSpPr>
          <p:nvPr/>
        </p:nvSpPr>
        <p:spPr bwMode="auto">
          <a:xfrm>
            <a:off x="2057400" y="3320962"/>
            <a:ext cx="914400" cy="609600"/>
          </a:xfrm>
          <a:prstGeom prst="flowChart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resultat[9]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 29</a:t>
            </a:r>
          </a:p>
        </p:txBody>
      </p:sp>
      <p:cxnSp>
        <p:nvCxnSpPr>
          <p:cNvPr id="237" name="AutoShape 41"/>
          <p:cNvCxnSpPr>
            <a:cxnSpLocks noChangeShapeType="1"/>
            <a:stCxn id="236" idx="2"/>
          </p:cNvCxnSpPr>
          <p:nvPr/>
        </p:nvCxnSpPr>
        <p:spPr bwMode="auto">
          <a:xfrm>
            <a:off x="2514600" y="3930562"/>
            <a:ext cx="0" cy="17621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sp>
        <p:nvSpPr>
          <p:cNvPr id="238" name="Oval 42"/>
          <p:cNvSpPr>
            <a:spLocks noChangeArrowheads="1"/>
          </p:cNvSpPr>
          <p:nvPr/>
        </p:nvSpPr>
        <p:spPr bwMode="auto">
          <a:xfrm>
            <a:off x="1609725" y="3501937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39" name="AutoShape 49"/>
          <p:cNvSpPr>
            <a:spLocks noChangeArrowheads="1"/>
          </p:cNvSpPr>
          <p:nvPr/>
        </p:nvSpPr>
        <p:spPr bwMode="auto">
          <a:xfrm>
            <a:off x="2057400" y="2535150"/>
            <a:ext cx="914400" cy="609600"/>
          </a:xfrm>
          <a:prstGeom prst="flowChartProcess">
            <a:avLst/>
          </a:prstGeom>
          <a:solidFill>
            <a:srgbClr val="EEECE1"/>
          </a:solidFill>
          <a:ln w="9525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240" name="Text Box 19"/>
          <p:cNvSpPr txBox="1">
            <a:spLocks noChangeArrowheads="1"/>
          </p:cNvSpPr>
          <p:nvPr/>
        </p:nvSpPr>
        <p:spPr bwMode="auto">
          <a:xfrm>
            <a:off x="879809" y="4776517"/>
            <a:ext cx="1308669" cy="39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resultat</a:t>
            </a:r>
          </a:p>
        </p:txBody>
      </p:sp>
      <p:cxnSp>
        <p:nvCxnSpPr>
          <p:cNvPr id="241" name="Rak 240"/>
          <p:cNvCxnSpPr/>
          <p:nvPr/>
        </p:nvCxnSpPr>
        <p:spPr bwMode="auto">
          <a:xfrm rot="5400000">
            <a:off x="2458641" y="5004334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Rak 241"/>
          <p:cNvCxnSpPr/>
          <p:nvPr/>
        </p:nvCxnSpPr>
        <p:spPr bwMode="auto">
          <a:xfrm rot="5400000">
            <a:off x="3053953" y="5004335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Rak 242"/>
          <p:cNvCxnSpPr/>
          <p:nvPr/>
        </p:nvCxnSpPr>
        <p:spPr bwMode="auto">
          <a:xfrm rot="5400000">
            <a:off x="3644503" y="5004336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Rak 243"/>
          <p:cNvCxnSpPr/>
          <p:nvPr/>
        </p:nvCxnSpPr>
        <p:spPr bwMode="auto">
          <a:xfrm rot="5400000">
            <a:off x="4239815" y="5004337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Rak 244"/>
          <p:cNvCxnSpPr/>
          <p:nvPr/>
        </p:nvCxnSpPr>
        <p:spPr bwMode="auto">
          <a:xfrm rot="5400000">
            <a:off x="4832747" y="5004338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Rak 245"/>
          <p:cNvCxnSpPr/>
          <p:nvPr/>
        </p:nvCxnSpPr>
        <p:spPr bwMode="auto">
          <a:xfrm rot="5400000">
            <a:off x="5423297" y="5004339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Rak 246"/>
          <p:cNvCxnSpPr/>
          <p:nvPr/>
        </p:nvCxnSpPr>
        <p:spPr bwMode="auto">
          <a:xfrm rot="5400000">
            <a:off x="6018609" y="5004340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Rak 247"/>
          <p:cNvCxnSpPr/>
          <p:nvPr/>
        </p:nvCxnSpPr>
        <p:spPr bwMode="auto">
          <a:xfrm rot="5400000">
            <a:off x="6609159" y="5004341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Rak 248"/>
          <p:cNvCxnSpPr/>
          <p:nvPr/>
        </p:nvCxnSpPr>
        <p:spPr bwMode="auto">
          <a:xfrm rot="5400000">
            <a:off x="7204471" y="5004342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2620761" y="4209418"/>
            <a:ext cx="469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29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3302243" y="4209418"/>
            <a:ext cx="32763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3943740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4518841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5137065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6324634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5726535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9" name="Text Box 28"/>
          <p:cNvSpPr txBox="1">
            <a:spLocks noChangeArrowheads="1"/>
          </p:cNvSpPr>
          <p:nvPr/>
        </p:nvSpPr>
        <p:spPr bwMode="auto">
          <a:xfrm>
            <a:off x="6914103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7506451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8101676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21" name="Rectangle 29"/>
          <p:cNvSpPr>
            <a:spLocks noGrp="1" noChangeArrowheads="1"/>
          </p:cNvSpPr>
          <p:nvPr>
            <p:ph type="title"/>
          </p:nvPr>
        </p:nvSpPr>
        <p:spPr>
          <a:xfrm>
            <a:off x="457200" y="93927"/>
            <a:ext cx="8229600" cy="735756"/>
          </a:xfrm>
          <a:noFill/>
        </p:spPr>
        <p:txBody>
          <a:bodyPr/>
          <a:lstStyle/>
          <a:p>
            <a:r>
              <a:rPr lang="sv-SE"/>
              <a:t>Placering av heltal i en array</a:t>
            </a:r>
          </a:p>
        </p:txBody>
      </p:sp>
      <p:sp>
        <p:nvSpPr>
          <p:cNvPr id="203" name="AutoShape 3"/>
          <p:cNvSpPr>
            <a:spLocks noChangeArrowheads="1"/>
          </p:cNvSpPr>
          <p:nvPr/>
        </p:nvSpPr>
        <p:spPr bwMode="auto">
          <a:xfrm>
            <a:off x="2327275" y="4230031"/>
            <a:ext cx="6265863" cy="1243013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1F497D">
                  <a:lumMod val="60000"/>
                  <a:lumOff val="4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2700000" scaled="1"/>
          </a:gradFill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EECE1">
                <a:alpha val="50000"/>
              </a:srgbClr>
            </a:outerShdw>
          </a:effectLst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</a:endParaRPr>
          </a:p>
        </p:txBody>
      </p:sp>
      <p:sp>
        <p:nvSpPr>
          <p:cNvPr id="204" name="Line 4"/>
          <p:cNvSpPr>
            <a:spLocks noChangeShapeType="1"/>
          </p:cNvSpPr>
          <p:nvPr/>
        </p:nvSpPr>
        <p:spPr bwMode="auto">
          <a:xfrm>
            <a:off x="2640013" y="4233206"/>
            <a:ext cx="0" cy="301625"/>
          </a:xfrm>
          <a:prstGeom prst="line">
            <a:avLst/>
          </a:prstGeom>
          <a:noFill/>
          <a:ln w="9525">
            <a:solidFill>
              <a:srgbClr val="C0504D"/>
            </a:solidFill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5" name="Freeform 5"/>
          <p:cNvSpPr>
            <a:spLocks/>
          </p:cNvSpPr>
          <p:nvPr/>
        </p:nvSpPr>
        <p:spPr bwMode="auto">
          <a:xfrm>
            <a:off x="2327275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6" name="Freeform 6"/>
          <p:cNvSpPr>
            <a:spLocks/>
          </p:cNvSpPr>
          <p:nvPr/>
        </p:nvSpPr>
        <p:spPr bwMode="auto">
          <a:xfrm>
            <a:off x="2921000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Freeform 7"/>
          <p:cNvSpPr>
            <a:spLocks/>
          </p:cNvSpPr>
          <p:nvPr/>
        </p:nvSpPr>
        <p:spPr bwMode="auto">
          <a:xfrm>
            <a:off x="3514725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Freeform 8"/>
          <p:cNvSpPr>
            <a:spLocks/>
          </p:cNvSpPr>
          <p:nvPr/>
        </p:nvSpPr>
        <p:spPr bwMode="auto">
          <a:xfrm>
            <a:off x="4106863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9" name="Freeform 9"/>
          <p:cNvSpPr>
            <a:spLocks/>
          </p:cNvSpPr>
          <p:nvPr/>
        </p:nvSpPr>
        <p:spPr bwMode="auto">
          <a:xfrm>
            <a:off x="4700588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0" name="Freeform 10"/>
          <p:cNvSpPr>
            <a:spLocks/>
          </p:cNvSpPr>
          <p:nvPr/>
        </p:nvSpPr>
        <p:spPr bwMode="auto">
          <a:xfrm>
            <a:off x="5294313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1" name="Freeform 11"/>
          <p:cNvSpPr>
            <a:spLocks/>
          </p:cNvSpPr>
          <p:nvPr/>
        </p:nvSpPr>
        <p:spPr bwMode="auto">
          <a:xfrm>
            <a:off x="5888038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2" name="Freeform 12"/>
          <p:cNvSpPr>
            <a:spLocks/>
          </p:cNvSpPr>
          <p:nvPr/>
        </p:nvSpPr>
        <p:spPr bwMode="auto">
          <a:xfrm>
            <a:off x="6481763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3" name="Freeform 13"/>
          <p:cNvSpPr>
            <a:spLocks/>
          </p:cNvSpPr>
          <p:nvPr/>
        </p:nvSpPr>
        <p:spPr bwMode="auto">
          <a:xfrm>
            <a:off x="7075488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4" name="Freeform 14"/>
          <p:cNvSpPr>
            <a:spLocks/>
          </p:cNvSpPr>
          <p:nvPr/>
        </p:nvSpPr>
        <p:spPr bwMode="auto">
          <a:xfrm>
            <a:off x="7667625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5" name="Rectangle 15"/>
          <p:cNvSpPr>
            <a:spLocks noChangeArrowheads="1"/>
          </p:cNvSpPr>
          <p:nvPr/>
        </p:nvSpPr>
        <p:spPr bwMode="auto">
          <a:xfrm>
            <a:off x="2327275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[0]</a:t>
            </a:r>
          </a:p>
        </p:txBody>
      </p:sp>
      <p:sp>
        <p:nvSpPr>
          <p:cNvPr id="216" name="Rectangle 16"/>
          <p:cNvSpPr>
            <a:spLocks noChangeArrowheads="1"/>
          </p:cNvSpPr>
          <p:nvPr/>
        </p:nvSpPr>
        <p:spPr bwMode="auto">
          <a:xfrm>
            <a:off x="2922588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[1]</a:t>
            </a:r>
          </a:p>
        </p:txBody>
      </p:sp>
      <p:sp>
        <p:nvSpPr>
          <p:cNvPr id="217" name="Rectangle 17"/>
          <p:cNvSpPr>
            <a:spLocks noChangeArrowheads="1"/>
          </p:cNvSpPr>
          <p:nvPr/>
        </p:nvSpPr>
        <p:spPr bwMode="auto">
          <a:xfrm>
            <a:off x="3517900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[2]</a:t>
            </a:r>
          </a:p>
        </p:txBody>
      </p:sp>
      <p:sp>
        <p:nvSpPr>
          <p:cNvPr id="218" name="Rectangle 18"/>
          <p:cNvSpPr>
            <a:spLocks noChangeArrowheads="1"/>
          </p:cNvSpPr>
          <p:nvPr/>
        </p:nvSpPr>
        <p:spPr bwMode="auto">
          <a:xfrm>
            <a:off x="4114800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[3]</a:t>
            </a:r>
          </a:p>
        </p:txBody>
      </p:sp>
      <p:sp>
        <p:nvSpPr>
          <p:cNvPr id="219" name="Rectangle 19"/>
          <p:cNvSpPr>
            <a:spLocks noChangeArrowheads="1"/>
          </p:cNvSpPr>
          <p:nvPr/>
        </p:nvSpPr>
        <p:spPr bwMode="auto">
          <a:xfrm>
            <a:off x="4710113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[4]</a:t>
            </a:r>
          </a:p>
        </p:txBody>
      </p:sp>
      <p:sp>
        <p:nvSpPr>
          <p:cNvPr id="220" name="Rectangle 20"/>
          <p:cNvSpPr>
            <a:spLocks noChangeArrowheads="1"/>
          </p:cNvSpPr>
          <p:nvPr/>
        </p:nvSpPr>
        <p:spPr bwMode="auto">
          <a:xfrm>
            <a:off x="5307013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[5]</a:t>
            </a:r>
          </a:p>
        </p:txBody>
      </p:sp>
      <p:sp>
        <p:nvSpPr>
          <p:cNvPr id="221" name="Rectangle 21"/>
          <p:cNvSpPr>
            <a:spLocks noChangeArrowheads="1"/>
          </p:cNvSpPr>
          <p:nvPr/>
        </p:nvSpPr>
        <p:spPr bwMode="auto">
          <a:xfrm>
            <a:off x="6499225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[7]</a:t>
            </a:r>
          </a:p>
        </p:txBody>
      </p:sp>
      <p:sp>
        <p:nvSpPr>
          <p:cNvPr id="222" name="Rectangle 22"/>
          <p:cNvSpPr>
            <a:spLocks noChangeArrowheads="1"/>
          </p:cNvSpPr>
          <p:nvPr/>
        </p:nvSpPr>
        <p:spPr bwMode="auto">
          <a:xfrm>
            <a:off x="7094538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[8]</a:t>
            </a:r>
          </a:p>
        </p:txBody>
      </p:sp>
      <p:sp>
        <p:nvSpPr>
          <p:cNvPr id="223" name="Rectangle 23"/>
          <p:cNvSpPr>
            <a:spLocks noChangeArrowheads="1"/>
          </p:cNvSpPr>
          <p:nvPr/>
        </p:nvSpPr>
        <p:spPr bwMode="auto">
          <a:xfrm>
            <a:off x="7691438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[9]</a:t>
            </a:r>
          </a:p>
        </p:txBody>
      </p:sp>
      <p:sp>
        <p:nvSpPr>
          <p:cNvPr id="224" name="Rectangle 24"/>
          <p:cNvSpPr>
            <a:spLocks noChangeArrowheads="1"/>
          </p:cNvSpPr>
          <p:nvPr/>
        </p:nvSpPr>
        <p:spPr bwMode="auto">
          <a:xfrm>
            <a:off x="5902325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[6]</a:t>
            </a:r>
          </a:p>
        </p:txBody>
      </p:sp>
      <p:sp>
        <p:nvSpPr>
          <p:cNvPr id="226" name="AutoShape 30"/>
          <p:cNvSpPr>
            <a:spLocks noChangeArrowheads="1"/>
          </p:cNvSpPr>
          <p:nvPr/>
        </p:nvSpPr>
        <p:spPr bwMode="auto">
          <a:xfrm>
            <a:off x="2057400" y="963525"/>
            <a:ext cx="914400" cy="609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resultat[0]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 29</a:t>
            </a:r>
          </a:p>
        </p:txBody>
      </p:sp>
      <p:sp>
        <p:nvSpPr>
          <p:cNvPr id="227" name="AutoShape 31"/>
          <p:cNvSpPr>
            <a:spLocks noChangeArrowheads="1"/>
          </p:cNvSpPr>
          <p:nvPr/>
        </p:nvSpPr>
        <p:spPr bwMode="auto">
          <a:xfrm>
            <a:off x="2057400" y="1749337"/>
            <a:ext cx="914400" cy="609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3200" rIns="90000" bIns="43200" anchor="ctr"/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sv-SE" sz="700" b="1" i="1" kern="0" dirty="0">
                <a:solidFill>
                  <a:sysClr val="windowText" lastClr="000000"/>
                </a:solidFill>
                <a:latin typeface="Verdana" pitchFamily="34" charset="0"/>
              </a:rPr>
              <a:t>resultat[1] </a:t>
            </a:r>
            <a:r>
              <a:rPr lang="sv-SE" sz="700" b="1" i="1" kern="0" dirty="0">
                <a:solidFill>
                  <a:sysClr val="windowText" lastClr="000000"/>
                </a:solidFill>
                <a:latin typeface="Verdana" pitchFamily="34" charset="0"/>
                <a:sym typeface="Wingdings" pitchFamily="2" charset="2"/>
              </a:rPr>
              <a:t></a:t>
            </a:r>
            <a:r>
              <a:rPr lang="sv-SE" sz="700" b="1" i="1" kern="0" dirty="0">
                <a:solidFill>
                  <a:sysClr val="windowText" lastClr="000000"/>
                </a:solidFill>
                <a:latin typeface="Verdana" pitchFamily="34" charset="0"/>
              </a:rPr>
              <a:t> 5</a:t>
            </a:r>
          </a:p>
        </p:txBody>
      </p:sp>
      <p:cxnSp>
        <p:nvCxnSpPr>
          <p:cNvPr id="228" name="AutoShape 32"/>
          <p:cNvCxnSpPr>
            <a:cxnSpLocks noChangeShapeType="1"/>
            <a:endCxn id="226" idx="0"/>
          </p:cNvCxnSpPr>
          <p:nvPr/>
        </p:nvCxnSpPr>
        <p:spPr bwMode="auto">
          <a:xfrm>
            <a:off x="2514600" y="788900"/>
            <a:ext cx="0" cy="174625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229" name="AutoShape 33"/>
          <p:cNvCxnSpPr>
            <a:cxnSpLocks noChangeShapeType="1"/>
            <a:stCxn id="226" idx="2"/>
            <a:endCxn id="227" idx="0"/>
          </p:cNvCxnSpPr>
          <p:nvPr/>
        </p:nvCxnSpPr>
        <p:spPr bwMode="auto">
          <a:xfrm>
            <a:off x="2514600" y="1573125"/>
            <a:ext cx="0" cy="176212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230" name="AutoShape 34"/>
          <p:cNvCxnSpPr>
            <a:cxnSpLocks noChangeShapeType="1"/>
            <a:stCxn id="227" idx="2"/>
          </p:cNvCxnSpPr>
          <p:nvPr/>
        </p:nvCxnSpPr>
        <p:spPr bwMode="auto">
          <a:xfrm>
            <a:off x="2514600" y="2358937"/>
            <a:ext cx="0" cy="17621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231" name="AutoShape 35"/>
          <p:cNvCxnSpPr>
            <a:cxnSpLocks noChangeShapeType="1"/>
            <a:stCxn id="239" idx="2"/>
          </p:cNvCxnSpPr>
          <p:nvPr/>
        </p:nvCxnSpPr>
        <p:spPr bwMode="auto">
          <a:xfrm>
            <a:off x="2514600" y="3144750"/>
            <a:ext cx="0" cy="176212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sp>
        <p:nvSpPr>
          <p:cNvPr id="232" name="Oval 36"/>
          <p:cNvSpPr>
            <a:spLocks noChangeArrowheads="1"/>
          </p:cNvSpPr>
          <p:nvPr/>
        </p:nvSpPr>
        <p:spPr bwMode="auto">
          <a:xfrm>
            <a:off x="1609725" y="1144500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33" name="Oval 37"/>
          <p:cNvSpPr>
            <a:spLocks noChangeArrowheads="1"/>
          </p:cNvSpPr>
          <p:nvPr/>
        </p:nvSpPr>
        <p:spPr bwMode="auto">
          <a:xfrm>
            <a:off x="1609725" y="1930312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34" name="Oval 38"/>
          <p:cNvSpPr>
            <a:spLocks noChangeArrowheads="1"/>
          </p:cNvSpPr>
          <p:nvPr/>
        </p:nvSpPr>
        <p:spPr bwMode="auto">
          <a:xfrm>
            <a:off x="1609725" y="2716125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35" name="Text Box 39"/>
          <p:cNvSpPr txBox="1">
            <a:spLocks noChangeArrowheads="1"/>
          </p:cNvSpPr>
          <p:nvPr/>
        </p:nvSpPr>
        <p:spPr bwMode="auto">
          <a:xfrm>
            <a:off x="3717986" y="902691"/>
            <a:ext cx="5084928" cy="282067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3200" rIns="90000" bIns="4320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talet 29 i </a:t>
            </a:r>
            <a:r>
              <a:rPr kumimoji="0" lang="sv-SE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resultat på index 0.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talet 5 i </a:t>
            </a:r>
            <a:r>
              <a:rPr kumimoji="0" lang="sv-SE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resultat på index 1.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 på index 2 – 8 i </a:t>
            </a:r>
            <a:r>
              <a:rPr kumimoji="0" lang="sv-SE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talet 29 i </a:t>
            </a:r>
            <a:r>
              <a:rPr kumimoji="0" lang="sv-SE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resultat på index 9.</a:t>
            </a:r>
          </a:p>
        </p:txBody>
      </p:sp>
      <p:sp>
        <p:nvSpPr>
          <p:cNvPr id="236" name="AutoShape 40"/>
          <p:cNvSpPr>
            <a:spLocks noChangeArrowheads="1"/>
          </p:cNvSpPr>
          <p:nvPr/>
        </p:nvSpPr>
        <p:spPr bwMode="auto">
          <a:xfrm>
            <a:off x="2057400" y="3320962"/>
            <a:ext cx="914400" cy="609600"/>
          </a:xfrm>
          <a:prstGeom prst="flowChart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resultat[9]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 29</a:t>
            </a:r>
          </a:p>
        </p:txBody>
      </p:sp>
      <p:cxnSp>
        <p:nvCxnSpPr>
          <p:cNvPr id="237" name="AutoShape 41"/>
          <p:cNvCxnSpPr>
            <a:cxnSpLocks noChangeShapeType="1"/>
            <a:stCxn id="236" idx="2"/>
          </p:cNvCxnSpPr>
          <p:nvPr/>
        </p:nvCxnSpPr>
        <p:spPr bwMode="auto">
          <a:xfrm>
            <a:off x="2514600" y="3930562"/>
            <a:ext cx="0" cy="17621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sp>
        <p:nvSpPr>
          <p:cNvPr id="238" name="Oval 42"/>
          <p:cNvSpPr>
            <a:spLocks noChangeArrowheads="1"/>
          </p:cNvSpPr>
          <p:nvPr/>
        </p:nvSpPr>
        <p:spPr bwMode="auto">
          <a:xfrm>
            <a:off x="1609725" y="3501937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39" name="AutoShape 49"/>
          <p:cNvSpPr>
            <a:spLocks noChangeArrowheads="1"/>
          </p:cNvSpPr>
          <p:nvPr/>
        </p:nvSpPr>
        <p:spPr bwMode="auto">
          <a:xfrm>
            <a:off x="2057400" y="2535150"/>
            <a:ext cx="914400" cy="609600"/>
          </a:xfrm>
          <a:prstGeom prst="flowChartProcess">
            <a:avLst/>
          </a:prstGeom>
          <a:solidFill>
            <a:srgbClr val="C0504D">
              <a:lumMod val="40000"/>
              <a:lumOff val="6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b="1" i="1" kern="0">
              <a:solidFill>
                <a:sysClr val="windowText" lastClr="000000"/>
              </a:solidFill>
              <a:latin typeface="Verdana" pitchFamily="34" charset="0"/>
            </a:endParaRPr>
          </a:p>
        </p:txBody>
      </p:sp>
      <p:sp>
        <p:nvSpPr>
          <p:cNvPr id="240" name="Text Box 19"/>
          <p:cNvSpPr txBox="1">
            <a:spLocks noChangeArrowheads="1"/>
          </p:cNvSpPr>
          <p:nvPr/>
        </p:nvSpPr>
        <p:spPr bwMode="auto">
          <a:xfrm>
            <a:off x="879809" y="4776517"/>
            <a:ext cx="1308669" cy="39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resultat</a:t>
            </a:r>
          </a:p>
        </p:txBody>
      </p:sp>
      <p:cxnSp>
        <p:nvCxnSpPr>
          <p:cNvPr id="241" name="Rak 240"/>
          <p:cNvCxnSpPr/>
          <p:nvPr/>
        </p:nvCxnSpPr>
        <p:spPr bwMode="auto">
          <a:xfrm rot="5400000">
            <a:off x="2458641" y="5004334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Rak 241"/>
          <p:cNvCxnSpPr/>
          <p:nvPr/>
        </p:nvCxnSpPr>
        <p:spPr bwMode="auto">
          <a:xfrm rot="5400000">
            <a:off x="3053953" y="5004335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Rak 242"/>
          <p:cNvCxnSpPr/>
          <p:nvPr/>
        </p:nvCxnSpPr>
        <p:spPr bwMode="auto">
          <a:xfrm rot="5400000">
            <a:off x="3644503" y="5004336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Rak 243"/>
          <p:cNvCxnSpPr/>
          <p:nvPr/>
        </p:nvCxnSpPr>
        <p:spPr bwMode="auto">
          <a:xfrm rot="5400000">
            <a:off x="4239815" y="5004337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Rak 244"/>
          <p:cNvCxnSpPr/>
          <p:nvPr/>
        </p:nvCxnSpPr>
        <p:spPr bwMode="auto">
          <a:xfrm rot="5400000">
            <a:off x="4832747" y="5004338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Rak 245"/>
          <p:cNvCxnSpPr/>
          <p:nvPr/>
        </p:nvCxnSpPr>
        <p:spPr bwMode="auto">
          <a:xfrm rot="5400000">
            <a:off x="5423297" y="5004339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Rak 246"/>
          <p:cNvCxnSpPr/>
          <p:nvPr/>
        </p:nvCxnSpPr>
        <p:spPr bwMode="auto">
          <a:xfrm rot="5400000">
            <a:off x="6018609" y="5004340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Rak 247"/>
          <p:cNvCxnSpPr/>
          <p:nvPr/>
        </p:nvCxnSpPr>
        <p:spPr bwMode="auto">
          <a:xfrm rot="5400000">
            <a:off x="6609159" y="5004341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Rak 248"/>
          <p:cNvCxnSpPr/>
          <p:nvPr/>
        </p:nvCxnSpPr>
        <p:spPr bwMode="auto">
          <a:xfrm rot="5400000">
            <a:off x="7204471" y="5004342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 Box 28"/>
          <p:cNvSpPr txBox="1">
            <a:spLocks noChangeArrowheads="1"/>
          </p:cNvSpPr>
          <p:nvPr/>
        </p:nvSpPr>
        <p:spPr bwMode="auto">
          <a:xfrm>
            <a:off x="2620761" y="4209418"/>
            <a:ext cx="469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29</a:t>
            </a: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3302243" y="4209418"/>
            <a:ext cx="32763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3797899" y="4209418"/>
            <a:ext cx="473505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38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4445936" y="4209418"/>
            <a:ext cx="32763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7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4991224" y="4209418"/>
            <a:ext cx="473505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18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6178793" y="4209418"/>
            <a:ext cx="473504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26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5" name="Text Box 28"/>
          <p:cNvSpPr txBox="1">
            <a:spLocks noChangeArrowheads="1"/>
          </p:cNvSpPr>
          <p:nvPr/>
        </p:nvSpPr>
        <p:spPr bwMode="auto">
          <a:xfrm>
            <a:off x="5580694" y="4209418"/>
            <a:ext cx="473505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23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6768262" y="4209418"/>
            <a:ext cx="473505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21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7360610" y="4209418"/>
            <a:ext cx="473505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35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8101676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400"/>
                            </p:stCondLst>
                            <p:childTnLst>
                              <p:par>
                                <p:cTn id="4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21" name="Rectangle 29"/>
          <p:cNvSpPr>
            <a:spLocks noGrp="1" noChangeArrowheads="1"/>
          </p:cNvSpPr>
          <p:nvPr>
            <p:ph type="title"/>
          </p:nvPr>
        </p:nvSpPr>
        <p:spPr>
          <a:xfrm>
            <a:off x="457200" y="93927"/>
            <a:ext cx="8229600" cy="735756"/>
          </a:xfrm>
          <a:noFill/>
        </p:spPr>
        <p:txBody>
          <a:bodyPr/>
          <a:lstStyle/>
          <a:p>
            <a:r>
              <a:rPr lang="sv-SE"/>
              <a:t>Placering av heltal i en array</a:t>
            </a:r>
          </a:p>
        </p:txBody>
      </p:sp>
      <p:sp>
        <p:nvSpPr>
          <p:cNvPr id="203" name="AutoShape 3"/>
          <p:cNvSpPr>
            <a:spLocks noChangeArrowheads="1"/>
          </p:cNvSpPr>
          <p:nvPr/>
        </p:nvSpPr>
        <p:spPr bwMode="auto">
          <a:xfrm>
            <a:off x="2327275" y="4230031"/>
            <a:ext cx="6265863" cy="1243013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1F497D">
                  <a:lumMod val="60000"/>
                  <a:lumOff val="4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2700000" scaled="1"/>
          </a:gradFill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EECE1">
                <a:alpha val="50000"/>
              </a:srgbClr>
            </a:outerShdw>
          </a:effectLst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</a:endParaRPr>
          </a:p>
        </p:txBody>
      </p:sp>
      <p:sp>
        <p:nvSpPr>
          <p:cNvPr id="204" name="Line 4"/>
          <p:cNvSpPr>
            <a:spLocks noChangeShapeType="1"/>
          </p:cNvSpPr>
          <p:nvPr/>
        </p:nvSpPr>
        <p:spPr bwMode="auto">
          <a:xfrm>
            <a:off x="2640013" y="4233206"/>
            <a:ext cx="0" cy="301625"/>
          </a:xfrm>
          <a:prstGeom prst="line">
            <a:avLst/>
          </a:prstGeom>
          <a:noFill/>
          <a:ln w="9525">
            <a:solidFill>
              <a:srgbClr val="C0504D"/>
            </a:solidFill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5" name="Freeform 5"/>
          <p:cNvSpPr>
            <a:spLocks/>
          </p:cNvSpPr>
          <p:nvPr/>
        </p:nvSpPr>
        <p:spPr bwMode="auto">
          <a:xfrm>
            <a:off x="2327275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6" name="Freeform 6"/>
          <p:cNvSpPr>
            <a:spLocks/>
          </p:cNvSpPr>
          <p:nvPr/>
        </p:nvSpPr>
        <p:spPr bwMode="auto">
          <a:xfrm>
            <a:off x="2921000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Freeform 7"/>
          <p:cNvSpPr>
            <a:spLocks/>
          </p:cNvSpPr>
          <p:nvPr/>
        </p:nvSpPr>
        <p:spPr bwMode="auto">
          <a:xfrm>
            <a:off x="3514725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Freeform 8"/>
          <p:cNvSpPr>
            <a:spLocks/>
          </p:cNvSpPr>
          <p:nvPr/>
        </p:nvSpPr>
        <p:spPr bwMode="auto">
          <a:xfrm>
            <a:off x="4106863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9" name="Freeform 9"/>
          <p:cNvSpPr>
            <a:spLocks/>
          </p:cNvSpPr>
          <p:nvPr/>
        </p:nvSpPr>
        <p:spPr bwMode="auto">
          <a:xfrm>
            <a:off x="4700588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0" name="Freeform 10"/>
          <p:cNvSpPr>
            <a:spLocks/>
          </p:cNvSpPr>
          <p:nvPr/>
        </p:nvSpPr>
        <p:spPr bwMode="auto">
          <a:xfrm>
            <a:off x="5294313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1" name="Freeform 11"/>
          <p:cNvSpPr>
            <a:spLocks/>
          </p:cNvSpPr>
          <p:nvPr/>
        </p:nvSpPr>
        <p:spPr bwMode="auto">
          <a:xfrm>
            <a:off x="5888038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2" name="Freeform 12"/>
          <p:cNvSpPr>
            <a:spLocks/>
          </p:cNvSpPr>
          <p:nvPr/>
        </p:nvSpPr>
        <p:spPr bwMode="auto">
          <a:xfrm>
            <a:off x="6481763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3" name="Freeform 13"/>
          <p:cNvSpPr>
            <a:spLocks/>
          </p:cNvSpPr>
          <p:nvPr/>
        </p:nvSpPr>
        <p:spPr bwMode="auto">
          <a:xfrm>
            <a:off x="7075488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4" name="Freeform 14"/>
          <p:cNvSpPr>
            <a:spLocks/>
          </p:cNvSpPr>
          <p:nvPr/>
        </p:nvSpPr>
        <p:spPr bwMode="auto">
          <a:xfrm>
            <a:off x="7667625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5" name="Rectangle 15"/>
          <p:cNvSpPr>
            <a:spLocks noChangeArrowheads="1"/>
          </p:cNvSpPr>
          <p:nvPr/>
        </p:nvSpPr>
        <p:spPr bwMode="auto">
          <a:xfrm>
            <a:off x="2327275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[0]</a:t>
            </a:r>
          </a:p>
        </p:txBody>
      </p:sp>
      <p:sp>
        <p:nvSpPr>
          <p:cNvPr id="216" name="Rectangle 16"/>
          <p:cNvSpPr>
            <a:spLocks noChangeArrowheads="1"/>
          </p:cNvSpPr>
          <p:nvPr/>
        </p:nvSpPr>
        <p:spPr bwMode="auto">
          <a:xfrm>
            <a:off x="2922588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[1]</a:t>
            </a:r>
          </a:p>
        </p:txBody>
      </p:sp>
      <p:sp>
        <p:nvSpPr>
          <p:cNvPr id="217" name="Rectangle 17"/>
          <p:cNvSpPr>
            <a:spLocks noChangeArrowheads="1"/>
          </p:cNvSpPr>
          <p:nvPr/>
        </p:nvSpPr>
        <p:spPr bwMode="auto">
          <a:xfrm>
            <a:off x="3517900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[2]</a:t>
            </a:r>
          </a:p>
        </p:txBody>
      </p:sp>
      <p:sp>
        <p:nvSpPr>
          <p:cNvPr id="218" name="Rectangle 18"/>
          <p:cNvSpPr>
            <a:spLocks noChangeArrowheads="1"/>
          </p:cNvSpPr>
          <p:nvPr/>
        </p:nvSpPr>
        <p:spPr bwMode="auto">
          <a:xfrm>
            <a:off x="4114800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[3]</a:t>
            </a:r>
          </a:p>
        </p:txBody>
      </p:sp>
      <p:sp>
        <p:nvSpPr>
          <p:cNvPr id="219" name="Rectangle 19"/>
          <p:cNvSpPr>
            <a:spLocks noChangeArrowheads="1"/>
          </p:cNvSpPr>
          <p:nvPr/>
        </p:nvSpPr>
        <p:spPr bwMode="auto">
          <a:xfrm>
            <a:off x="4710113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[4]</a:t>
            </a:r>
          </a:p>
        </p:txBody>
      </p:sp>
      <p:sp>
        <p:nvSpPr>
          <p:cNvPr id="220" name="Rectangle 20"/>
          <p:cNvSpPr>
            <a:spLocks noChangeArrowheads="1"/>
          </p:cNvSpPr>
          <p:nvPr/>
        </p:nvSpPr>
        <p:spPr bwMode="auto">
          <a:xfrm>
            <a:off x="5307013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[5]</a:t>
            </a:r>
          </a:p>
        </p:txBody>
      </p:sp>
      <p:sp>
        <p:nvSpPr>
          <p:cNvPr id="221" name="Rectangle 21"/>
          <p:cNvSpPr>
            <a:spLocks noChangeArrowheads="1"/>
          </p:cNvSpPr>
          <p:nvPr/>
        </p:nvSpPr>
        <p:spPr bwMode="auto">
          <a:xfrm>
            <a:off x="6499225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[7]</a:t>
            </a:r>
          </a:p>
        </p:txBody>
      </p:sp>
      <p:sp>
        <p:nvSpPr>
          <p:cNvPr id="222" name="Rectangle 22"/>
          <p:cNvSpPr>
            <a:spLocks noChangeArrowheads="1"/>
          </p:cNvSpPr>
          <p:nvPr/>
        </p:nvSpPr>
        <p:spPr bwMode="auto">
          <a:xfrm>
            <a:off x="7094538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[8]</a:t>
            </a:r>
          </a:p>
        </p:txBody>
      </p:sp>
      <p:sp>
        <p:nvSpPr>
          <p:cNvPr id="223" name="Rectangle 23"/>
          <p:cNvSpPr>
            <a:spLocks noChangeArrowheads="1"/>
          </p:cNvSpPr>
          <p:nvPr/>
        </p:nvSpPr>
        <p:spPr bwMode="auto">
          <a:xfrm>
            <a:off x="7691438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[9]</a:t>
            </a:r>
          </a:p>
        </p:txBody>
      </p:sp>
      <p:sp>
        <p:nvSpPr>
          <p:cNvPr id="224" name="Rectangle 24"/>
          <p:cNvSpPr>
            <a:spLocks noChangeArrowheads="1"/>
          </p:cNvSpPr>
          <p:nvPr/>
        </p:nvSpPr>
        <p:spPr bwMode="auto">
          <a:xfrm>
            <a:off x="5902325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[6]</a:t>
            </a:r>
          </a:p>
        </p:txBody>
      </p:sp>
      <p:sp>
        <p:nvSpPr>
          <p:cNvPr id="226" name="AutoShape 30"/>
          <p:cNvSpPr>
            <a:spLocks noChangeArrowheads="1"/>
          </p:cNvSpPr>
          <p:nvPr/>
        </p:nvSpPr>
        <p:spPr bwMode="auto">
          <a:xfrm>
            <a:off x="2057400" y="963525"/>
            <a:ext cx="914400" cy="609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resultat[0]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 29</a:t>
            </a:r>
          </a:p>
        </p:txBody>
      </p:sp>
      <p:sp>
        <p:nvSpPr>
          <p:cNvPr id="227" name="AutoShape 31"/>
          <p:cNvSpPr>
            <a:spLocks noChangeArrowheads="1"/>
          </p:cNvSpPr>
          <p:nvPr/>
        </p:nvSpPr>
        <p:spPr bwMode="auto">
          <a:xfrm>
            <a:off x="2057400" y="1749337"/>
            <a:ext cx="914400" cy="609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3200" rIns="90000" bIns="43200" anchor="ctr"/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sv-SE" sz="700" b="1" i="1" kern="0" dirty="0">
                <a:solidFill>
                  <a:sysClr val="windowText" lastClr="000000"/>
                </a:solidFill>
                <a:latin typeface="Verdana" pitchFamily="34" charset="0"/>
              </a:rPr>
              <a:t>resultat[1] </a:t>
            </a:r>
            <a:r>
              <a:rPr lang="sv-SE" sz="700" b="1" i="1" kern="0" dirty="0">
                <a:solidFill>
                  <a:sysClr val="windowText" lastClr="000000"/>
                </a:solidFill>
                <a:latin typeface="Verdana" pitchFamily="34" charset="0"/>
                <a:sym typeface="Wingdings" pitchFamily="2" charset="2"/>
              </a:rPr>
              <a:t></a:t>
            </a:r>
            <a:r>
              <a:rPr lang="sv-SE" sz="700" b="1" i="1" kern="0" dirty="0">
                <a:solidFill>
                  <a:sysClr val="windowText" lastClr="000000"/>
                </a:solidFill>
                <a:latin typeface="Verdana" pitchFamily="34" charset="0"/>
              </a:rPr>
              <a:t> 5</a:t>
            </a:r>
          </a:p>
        </p:txBody>
      </p:sp>
      <p:cxnSp>
        <p:nvCxnSpPr>
          <p:cNvPr id="228" name="AutoShape 32"/>
          <p:cNvCxnSpPr>
            <a:cxnSpLocks noChangeShapeType="1"/>
            <a:endCxn id="226" idx="0"/>
          </p:cNvCxnSpPr>
          <p:nvPr/>
        </p:nvCxnSpPr>
        <p:spPr bwMode="auto">
          <a:xfrm>
            <a:off x="2514600" y="788900"/>
            <a:ext cx="0" cy="174625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229" name="AutoShape 33"/>
          <p:cNvCxnSpPr>
            <a:cxnSpLocks noChangeShapeType="1"/>
            <a:stCxn id="226" idx="2"/>
            <a:endCxn id="227" idx="0"/>
          </p:cNvCxnSpPr>
          <p:nvPr/>
        </p:nvCxnSpPr>
        <p:spPr bwMode="auto">
          <a:xfrm>
            <a:off x="2514600" y="1573125"/>
            <a:ext cx="0" cy="176212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230" name="AutoShape 34"/>
          <p:cNvCxnSpPr>
            <a:cxnSpLocks noChangeShapeType="1"/>
            <a:stCxn id="227" idx="2"/>
          </p:cNvCxnSpPr>
          <p:nvPr/>
        </p:nvCxnSpPr>
        <p:spPr bwMode="auto">
          <a:xfrm>
            <a:off x="2514600" y="2358937"/>
            <a:ext cx="0" cy="17621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231" name="AutoShape 35"/>
          <p:cNvCxnSpPr>
            <a:cxnSpLocks noChangeShapeType="1"/>
            <a:stCxn id="239" idx="2"/>
          </p:cNvCxnSpPr>
          <p:nvPr/>
        </p:nvCxnSpPr>
        <p:spPr bwMode="auto">
          <a:xfrm>
            <a:off x="2514600" y="3144750"/>
            <a:ext cx="0" cy="176212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sp>
        <p:nvSpPr>
          <p:cNvPr id="232" name="Oval 36"/>
          <p:cNvSpPr>
            <a:spLocks noChangeArrowheads="1"/>
          </p:cNvSpPr>
          <p:nvPr/>
        </p:nvSpPr>
        <p:spPr bwMode="auto">
          <a:xfrm>
            <a:off x="1609725" y="1144500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33" name="Oval 37"/>
          <p:cNvSpPr>
            <a:spLocks noChangeArrowheads="1"/>
          </p:cNvSpPr>
          <p:nvPr/>
        </p:nvSpPr>
        <p:spPr bwMode="auto">
          <a:xfrm>
            <a:off x="1609725" y="1930312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34" name="Oval 38"/>
          <p:cNvSpPr>
            <a:spLocks noChangeArrowheads="1"/>
          </p:cNvSpPr>
          <p:nvPr/>
        </p:nvSpPr>
        <p:spPr bwMode="auto">
          <a:xfrm>
            <a:off x="1609725" y="2716125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35" name="Text Box 39"/>
          <p:cNvSpPr txBox="1">
            <a:spLocks noChangeArrowheads="1"/>
          </p:cNvSpPr>
          <p:nvPr/>
        </p:nvSpPr>
        <p:spPr bwMode="auto">
          <a:xfrm>
            <a:off x="3717986" y="902691"/>
            <a:ext cx="5084928" cy="282067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3200" rIns="90000" bIns="4320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talet 29 i </a:t>
            </a:r>
            <a:r>
              <a:rPr kumimoji="0" lang="sv-SE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resultat på index 0.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talet 5 i </a:t>
            </a:r>
            <a:r>
              <a:rPr kumimoji="0" lang="sv-SE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resultat på index 1.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 på index 2 – 8 i </a:t>
            </a:r>
            <a:r>
              <a:rPr kumimoji="0" lang="sv-SE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talet 29 i </a:t>
            </a:r>
            <a:r>
              <a:rPr kumimoji="0" lang="sv-SE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resultat på index 9.</a:t>
            </a:r>
          </a:p>
        </p:txBody>
      </p:sp>
      <p:sp>
        <p:nvSpPr>
          <p:cNvPr id="236" name="AutoShape 40"/>
          <p:cNvSpPr>
            <a:spLocks noChangeArrowheads="1"/>
          </p:cNvSpPr>
          <p:nvPr/>
        </p:nvSpPr>
        <p:spPr bwMode="auto">
          <a:xfrm>
            <a:off x="2057400" y="3320962"/>
            <a:ext cx="914400" cy="609600"/>
          </a:xfrm>
          <a:prstGeom prst="flowChartProcess">
            <a:avLst/>
          </a:prstGeom>
          <a:solidFill>
            <a:srgbClr val="C0504D">
              <a:lumMod val="40000"/>
              <a:lumOff val="6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sv-SE" sz="700" b="1" i="1" kern="0" dirty="0">
                <a:solidFill>
                  <a:sysClr val="windowText" lastClr="000000"/>
                </a:solidFill>
                <a:latin typeface="Verdana" pitchFamily="34" charset="0"/>
              </a:rPr>
              <a:t>resultat[9] </a:t>
            </a:r>
            <a:r>
              <a:rPr lang="sv-SE" sz="700" b="1" i="1" kern="0" dirty="0">
                <a:solidFill>
                  <a:sysClr val="windowText" lastClr="000000"/>
                </a:solidFill>
                <a:latin typeface="Verdana" pitchFamily="34" charset="0"/>
                <a:sym typeface="Wingdings" pitchFamily="2" charset="2"/>
              </a:rPr>
              <a:t></a:t>
            </a:r>
            <a:r>
              <a:rPr lang="sv-SE" sz="700" b="1" i="1" kern="0" dirty="0">
                <a:solidFill>
                  <a:sysClr val="windowText" lastClr="000000"/>
                </a:solidFill>
                <a:latin typeface="Verdana" pitchFamily="34" charset="0"/>
              </a:rPr>
              <a:t> 29</a:t>
            </a:r>
          </a:p>
        </p:txBody>
      </p:sp>
      <p:cxnSp>
        <p:nvCxnSpPr>
          <p:cNvPr id="237" name="AutoShape 41"/>
          <p:cNvCxnSpPr>
            <a:cxnSpLocks noChangeShapeType="1"/>
            <a:stCxn id="236" idx="2"/>
          </p:cNvCxnSpPr>
          <p:nvPr/>
        </p:nvCxnSpPr>
        <p:spPr bwMode="auto">
          <a:xfrm>
            <a:off x="2514600" y="3930562"/>
            <a:ext cx="0" cy="17621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sp>
        <p:nvSpPr>
          <p:cNvPr id="238" name="Oval 42"/>
          <p:cNvSpPr>
            <a:spLocks noChangeArrowheads="1"/>
          </p:cNvSpPr>
          <p:nvPr/>
        </p:nvSpPr>
        <p:spPr bwMode="auto">
          <a:xfrm>
            <a:off x="1609725" y="3501937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39" name="AutoShape 49"/>
          <p:cNvSpPr>
            <a:spLocks noChangeArrowheads="1"/>
          </p:cNvSpPr>
          <p:nvPr/>
        </p:nvSpPr>
        <p:spPr bwMode="auto">
          <a:xfrm>
            <a:off x="2057400" y="2535150"/>
            <a:ext cx="914400" cy="609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b="1" i="1" kern="0" dirty="0">
              <a:solidFill>
                <a:sysClr val="windowText" lastClr="000000"/>
              </a:solidFill>
              <a:latin typeface="Verdana" pitchFamily="34" charset="0"/>
            </a:endParaRPr>
          </a:p>
        </p:txBody>
      </p:sp>
      <p:sp>
        <p:nvSpPr>
          <p:cNvPr id="240" name="Text Box 19"/>
          <p:cNvSpPr txBox="1">
            <a:spLocks noChangeArrowheads="1"/>
          </p:cNvSpPr>
          <p:nvPr/>
        </p:nvSpPr>
        <p:spPr bwMode="auto">
          <a:xfrm>
            <a:off x="879809" y="4776517"/>
            <a:ext cx="1308669" cy="39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resultat</a:t>
            </a:r>
          </a:p>
        </p:txBody>
      </p:sp>
      <p:cxnSp>
        <p:nvCxnSpPr>
          <p:cNvPr id="241" name="Rak 240"/>
          <p:cNvCxnSpPr/>
          <p:nvPr/>
        </p:nvCxnSpPr>
        <p:spPr bwMode="auto">
          <a:xfrm rot="5400000">
            <a:off x="2458641" y="5004334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Rak 241"/>
          <p:cNvCxnSpPr/>
          <p:nvPr/>
        </p:nvCxnSpPr>
        <p:spPr bwMode="auto">
          <a:xfrm rot="5400000">
            <a:off x="3053953" y="5004335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Rak 242"/>
          <p:cNvCxnSpPr/>
          <p:nvPr/>
        </p:nvCxnSpPr>
        <p:spPr bwMode="auto">
          <a:xfrm rot="5400000">
            <a:off x="3644503" y="5004336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Rak 243"/>
          <p:cNvCxnSpPr/>
          <p:nvPr/>
        </p:nvCxnSpPr>
        <p:spPr bwMode="auto">
          <a:xfrm rot="5400000">
            <a:off x="4239815" y="5004337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Rak 244"/>
          <p:cNvCxnSpPr/>
          <p:nvPr/>
        </p:nvCxnSpPr>
        <p:spPr bwMode="auto">
          <a:xfrm rot="5400000">
            <a:off x="4832747" y="5004338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Rak 245"/>
          <p:cNvCxnSpPr/>
          <p:nvPr/>
        </p:nvCxnSpPr>
        <p:spPr bwMode="auto">
          <a:xfrm rot="5400000">
            <a:off x="5423297" y="5004339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Rak 246"/>
          <p:cNvCxnSpPr/>
          <p:nvPr/>
        </p:nvCxnSpPr>
        <p:spPr bwMode="auto">
          <a:xfrm rot="5400000">
            <a:off x="6018609" y="5004340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Rak 247"/>
          <p:cNvCxnSpPr/>
          <p:nvPr/>
        </p:nvCxnSpPr>
        <p:spPr bwMode="auto">
          <a:xfrm rot="5400000">
            <a:off x="6609159" y="5004341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Rak 248"/>
          <p:cNvCxnSpPr/>
          <p:nvPr/>
        </p:nvCxnSpPr>
        <p:spPr bwMode="auto">
          <a:xfrm rot="5400000">
            <a:off x="7204471" y="5004342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5" name="Text Box 28"/>
          <p:cNvSpPr txBox="1">
            <a:spLocks noChangeArrowheads="1"/>
          </p:cNvSpPr>
          <p:nvPr/>
        </p:nvSpPr>
        <p:spPr bwMode="auto">
          <a:xfrm>
            <a:off x="2620761" y="4209418"/>
            <a:ext cx="469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29</a:t>
            </a: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3302243" y="4209418"/>
            <a:ext cx="32763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3797899" y="4209418"/>
            <a:ext cx="473505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38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4445936" y="4209418"/>
            <a:ext cx="32763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7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4991224" y="4209418"/>
            <a:ext cx="473505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18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6178793" y="4209418"/>
            <a:ext cx="473504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26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5580694" y="4209418"/>
            <a:ext cx="473505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23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6768262" y="4209418"/>
            <a:ext cx="473505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21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7360610" y="4209418"/>
            <a:ext cx="473505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35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7955835" y="4209418"/>
            <a:ext cx="473505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29</a:t>
            </a: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4" y="93927"/>
            <a:ext cx="8231187" cy="735756"/>
          </a:xfrm>
          <a:noFill/>
        </p:spPr>
        <p:txBody>
          <a:bodyPr/>
          <a:lstStyle/>
          <a:p>
            <a:r>
              <a:rPr lang="sv-SE" dirty="0"/>
              <a:t>Exempel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883710">
            <a:off x="6869311" y="637370"/>
            <a:ext cx="1622462" cy="2432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Rectangle 4"/>
          <p:cNvSpPr txBox="1">
            <a:spLocks noChangeArrowheads="1"/>
          </p:cNvSpPr>
          <p:nvPr/>
        </p:nvSpPr>
        <p:spPr bwMode="auto">
          <a:xfrm>
            <a:off x="512763" y="1147764"/>
            <a:ext cx="4806723" cy="1994580"/>
          </a:xfrm>
          <a:prstGeom prst="wedgeEllipseCallout">
            <a:avLst>
              <a:gd name="adj1" fmla="val -47757"/>
              <a:gd name="adj2" fmla="val -53250"/>
            </a:avLst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Rita en flödesplan där 10 studenters resultat på en tentamen ska kommas ihåg och medelpoäng beräknas.</a:t>
            </a:r>
            <a:endParaRPr kumimoji="0" lang="sv-SE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722164" y="4575970"/>
            <a:ext cx="7429798" cy="1052770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lIns="90488" tIns="44450" rIns="90488" bIns="44450">
            <a:spAutoFit/>
          </a:bodyPr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8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En algoritm som summerar och dividerar med hjälp av en </a:t>
            </a:r>
            <a:r>
              <a:rPr lang="sv-SE" sz="2800" b="1" kern="0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array</a:t>
            </a:r>
            <a:endParaRPr kumimoji="0" lang="sv-SE" sz="2800" b="1" i="1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982045" y="3723864"/>
            <a:ext cx="5023843" cy="507940"/>
          </a:xfrm>
          <a:prstGeom prst="round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EECE1">
                <a:alpha val="50000"/>
              </a:srgb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marL="342900" marR="0" lvl="0" indent="-34290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(29+5+38+…+29) / 10 = 25,6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218488" y="700023"/>
            <a:ext cx="40588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v-SE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?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8472488" y="647636"/>
            <a:ext cx="532518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v-SE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?</a:t>
            </a:r>
          </a:p>
        </p:txBody>
      </p:sp>
      <p:sp>
        <p:nvSpPr>
          <p:cNvPr id="28" name="Tankebubbla 27"/>
          <p:cNvSpPr/>
          <p:nvPr/>
        </p:nvSpPr>
        <p:spPr bwMode="auto">
          <a:xfrm>
            <a:off x="4071939" y="2354382"/>
            <a:ext cx="3669634" cy="1260553"/>
          </a:xfrm>
          <a:prstGeom prst="cloudCallout">
            <a:avLst>
              <a:gd name="adj1" fmla="val 41167"/>
              <a:gd name="adj2" fmla="val -6626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lgDash"/>
          </a:ln>
          <a:effectLst/>
        </p:spPr>
        <p:txBody>
          <a:bodyPr wrap="square" tIns="90000" bIns="90000" rtlCol="0" anchor="ctr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1200"/>
              </a:spcBef>
              <a:defRPr/>
            </a:pPr>
            <a:r>
              <a:rPr lang="sv-SE" sz="1400" b="1" dirty="0" smtClean="0">
                <a:solidFill>
                  <a:sysClr val="window" lastClr="FFFFFF">
                    <a:lumMod val="75000"/>
                  </a:sysClr>
                </a:solidFill>
              </a:rPr>
              <a:t>Jag använder väl en </a:t>
            </a:r>
            <a:r>
              <a:rPr lang="sv-SE" sz="1400" b="1" dirty="0" err="1" smtClean="0">
                <a:solidFill>
                  <a:sysClr val="window" lastClr="FFFFFF">
                    <a:lumMod val="75000"/>
                  </a:sysClr>
                </a:solidFill>
              </a:rPr>
              <a:t>array</a:t>
            </a:r>
            <a:r>
              <a:rPr lang="sv-SE" sz="1400" b="1" dirty="0" smtClean="0">
                <a:solidFill>
                  <a:sysClr val="window" lastClr="FFFFFF">
                    <a:lumMod val="75000"/>
                  </a:sysClr>
                </a:solidFill>
              </a:rPr>
              <a:t> denna gång. Men hur blir algoritmen? 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685018" y="3194093"/>
            <a:ext cx="2476500" cy="1295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Lösning med en array</a:t>
            </a:r>
            <a:endParaRPr lang="sv-SE" sz="1800"/>
          </a:p>
        </p:txBody>
      </p:sp>
      <p:sp>
        <p:nvSpPr>
          <p:cNvPr id="85" name="Text Box 57"/>
          <p:cNvSpPr txBox="1">
            <a:spLocks noChangeArrowheads="1"/>
          </p:cNvSpPr>
          <p:nvPr/>
        </p:nvSpPr>
        <p:spPr bwMode="auto">
          <a:xfrm>
            <a:off x="3286665" y="916480"/>
            <a:ext cx="5755736" cy="419977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square" lIns="90000" tIns="43200" rIns="90000" bIns="4320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Algoritmen startar.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Ge 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index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värdet 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Ge 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summa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värdet 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Repetera tills </a:t>
            </a: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tio tal matats in…</a:t>
            </a:r>
            <a:endParaRPr kumimoji="0" lang="sv-S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914400" lvl="4" indent="-457200" fontAlgn="auto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Ange ett värde och placera det i 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resultat[index]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.</a:t>
            </a:r>
          </a:p>
          <a:p>
            <a:pPr marL="914400" lvl="4" indent="-457200" fontAlgn="auto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Ge 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summa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värdet av gamla </a:t>
            </a: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/>
            </a:r>
            <a:b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summa 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 resultat[index]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.</a:t>
            </a:r>
          </a:p>
          <a:p>
            <a:pPr marL="914400" lvl="4" indent="-457200" fontAlgn="auto"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Ge 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index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värdet av gamla 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index + 1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Ge 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medel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värdet av 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summa / 10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Slut på algoritmen.</a:t>
            </a:r>
          </a:p>
        </p:txBody>
      </p:sp>
      <p:sp>
        <p:nvSpPr>
          <p:cNvPr id="114" name="AutoShape 30"/>
          <p:cNvSpPr>
            <a:spLocks noChangeArrowheads="1"/>
          </p:cNvSpPr>
          <p:nvPr/>
        </p:nvSpPr>
        <p:spPr bwMode="auto">
          <a:xfrm>
            <a:off x="813050" y="936625"/>
            <a:ext cx="914400" cy="506678"/>
          </a:xfrm>
          <a:prstGeom prst="flowChartAlternate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start</a:t>
            </a:r>
          </a:p>
        </p:txBody>
      </p:sp>
      <p:sp>
        <p:nvSpPr>
          <p:cNvPr id="115" name="AutoShape 31"/>
          <p:cNvSpPr>
            <a:spLocks noChangeArrowheads="1"/>
          </p:cNvSpPr>
          <p:nvPr/>
        </p:nvSpPr>
        <p:spPr bwMode="auto">
          <a:xfrm>
            <a:off x="813050" y="1588823"/>
            <a:ext cx="914400" cy="508000"/>
          </a:xfrm>
          <a:prstGeom prst="flowChart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index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 0</a:t>
            </a:r>
          </a:p>
        </p:txBody>
      </p:sp>
      <p:sp>
        <p:nvSpPr>
          <p:cNvPr id="116" name="AutoShape 32"/>
          <p:cNvSpPr>
            <a:spLocks noChangeArrowheads="1"/>
          </p:cNvSpPr>
          <p:nvPr/>
        </p:nvSpPr>
        <p:spPr bwMode="auto">
          <a:xfrm>
            <a:off x="813050" y="2243667"/>
            <a:ext cx="914400" cy="508000"/>
          </a:xfrm>
          <a:prstGeom prst="flowChart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summa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 0</a:t>
            </a:r>
          </a:p>
        </p:txBody>
      </p:sp>
      <p:sp>
        <p:nvSpPr>
          <p:cNvPr id="117" name="AutoShape 33"/>
          <p:cNvSpPr>
            <a:spLocks noChangeArrowheads="1"/>
          </p:cNvSpPr>
          <p:nvPr/>
        </p:nvSpPr>
        <p:spPr bwMode="auto">
          <a:xfrm>
            <a:off x="813050" y="2898511"/>
            <a:ext cx="914400" cy="508000"/>
          </a:xfrm>
          <a:prstGeom prst="flowChartDecision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så länge</a:t>
            </a:r>
            <a:b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</a:b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index &lt; 10</a:t>
            </a:r>
          </a:p>
        </p:txBody>
      </p:sp>
      <p:sp>
        <p:nvSpPr>
          <p:cNvPr id="118" name="AutoShape 34"/>
          <p:cNvSpPr>
            <a:spLocks noChangeArrowheads="1"/>
          </p:cNvSpPr>
          <p:nvPr/>
        </p:nvSpPr>
        <p:spPr bwMode="auto">
          <a:xfrm>
            <a:off x="813050" y="3552032"/>
            <a:ext cx="914400" cy="508000"/>
          </a:xfrm>
          <a:prstGeom prst="flowChart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Läs in </a:t>
            </a:r>
            <a:b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</a:b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resultat[index]</a:t>
            </a:r>
          </a:p>
        </p:txBody>
      </p:sp>
      <p:sp>
        <p:nvSpPr>
          <p:cNvPr id="119" name="AutoShape 35"/>
          <p:cNvSpPr>
            <a:spLocks noChangeArrowheads="1"/>
          </p:cNvSpPr>
          <p:nvPr/>
        </p:nvSpPr>
        <p:spPr bwMode="auto">
          <a:xfrm>
            <a:off x="813050" y="4206875"/>
            <a:ext cx="914400" cy="508000"/>
          </a:xfrm>
          <a:prstGeom prst="flowChart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summa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b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</a:b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summa + </a:t>
            </a:r>
            <a:b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</a:b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resultat[index]</a:t>
            </a:r>
          </a:p>
        </p:txBody>
      </p:sp>
      <p:sp>
        <p:nvSpPr>
          <p:cNvPr id="120" name="AutoShape 36"/>
          <p:cNvSpPr>
            <a:spLocks noChangeArrowheads="1"/>
          </p:cNvSpPr>
          <p:nvPr/>
        </p:nvSpPr>
        <p:spPr bwMode="auto">
          <a:xfrm>
            <a:off x="2251325" y="3552032"/>
            <a:ext cx="914400" cy="508000"/>
          </a:xfrm>
          <a:prstGeom prst="flowChart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medel =</a:t>
            </a:r>
            <a:b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</a:b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summa / 10</a:t>
            </a:r>
          </a:p>
        </p:txBody>
      </p:sp>
      <p:sp>
        <p:nvSpPr>
          <p:cNvPr id="121" name="AutoShape 37"/>
          <p:cNvSpPr>
            <a:spLocks noChangeArrowheads="1"/>
          </p:cNvSpPr>
          <p:nvPr/>
        </p:nvSpPr>
        <p:spPr bwMode="auto">
          <a:xfrm>
            <a:off x="2251325" y="4206875"/>
            <a:ext cx="914400" cy="508000"/>
          </a:xfrm>
          <a:prstGeom prst="flowChartAlternate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slut</a:t>
            </a:r>
          </a:p>
        </p:txBody>
      </p:sp>
      <p:cxnSp>
        <p:nvCxnSpPr>
          <p:cNvPr id="122" name="AutoShape 38"/>
          <p:cNvCxnSpPr>
            <a:cxnSpLocks noChangeShapeType="1"/>
            <a:stCxn id="114" idx="2"/>
            <a:endCxn id="115" idx="0"/>
          </p:cNvCxnSpPr>
          <p:nvPr/>
        </p:nvCxnSpPr>
        <p:spPr bwMode="auto">
          <a:xfrm>
            <a:off x="1270250" y="1443303"/>
            <a:ext cx="0" cy="145521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" name="AutoShape 39"/>
          <p:cNvCxnSpPr>
            <a:cxnSpLocks noChangeShapeType="1"/>
            <a:stCxn id="115" idx="2"/>
            <a:endCxn id="116" idx="0"/>
          </p:cNvCxnSpPr>
          <p:nvPr/>
        </p:nvCxnSpPr>
        <p:spPr bwMode="auto">
          <a:xfrm>
            <a:off x="1270250" y="2096824"/>
            <a:ext cx="0" cy="14684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" name="AutoShape 40"/>
          <p:cNvCxnSpPr>
            <a:cxnSpLocks noChangeShapeType="1"/>
            <a:stCxn id="116" idx="2"/>
            <a:endCxn id="117" idx="0"/>
          </p:cNvCxnSpPr>
          <p:nvPr/>
        </p:nvCxnSpPr>
        <p:spPr bwMode="auto">
          <a:xfrm>
            <a:off x="1270250" y="2751667"/>
            <a:ext cx="0" cy="146844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" name="AutoShape 41"/>
          <p:cNvCxnSpPr>
            <a:cxnSpLocks noChangeShapeType="1"/>
            <a:stCxn id="117" idx="2"/>
            <a:endCxn id="118" idx="0"/>
          </p:cNvCxnSpPr>
          <p:nvPr/>
        </p:nvCxnSpPr>
        <p:spPr bwMode="auto">
          <a:xfrm>
            <a:off x="1270250" y="3406511"/>
            <a:ext cx="0" cy="145521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" name="AutoShape 42"/>
          <p:cNvCxnSpPr>
            <a:cxnSpLocks noChangeShapeType="1"/>
            <a:stCxn id="118" idx="2"/>
            <a:endCxn id="119" idx="0"/>
          </p:cNvCxnSpPr>
          <p:nvPr/>
        </p:nvCxnSpPr>
        <p:spPr bwMode="auto">
          <a:xfrm>
            <a:off x="1270250" y="4060032"/>
            <a:ext cx="0" cy="14684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" name="AutoShape 43"/>
          <p:cNvCxnSpPr>
            <a:cxnSpLocks noChangeShapeType="1"/>
            <a:stCxn id="120" idx="2"/>
            <a:endCxn id="121" idx="0"/>
          </p:cNvCxnSpPr>
          <p:nvPr/>
        </p:nvCxnSpPr>
        <p:spPr bwMode="auto">
          <a:xfrm>
            <a:off x="2708525" y="4060032"/>
            <a:ext cx="0" cy="14684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" name="AutoShape 44"/>
          <p:cNvCxnSpPr>
            <a:cxnSpLocks noChangeShapeType="1"/>
            <a:stCxn id="117" idx="3"/>
            <a:endCxn id="120" idx="0"/>
          </p:cNvCxnSpPr>
          <p:nvPr/>
        </p:nvCxnSpPr>
        <p:spPr bwMode="auto">
          <a:xfrm>
            <a:off x="1727451" y="3152511"/>
            <a:ext cx="981075" cy="399521"/>
          </a:xfrm>
          <a:prstGeom prst="bentConnector2">
            <a:avLst/>
          </a:prstGeom>
          <a:noFill/>
          <a:ln w="9525">
            <a:solidFill>
              <a:srgbClr val="969696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9" name="AutoShape 45"/>
          <p:cNvCxnSpPr>
            <a:cxnSpLocks noChangeShapeType="1"/>
            <a:stCxn id="137" idx="2"/>
          </p:cNvCxnSpPr>
          <p:nvPr/>
        </p:nvCxnSpPr>
        <p:spPr bwMode="auto">
          <a:xfrm rot="5400000" flipH="1" flipV="1">
            <a:off x="-1602" y="4096279"/>
            <a:ext cx="2545292" cy="1588"/>
          </a:xfrm>
          <a:prstGeom prst="bentConnector5">
            <a:avLst>
              <a:gd name="adj1" fmla="val -7486"/>
              <a:gd name="adj2" fmla="val -43200000"/>
              <a:gd name="adj3" fmla="val 99894"/>
            </a:avLst>
          </a:prstGeom>
          <a:noFill/>
          <a:ln w="9525">
            <a:solidFill>
              <a:srgbClr val="969696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0" name="Oval 47"/>
          <p:cNvSpPr>
            <a:spLocks noChangeArrowheads="1"/>
          </p:cNvSpPr>
          <p:nvPr/>
        </p:nvSpPr>
        <p:spPr bwMode="auto">
          <a:xfrm>
            <a:off x="186895" y="4990798"/>
            <a:ext cx="29981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4c</a:t>
            </a: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186895" y="1717902"/>
            <a:ext cx="29981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32" name="Oval 49"/>
          <p:cNvSpPr>
            <a:spLocks noChangeArrowheads="1"/>
          </p:cNvSpPr>
          <p:nvPr/>
        </p:nvSpPr>
        <p:spPr bwMode="auto">
          <a:xfrm>
            <a:off x="186895" y="2372746"/>
            <a:ext cx="29981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33" name="Oval 50"/>
          <p:cNvSpPr>
            <a:spLocks noChangeArrowheads="1"/>
          </p:cNvSpPr>
          <p:nvPr/>
        </p:nvSpPr>
        <p:spPr bwMode="auto">
          <a:xfrm>
            <a:off x="186895" y="3027590"/>
            <a:ext cx="29981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34" name="Oval 51"/>
          <p:cNvSpPr>
            <a:spLocks noChangeArrowheads="1"/>
          </p:cNvSpPr>
          <p:nvPr/>
        </p:nvSpPr>
        <p:spPr bwMode="auto">
          <a:xfrm>
            <a:off x="186895" y="3681111"/>
            <a:ext cx="29981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4a</a:t>
            </a: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35" name="Oval 52"/>
          <p:cNvSpPr>
            <a:spLocks noChangeArrowheads="1"/>
          </p:cNvSpPr>
          <p:nvPr/>
        </p:nvSpPr>
        <p:spPr bwMode="auto">
          <a:xfrm>
            <a:off x="1872820" y="3681111"/>
            <a:ext cx="29981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5</a:t>
            </a: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36" name="Oval 53"/>
          <p:cNvSpPr>
            <a:spLocks noChangeArrowheads="1"/>
          </p:cNvSpPr>
          <p:nvPr/>
        </p:nvSpPr>
        <p:spPr bwMode="auto">
          <a:xfrm>
            <a:off x="1863295" y="4335954"/>
            <a:ext cx="29981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6</a:t>
            </a: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37" name="AutoShape 54"/>
          <p:cNvSpPr>
            <a:spLocks noChangeArrowheads="1"/>
          </p:cNvSpPr>
          <p:nvPr/>
        </p:nvSpPr>
        <p:spPr bwMode="auto">
          <a:xfrm>
            <a:off x="813050" y="4861719"/>
            <a:ext cx="914400" cy="508000"/>
          </a:xfrm>
          <a:prstGeom prst="flowChart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index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b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</a:b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index + 1</a:t>
            </a:r>
          </a:p>
        </p:txBody>
      </p:sp>
      <p:sp>
        <p:nvSpPr>
          <p:cNvPr id="138" name="Oval 55"/>
          <p:cNvSpPr>
            <a:spLocks noChangeArrowheads="1"/>
          </p:cNvSpPr>
          <p:nvPr/>
        </p:nvSpPr>
        <p:spPr bwMode="auto">
          <a:xfrm>
            <a:off x="186895" y="1064382"/>
            <a:ext cx="29981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39" name="Oval 56"/>
          <p:cNvSpPr>
            <a:spLocks noChangeArrowheads="1"/>
          </p:cNvSpPr>
          <p:nvPr/>
        </p:nvSpPr>
        <p:spPr bwMode="auto">
          <a:xfrm>
            <a:off x="186895" y="4335954"/>
            <a:ext cx="29981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4b</a:t>
            </a: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cxnSp>
        <p:nvCxnSpPr>
          <p:cNvPr id="140" name="AutoShape 42"/>
          <p:cNvCxnSpPr>
            <a:cxnSpLocks noChangeShapeType="1"/>
            <a:stCxn id="119" idx="2"/>
            <a:endCxn id="137" idx="0"/>
          </p:cNvCxnSpPr>
          <p:nvPr/>
        </p:nvCxnSpPr>
        <p:spPr bwMode="auto">
          <a:xfrm rot="5400000">
            <a:off x="1196829" y="4788164"/>
            <a:ext cx="146844" cy="1588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4" y="93927"/>
            <a:ext cx="8231187" cy="735756"/>
          </a:xfrm>
          <a:noFill/>
        </p:spPr>
        <p:txBody>
          <a:bodyPr/>
          <a:lstStyle/>
          <a:p>
            <a:r>
              <a:rPr lang="sv-SE"/>
              <a:t>Exempel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871285" y="4021138"/>
            <a:ext cx="3720945" cy="507940"/>
          </a:xfrm>
          <a:prstGeom prst="round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EECE1">
                <a:alpha val="50000"/>
              </a:srgb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marL="342900" marR="0" lvl="0" indent="-34290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[0] [1] [2] [3] [4]</a:t>
            </a:r>
            <a:endParaRPr kumimoji="0" lang="sv-SE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883710">
            <a:off x="6412111" y="930668"/>
            <a:ext cx="1622462" cy="2432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Rectangle 4"/>
          <p:cNvSpPr txBox="1">
            <a:spLocks noChangeArrowheads="1"/>
          </p:cNvSpPr>
          <p:nvPr/>
        </p:nvSpPr>
        <p:spPr bwMode="auto">
          <a:xfrm>
            <a:off x="512763" y="1147764"/>
            <a:ext cx="5038951" cy="2241322"/>
          </a:xfrm>
          <a:prstGeom prst="wedgeEllipseCallout">
            <a:avLst>
              <a:gd name="adj1" fmla="val -47757"/>
              <a:gd name="adj2" fmla="val -53250"/>
            </a:avLst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 </a:t>
            </a:r>
            <a:r>
              <a:rPr kumimoji="0" lang="sv-SE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array</a:t>
            </a:r>
            <a:r>
              <a:rPr kumimoji="0" lang="sv-SE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tal innehåller fem heltal. Ett av talen är negativt. Rita en algoritm som tar reda på vilket index det negativa talet befinner sig.</a:t>
            </a:r>
            <a:endParaRPr kumimoji="0" lang="sv-SE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840469" y="5037138"/>
            <a:ext cx="7193188" cy="576044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lIns="90488" tIns="44450" rIns="90488" bIns="44450">
            <a:spAutoFit/>
          </a:bodyPr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itchFamily="34" charset="0"/>
                <a:ea typeface="+mn-ea"/>
                <a:cs typeface="+mn-cs"/>
              </a:rPr>
              <a:t>På vilket index finns talet?</a:t>
            </a:r>
            <a:endParaRPr kumimoji="0" lang="sv-SE" sz="2800" b="1" i="1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7913688" y="600304"/>
            <a:ext cx="4700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v-S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?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7761288" y="993321"/>
            <a:ext cx="40588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v-S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?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8015288" y="940934"/>
            <a:ext cx="532518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v-SE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?</a:t>
            </a:r>
          </a:p>
        </p:txBody>
      </p:sp>
      <p:sp>
        <p:nvSpPr>
          <p:cNvPr id="38" name="Tankebubbla 37"/>
          <p:cNvSpPr/>
          <p:nvPr/>
        </p:nvSpPr>
        <p:spPr bwMode="auto">
          <a:xfrm>
            <a:off x="3911600" y="2647680"/>
            <a:ext cx="3372774" cy="932595"/>
          </a:xfrm>
          <a:prstGeom prst="cloudCallout">
            <a:avLst>
              <a:gd name="adj1" fmla="val 41167"/>
              <a:gd name="adj2" fmla="val -6626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lgDash"/>
          </a:ln>
          <a:effectLst/>
        </p:spPr>
        <p:txBody>
          <a:bodyPr wrap="square" tIns="90000" bIns="90000" rtlCol="0" anchor="ctr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Passar det bra med en loop här kanske? 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1685018" y="3491367"/>
            <a:ext cx="2476500" cy="1295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Sök efter ett negativt tal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4187826" y="817563"/>
            <a:ext cx="4498975" cy="339955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3200" rIns="90000" bIns="43200">
            <a:spAutoFit/>
          </a:bodyPr>
          <a:lstStyle/>
          <a:p>
            <a:pPr marL="381000" indent="-381000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sv-SE" sz="1600" kern="1200" dirty="0">
                <a:solidFill>
                  <a:schemeClr val="dk1"/>
                </a:solidFill>
                <a:latin typeface="Verdana" pitchFamily="34" charset="0"/>
              </a:rPr>
              <a:t>Algoritmen startar.</a:t>
            </a:r>
          </a:p>
          <a:p>
            <a:pPr marL="381000" indent="-381000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sv-SE" sz="1600" kern="1200" dirty="0">
                <a:solidFill>
                  <a:schemeClr val="dk1"/>
                </a:solidFill>
                <a:latin typeface="Verdana" pitchFamily="34" charset="0"/>
              </a:rPr>
              <a:t>Ge </a:t>
            </a:r>
            <a:r>
              <a:rPr lang="sv-SE" sz="1600" kern="12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sv-SE" sz="1600" kern="1200" dirty="0">
                <a:solidFill>
                  <a:schemeClr val="dk1"/>
                </a:solidFill>
                <a:latin typeface="Verdana" pitchFamily="34" charset="0"/>
              </a:rPr>
              <a:t> värdet </a:t>
            </a:r>
            <a:r>
              <a:rPr lang="sv-SE" sz="1600" kern="12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sv-SE" sz="1600" kern="1200" dirty="0">
                <a:solidFill>
                  <a:schemeClr val="dk1"/>
                </a:solidFill>
                <a:latin typeface="Verdana" pitchFamily="34" charset="0"/>
              </a:rPr>
              <a:t>.</a:t>
            </a:r>
          </a:p>
          <a:p>
            <a:pPr marL="381000" indent="-381000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sv-SE" sz="1600" kern="1200" dirty="0">
                <a:solidFill>
                  <a:schemeClr val="dk1"/>
                </a:solidFill>
                <a:latin typeface="Verdana" pitchFamily="34" charset="0"/>
              </a:rPr>
              <a:t>Repetera så länge som värdet som pekas ut med hjälp av </a:t>
            </a:r>
            <a:r>
              <a:rPr lang="sv-SE" sz="1600" kern="12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sv-SE" sz="1600" kern="1200" dirty="0">
                <a:solidFill>
                  <a:schemeClr val="dk1"/>
                </a:solidFill>
                <a:latin typeface="Verdana" pitchFamily="34" charset="0"/>
              </a:rPr>
              <a:t> i fältet tal är positivt…</a:t>
            </a:r>
          </a:p>
          <a:p>
            <a:pPr marL="781050" lvl="2" indent="-381000">
              <a:spcBef>
                <a:spcPct val="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sv-SE" sz="1600" kern="1200" dirty="0">
                <a:solidFill>
                  <a:schemeClr val="dk1"/>
                </a:solidFill>
                <a:latin typeface="Verdana" pitchFamily="34" charset="0"/>
                <a:ea typeface="+mn-ea"/>
                <a:cs typeface="+mn-cs"/>
              </a:rPr>
              <a:t>…öka värdet i </a:t>
            </a:r>
            <a:r>
              <a:rPr lang="sv-SE" sz="1600" kern="12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sv-SE" sz="1600" kern="1200" dirty="0">
                <a:solidFill>
                  <a:schemeClr val="dk1"/>
                </a:solidFill>
                <a:latin typeface="Verdana" pitchFamily="34" charset="0"/>
                <a:ea typeface="+mn-ea"/>
                <a:cs typeface="+mn-cs"/>
              </a:rPr>
              <a:t> med </a:t>
            </a:r>
            <a:r>
              <a:rPr lang="sv-SE" sz="1600" kern="12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sv-SE" sz="1600" kern="1200" dirty="0">
                <a:solidFill>
                  <a:schemeClr val="dk1"/>
                </a:solidFill>
                <a:latin typeface="Verdana" pitchFamily="34" charset="0"/>
                <a:ea typeface="+mn-ea"/>
                <a:cs typeface="+mn-cs"/>
              </a:rPr>
              <a:t>.</a:t>
            </a:r>
          </a:p>
          <a:p>
            <a:pPr marL="381000" indent="-381000">
              <a:spcBef>
                <a:spcPct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sv-SE" sz="1600" kern="1200" dirty="0">
                <a:solidFill>
                  <a:schemeClr val="dk1"/>
                </a:solidFill>
                <a:latin typeface="Verdana" pitchFamily="34" charset="0"/>
              </a:rPr>
              <a:t>Presentera indexet som det negativa talet befinner sig på.</a:t>
            </a:r>
          </a:p>
          <a:p>
            <a:pPr marL="381000" indent="-381000">
              <a:spcBef>
                <a:spcPct val="0"/>
              </a:spcBef>
              <a:spcAft>
                <a:spcPts val="1200"/>
              </a:spcAft>
              <a:buFontTx/>
              <a:buAutoNum type="arabicPeriod" startAt="4"/>
            </a:pPr>
            <a:r>
              <a:rPr lang="sv-SE" sz="1600" kern="1200" dirty="0">
                <a:solidFill>
                  <a:schemeClr val="dk1"/>
                </a:solidFill>
                <a:latin typeface="Verdana" pitchFamily="34" charset="0"/>
              </a:rPr>
              <a:t>Slut på algoritmen.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 rot="869960">
            <a:off x="7080234" y="4332570"/>
            <a:ext cx="1571636" cy="10477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2" name="Oval 51"/>
          <p:cNvSpPr/>
          <p:nvPr/>
        </p:nvSpPr>
        <p:spPr>
          <a:xfrm>
            <a:off x="4265008" y="4330865"/>
            <a:ext cx="2921922" cy="476071"/>
          </a:xfrm>
          <a:prstGeom prst="wedgeEllipseCallout">
            <a:avLst>
              <a:gd name="adj1" fmla="val 61054"/>
              <a:gd name="adj2" fmla="val 35624"/>
            </a:avLst>
          </a:prstGeom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sv-SE" sz="1100" b="1" dirty="0" smtClean="0">
                <a:solidFill>
                  <a:schemeClr val="bg1">
                    <a:lumMod val="75000"/>
                  </a:schemeClr>
                </a:solidFill>
              </a:rPr>
              <a:t>Aha! Algoritmen kommer att skriva ut 3.</a:t>
            </a:r>
          </a:p>
        </p:txBody>
      </p:sp>
      <p:sp>
        <p:nvSpPr>
          <p:cNvPr id="53" name="Oval 52"/>
          <p:cNvSpPr/>
          <p:nvPr/>
        </p:nvSpPr>
        <p:spPr>
          <a:xfrm>
            <a:off x="4363460" y="4881725"/>
            <a:ext cx="2921922" cy="714107"/>
          </a:xfrm>
          <a:prstGeom prst="wedgeEllipseCallout">
            <a:avLst>
              <a:gd name="adj1" fmla="val 57577"/>
              <a:gd name="adj2" fmla="val -16340"/>
            </a:avLst>
          </a:prstGeom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sv-SE" sz="1100" b="1" dirty="0" smtClean="0">
                <a:solidFill>
                  <a:schemeClr val="bg1">
                    <a:lumMod val="75000"/>
                  </a:schemeClr>
                </a:solidFill>
              </a:rPr>
              <a:t>Ja, eftersom -3 är det fjärde värdet i </a:t>
            </a:r>
            <a:r>
              <a:rPr lang="sv-SE" sz="1100" b="1" dirty="0" err="1" smtClean="0">
                <a:solidFill>
                  <a:schemeClr val="bg1">
                    <a:lumMod val="75000"/>
                  </a:schemeClr>
                </a:solidFill>
              </a:rPr>
              <a:t>arrayen</a:t>
            </a:r>
            <a:r>
              <a:rPr lang="sv-SE" sz="1100" b="1" dirty="0" smtClean="0">
                <a:solidFill>
                  <a:schemeClr val="bg1">
                    <a:lumMod val="75000"/>
                  </a:schemeClr>
                </a:solidFill>
              </a:rPr>
              <a:t> och därmed finns på index 3.</a:t>
            </a:r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auto">
          <a:xfrm>
            <a:off x="1028700" y="936625"/>
            <a:ext cx="914400" cy="506678"/>
          </a:xfrm>
          <a:prstGeom prst="flowChartAlternate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start</a:t>
            </a:r>
          </a:p>
        </p:txBody>
      </p: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1028700" y="1588823"/>
            <a:ext cx="914400" cy="508000"/>
          </a:xfrm>
          <a:prstGeom prst="flowChart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index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 0</a:t>
            </a:r>
          </a:p>
        </p:txBody>
      </p:sp>
      <p:sp>
        <p:nvSpPr>
          <p:cNvPr id="96" name="AutoShape 7"/>
          <p:cNvSpPr>
            <a:spLocks noChangeArrowheads="1"/>
          </p:cNvSpPr>
          <p:nvPr/>
        </p:nvSpPr>
        <p:spPr bwMode="auto">
          <a:xfrm>
            <a:off x="1028700" y="2239698"/>
            <a:ext cx="914400" cy="508000"/>
          </a:xfrm>
          <a:prstGeom prst="flowChartDecision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så länge</a:t>
            </a:r>
            <a:b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</a:b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tal[index] </a:t>
            </a:r>
            <a:r>
              <a:rPr kumimoji="0" lang="sv-SE" sz="7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&gt; -1</a:t>
            </a:r>
            <a:endParaRPr kumimoji="0" lang="sv-SE" sz="7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cxnSp>
        <p:nvCxnSpPr>
          <p:cNvPr id="97" name="AutoShape 12"/>
          <p:cNvCxnSpPr>
            <a:cxnSpLocks noChangeShapeType="1"/>
            <a:stCxn id="94" idx="2"/>
            <a:endCxn id="95" idx="0"/>
          </p:cNvCxnSpPr>
          <p:nvPr/>
        </p:nvCxnSpPr>
        <p:spPr bwMode="auto">
          <a:xfrm>
            <a:off x="1485900" y="1443303"/>
            <a:ext cx="0" cy="145521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98" name="AutoShape 13"/>
          <p:cNvCxnSpPr>
            <a:cxnSpLocks noChangeShapeType="1"/>
            <a:stCxn id="95" idx="2"/>
          </p:cNvCxnSpPr>
          <p:nvPr/>
        </p:nvCxnSpPr>
        <p:spPr bwMode="auto">
          <a:xfrm>
            <a:off x="1485900" y="2096824"/>
            <a:ext cx="0" cy="14684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99" name="AutoShape 15"/>
          <p:cNvCxnSpPr>
            <a:cxnSpLocks noChangeShapeType="1"/>
            <a:stCxn id="96" idx="2"/>
          </p:cNvCxnSpPr>
          <p:nvPr/>
        </p:nvCxnSpPr>
        <p:spPr bwMode="auto">
          <a:xfrm>
            <a:off x="1485900" y="2747699"/>
            <a:ext cx="0" cy="145521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" name="AutoShape 18"/>
          <p:cNvCxnSpPr>
            <a:cxnSpLocks noChangeShapeType="1"/>
            <a:stCxn id="96" idx="3"/>
            <a:endCxn id="105" idx="0"/>
          </p:cNvCxnSpPr>
          <p:nvPr/>
        </p:nvCxnSpPr>
        <p:spPr bwMode="auto">
          <a:xfrm>
            <a:off x="1943101" y="2493699"/>
            <a:ext cx="981075" cy="399521"/>
          </a:xfrm>
          <a:prstGeom prst="bentConnector2">
            <a:avLst/>
          </a:prstGeom>
          <a:noFill/>
          <a:ln w="9525">
            <a:solidFill>
              <a:srgbClr val="969696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1" name="AutoShape 19"/>
          <p:cNvCxnSpPr>
            <a:cxnSpLocks noChangeShapeType="1"/>
            <a:stCxn id="110" idx="2"/>
          </p:cNvCxnSpPr>
          <p:nvPr/>
        </p:nvCxnSpPr>
        <p:spPr bwMode="auto">
          <a:xfrm rot="5400000" flipH="1" flipV="1">
            <a:off x="870215" y="2783946"/>
            <a:ext cx="1232958" cy="1588"/>
          </a:xfrm>
          <a:prstGeom prst="bentConnector5">
            <a:avLst>
              <a:gd name="adj1" fmla="val -15449"/>
              <a:gd name="adj2" fmla="val -43200000"/>
              <a:gd name="adj3" fmla="val 99569"/>
            </a:avLst>
          </a:prstGeom>
          <a:noFill/>
          <a:ln w="9525">
            <a:solidFill>
              <a:srgbClr val="969696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2" name="Oval 21"/>
          <p:cNvSpPr>
            <a:spLocks noChangeArrowheads="1"/>
          </p:cNvSpPr>
          <p:nvPr/>
        </p:nvSpPr>
        <p:spPr bwMode="auto">
          <a:xfrm>
            <a:off x="428625" y="1739636"/>
            <a:ext cx="29880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3" name="Oval 22"/>
          <p:cNvSpPr>
            <a:spLocks noChangeArrowheads="1"/>
          </p:cNvSpPr>
          <p:nvPr/>
        </p:nvSpPr>
        <p:spPr bwMode="auto">
          <a:xfrm>
            <a:off x="428625" y="2394479"/>
            <a:ext cx="29880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04" name="Oval 23"/>
          <p:cNvSpPr>
            <a:spLocks noChangeArrowheads="1"/>
          </p:cNvSpPr>
          <p:nvPr/>
        </p:nvSpPr>
        <p:spPr bwMode="auto">
          <a:xfrm>
            <a:off x="428625" y="3049323"/>
            <a:ext cx="29880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3a</a:t>
            </a: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>
            <a:off x="2466975" y="2893219"/>
            <a:ext cx="914400" cy="508000"/>
          </a:xfrm>
          <a:prstGeom prst="flowChart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Skriv ut</a:t>
            </a:r>
            <a:b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</a:b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index</a:t>
            </a:r>
          </a:p>
        </p:txBody>
      </p:sp>
      <p:sp>
        <p:nvSpPr>
          <p:cNvPr id="106" name="AutoShape 11"/>
          <p:cNvSpPr>
            <a:spLocks noChangeArrowheads="1"/>
          </p:cNvSpPr>
          <p:nvPr/>
        </p:nvSpPr>
        <p:spPr bwMode="auto">
          <a:xfrm>
            <a:off x="2466975" y="3548063"/>
            <a:ext cx="914400" cy="508000"/>
          </a:xfrm>
          <a:prstGeom prst="flowChartAlternate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slut</a:t>
            </a:r>
          </a:p>
        </p:txBody>
      </p:sp>
      <p:cxnSp>
        <p:nvCxnSpPr>
          <p:cNvPr id="107" name="AutoShape 17"/>
          <p:cNvCxnSpPr>
            <a:cxnSpLocks noChangeShapeType="1"/>
            <a:stCxn id="105" idx="2"/>
            <a:endCxn id="106" idx="0"/>
          </p:cNvCxnSpPr>
          <p:nvPr/>
        </p:nvCxnSpPr>
        <p:spPr bwMode="auto">
          <a:xfrm>
            <a:off x="2924175" y="3401219"/>
            <a:ext cx="0" cy="14684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sp>
        <p:nvSpPr>
          <p:cNvPr id="108" name="Oval 25"/>
          <p:cNvSpPr>
            <a:spLocks noChangeArrowheads="1"/>
          </p:cNvSpPr>
          <p:nvPr/>
        </p:nvSpPr>
        <p:spPr bwMode="auto">
          <a:xfrm>
            <a:off x="2114550" y="3044032"/>
            <a:ext cx="29880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</a:t>
            </a: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9" name="Oval 26"/>
          <p:cNvSpPr>
            <a:spLocks noChangeArrowheads="1"/>
          </p:cNvSpPr>
          <p:nvPr/>
        </p:nvSpPr>
        <p:spPr bwMode="auto">
          <a:xfrm>
            <a:off x="2105025" y="3698875"/>
            <a:ext cx="29880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5</a:t>
            </a: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0" name="AutoShape 27"/>
          <p:cNvSpPr>
            <a:spLocks noChangeArrowheads="1"/>
          </p:cNvSpPr>
          <p:nvPr/>
        </p:nvSpPr>
        <p:spPr bwMode="auto">
          <a:xfrm>
            <a:off x="1028700" y="2893219"/>
            <a:ext cx="914400" cy="508000"/>
          </a:xfrm>
          <a:prstGeom prst="flowChart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index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b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</a:b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index + 1</a:t>
            </a:r>
          </a:p>
        </p:txBody>
      </p:sp>
      <p:sp>
        <p:nvSpPr>
          <p:cNvPr id="111" name="Oval 28"/>
          <p:cNvSpPr>
            <a:spLocks noChangeArrowheads="1"/>
          </p:cNvSpPr>
          <p:nvPr/>
        </p:nvSpPr>
        <p:spPr bwMode="auto">
          <a:xfrm>
            <a:off x="428625" y="1086115"/>
            <a:ext cx="298800" cy="29880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0" tIns="0" rIns="0" bIns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12" name="AutoShape 32"/>
          <p:cNvSpPr>
            <a:spLocks noChangeArrowheads="1"/>
          </p:cNvSpPr>
          <p:nvPr/>
        </p:nvSpPr>
        <p:spPr bwMode="auto">
          <a:xfrm>
            <a:off x="619125" y="4210281"/>
            <a:ext cx="3282950" cy="1035844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1F497D">
                  <a:lumMod val="60000"/>
                  <a:lumOff val="4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2700000" scaled="1"/>
          </a:gradFill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EECE1">
                <a:alpha val="50000"/>
              </a:srgbClr>
            </a:outerShdw>
          </a:effectLst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</a:endParaRPr>
          </a:p>
        </p:txBody>
      </p:sp>
      <p:sp>
        <p:nvSpPr>
          <p:cNvPr id="115" name="Freeform 35"/>
          <p:cNvSpPr>
            <a:spLocks/>
          </p:cNvSpPr>
          <p:nvPr/>
        </p:nvSpPr>
        <p:spPr bwMode="auto">
          <a:xfrm>
            <a:off x="1222375" y="4210281"/>
            <a:ext cx="312738" cy="257969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Freeform 36"/>
          <p:cNvSpPr>
            <a:spLocks/>
          </p:cNvSpPr>
          <p:nvPr/>
        </p:nvSpPr>
        <p:spPr bwMode="auto">
          <a:xfrm>
            <a:off x="1816100" y="4210281"/>
            <a:ext cx="312738" cy="257969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Freeform 37"/>
          <p:cNvSpPr>
            <a:spLocks/>
          </p:cNvSpPr>
          <p:nvPr/>
        </p:nvSpPr>
        <p:spPr bwMode="auto">
          <a:xfrm>
            <a:off x="2408238" y="4210281"/>
            <a:ext cx="312738" cy="257969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Freeform 38"/>
          <p:cNvSpPr>
            <a:spLocks/>
          </p:cNvSpPr>
          <p:nvPr/>
        </p:nvSpPr>
        <p:spPr bwMode="auto">
          <a:xfrm>
            <a:off x="3001963" y="4210281"/>
            <a:ext cx="312738" cy="257969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Rectangle 44"/>
          <p:cNvSpPr>
            <a:spLocks noChangeArrowheads="1"/>
          </p:cNvSpPr>
          <p:nvPr/>
        </p:nvSpPr>
        <p:spPr bwMode="auto">
          <a:xfrm>
            <a:off x="628650" y="4714874"/>
            <a:ext cx="590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[0]</a:t>
            </a:r>
          </a:p>
        </p:txBody>
      </p:sp>
      <p:sp>
        <p:nvSpPr>
          <p:cNvPr id="120" name="Rectangle 45"/>
          <p:cNvSpPr>
            <a:spLocks noChangeArrowheads="1"/>
          </p:cNvSpPr>
          <p:nvPr/>
        </p:nvSpPr>
        <p:spPr bwMode="auto">
          <a:xfrm>
            <a:off x="1223963" y="4714874"/>
            <a:ext cx="590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[1]</a:t>
            </a:r>
          </a:p>
        </p:txBody>
      </p:sp>
      <p:sp>
        <p:nvSpPr>
          <p:cNvPr id="121" name="Rectangle 46"/>
          <p:cNvSpPr>
            <a:spLocks noChangeArrowheads="1"/>
          </p:cNvSpPr>
          <p:nvPr/>
        </p:nvSpPr>
        <p:spPr bwMode="auto">
          <a:xfrm>
            <a:off x="1819275" y="4714874"/>
            <a:ext cx="590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[2]</a:t>
            </a:r>
          </a:p>
        </p:txBody>
      </p:sp>
      <p:sp>
        <p:nvSpPr>
          <p:cNvPr id="122" name="Rectangle 47"/>
          <p:cNvSpPr>
            <a:spLocks noChangeArrowheads="1"/>
          </p:cNvSpPr>
          <p:nvPr/>
        </p:nvSpPr>
        <p:spPr bwMode="auto">
          <a:xfrm>
            <a:off x="2416175" y="4714874"/>
            <a:ext cx="590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[3]</a:t>
            </a:r>
          </a:p>
        </p:txBody>
      </p:sp>
      <p:sp>
        <p:nvSpPr>
          <p:cNvPr id="123" name="Rectangle 48"/>
          <p:cNvSpPr>
            <a:spLocks noChangeArrowheads="1"/>
          </p:cNvSpPr>
          <p:nvPr/>
        </p:nvSpPr>
        <p:spPr bwMode="auto">
          <a:xfrm>
            <a:off x="3011488" y="4714874"/>
            <a:ext cx="590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[4]</a:t>
            </a:r>
          </a:p>
        </p:txBody>
      </p:sp>
      <p:sp>
        <p:nvSpPr>
          <p:cNvPr id="124" name="Text Box 60"/>
          <p:cNvSpPr txBox="1">
            <a:spLocks noChangeArrowheads="1"/>
          </p:cNvSpPr>
          <p:nvPr/>
        </p:nvSpPr>
        <p:spPr bwMode="auto">
          <a:xfrm>
            <a:off x="2686070" y="4177207"/>
            <a:ext cx="425414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-3</a:t>
            </a:r>
          </a:p>
        </p:txBody>
      </p:sp>
      <p:sp>
        <p:nvSpPr>
          <p:cNvPr id="125" name="Text Box 61"/>
          <p:cNvSpPr txBox="1">
            <a:spLocks noChangeArrowheads="1"/>
          </p:cNvSpPr>
          <p:nvPr/>
        </p:nvSpPr>
        <p:spPr bwMode="auto">
          <a:xfrm>
            <a:off x="3343766" y="4193082"/>
            <a:ext cx="32763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</a:t>
            </a:r>
          </a:p>
        </p:txBody>
      </p:sp>
      <p:sp>
        <p:nvSpPr>
          <p:cNvPr id="126" name="Text Box 62"/>
          <p:cNvSpPr txBox="1">
            <a:spLocks noChangeArrowheads="1"/>
          </p:cNvSpPr>
          <p:nvPr/>
        </p:nvSpPr>
        <p:spPr bwMode="auto">
          <a:xfrm>
            <a:off x="1553066" y="4185145"/>
            <a:ext cx="32763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27" name="Text Box 63"/>
          <p:cNvSpPr txBox="1">
            <a:spLocks noChangeArrowheads="1"/>
          </p:cNvSpPr>
          <p:nvPr/>
        </p:nvSpPr>
        <p:spPr bwMode="auto">
          <a:xfrm>
            <a:off x="2098461" y="4185145"/>
            <a:ext cx="473504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17</a:t>
            </a:r>
          </a:p>
        </p:txBody>
      </p:sp>
      <p:sp>
        <p:nvSpPr>
          <p:cNvPr id="128" name="Text Box 64"/>
          <p:cNvSpPr txBox="1">
            <a:spLocks noChangeArrowheads="1"/>
          </p:cNvSpPr>
          <p:nvPr/>
        </p:nvSpPr>
        <p:spPr bwMode="auto">
          <a:xfrm>
            <a:off x="888786" y="4201020"/>
            <a:ext cx="473504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56</a:t>
            </a:r>
          </a:p>
        </p:txBody>
      </p:sp>
      <p:cxnSp>
        <p:nvCxnSpPr>
          <p:cNvPr id="129" name="Rak 128"/>
          <p:cNvCxnSpPr/>
          <p:nvPr/>
        </p:nvCxnSpPr>
        <p:spPr bwMode="auto">
          <a:xfrm rot="5400000">
            <a:off x="832694" y="4855807"/>
            <a:ext cx="782282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Rak 129"/>
          <p:cNvCxnSpPr/>
          <p:nvPr/>
        </p:nvCxnSpPr>
        <p:spPr bwMode="auto">
          <a:xfrm rot="5400000">
            <a:off x="1427228" y="4855807"/>
            <a:ext cx="782282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Rak 130"/>
          <p:cNvCxnSpPr/>
          <p:nvPr/>
        </p:nvCxnSpPr>
        <p:spPr bwMode="auto">
          <a:xfrm rot="5400000">
            <a:off x="2018285" y="4855807"/>
            <a:ext cx="782282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Rak 131"/>
          <p:cNvCxnSpPr/>
          <p:nvPr/>
        </p:nvCxnSpPr>
        <p:spPr bwMode="auto">
          <a:xfrm rot="5400000">
            <a:off x="2609342" y="4855807"/>
            <a:ext cx="782282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108497" y="4676404"/>
            <a:ext cx="558463" cy="39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tal</a:t>
            </a:r>
            <a:endParaRPr lang="sv-S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36" name="Freeform 35"/>
          <p:cNvSpPr>
            <a:spLocks/>
          </p:cNvSpPr>
          <p:nvPr/>
        </p:nvSpPr>
        <p:spPr bwMode="auto">
          <a:xfrm>
            <a:off x="618526" y="4210281"/>
            <a:ext cx="312738" cy="257969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3927"/>
            <a:ext cx="8229600" cy="735756"/>
          </a:xfrm>
          <a:noFill/>
        </p:spPr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668339" y="867833"/>
            <a:ext cx="7997825" cy="4382823"/>
          </a:xfrm>
        </p:spPr>
        <p:txBody>
          <a:bodyPr/>
          <a:lstStyle/>
          <a:p>
            <a:pPr marL="0" indent="0">
              <a:spcAft>
                <a:spcPct val="80000"/>
              </a:spcAft>
              <a:buClr>
                <a:srgbClr val="FF9900"/>
              </a:buClr>
              <a:buNone/>
            </a:pPr>
            <a:r>
              <a:rPr lang="sv-SE" dirty="0"/>
              <a:t>Det viktigaste att ha med sig är..</a:t>
            </a:r>
          </a:p>
          <a:p>
            <a:pPr lvl="1">
              <a:spcAft>
                <a:spcPct val="800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sv-SE" sz="1800" dirty="0"/>
              <a:t>…att flera värden av samma typ kan behandlas som en enhet, om de placeras i en </a:t>
            </a:r>
            <a:r>
              <a:rPr lang="sv-SE" sz="1800" dirty="0" err="1"/>
              <a:t>array</a:t>
            </a:r>
            <a:r>
              <a:rPr lang="sv-SE" sz="1800" dirty="0"/>
              <a:t>.</a:t>
            </a:r>
          </a:p>
          <a:p>
            <a:pPr lvl="1">
              <a:spcAft>
                <a:spcPct val="800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sv-SE" sz="1800" dirty="0"/>
              <a:t>…att varje enskild plats i </a:t>
            </a:r>
            <a:r>
              <a:rPr lang="sv-SE" sz="1800" dirty="0" err="1"/>
              <a:t>arrayen</a:t>
            </a:r>
            <a:r>
              <a:rPr lang="sv-SE" sz="1800" dirty="0"/>
              <a:t> anges med hjälp av ett index.</a:t>
            </a:r>
          </a:p>
          <a:p>
            <a:pPr lvl="1">
              <a:spcAft>
                <a:spcPct val="800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sv-SE" sz="1800" dirty="0"/>
              <a:t>…att enskilda värden lagras och hämtas i </a:t>
            </a:r>
            <a:r>
              <a:rPr lang="sv-SE" sz="1800" dirty="0" err="1"/>
              <a:t>arrayen</a:t>
            </a:r>
            <a:r>
              <a:rPr lang="sv-SE" sz="1800" dirty="0"/>
              <a:t> genom att indexet för dess plats anges</a:t>
            </a:r>
            <a:r>
              <a:rPr lang="sv-SE" sz="1800" dirty="0" smtClean="0"/>
              <a:t>.</a:t>
            </a:r>
          </a:p>
          <a:p>
            <a:pPr lvl="1">
              <a:spcAft>
                <a:spcPct val="800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sv-SE" sz="1800" dirty="0" smtClean="0"/>
              <a:t>…att första värdet i en </a:t>
            </a:r>
            <a:r>
              <a:rPr lang="sv-SE" sz="1800" dirty="0" err="1" smtClean="0"/>
              <a:t>array</a:t>
            </a:r>
            <a:r>
              <a:rPr lang="sv-SE" sz="1800" dirty="0" smtClean="0"/>
              <a:t> ligger på index 0.</a:t>
            </a: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</a:t>
            </a:r>
            <a:r>
              <a:rPr lang="sv-SE" sz="1400" dirty="0"/>
              <a:t> av Mats Loock, </a:t>
            </a:r>
            <a:r>
              <a:rPr lang="sv-SE" sz="1400" dirty="0" smtClean="0"/>
              <a:t>förutom fotografier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fotografier samt </a:t>
            </a:r>
            <a:r>
              <a:rPr lang="sv-SE" sz="1400" dirty="0"/>
              <a:t>Linnéuniversitetets logotyp och 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9408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4658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4" y="93927"/>
            <a:ext cx="8231187" cy="735756"/>
          </a:xfrm>
          <a:noFill/>
        </p:spPr>
        <p:txBody>
          <a:bodyPr/>
          <a:lstStyle/>
          <a:p>
            <a:r>
              <a:rPr lang="sv-SE" dirty="0"/>
              <a:t>Exempel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883710">
            <a:off x="6869311" y="637370"/>
            <a:ext cx="1622462" cy="2432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Rectangle 4"/>
          <p:cNvSpPr txBox="1">
            <a:spLocks noChangeArrowheads="1"/>
          </p:cNvSpPr>
          <p:nvPr/>
        </p:nvSpPr>
        <p:spPr bwMode="auto">
          <a:xfrm>
            <a:off x="512763" y="1147764"/>
            <a:ext cx="4806723" cy="1994580"/>
          </a:xfrm>
          <a:prstGeom prst="wedgeEllipseCallout">
            <a:avLst>
              <a:gd name="adj1" fmla="val -47757"/>
              <a:gd name="adj2" fmla="val -53250"/>
            </a:avLst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Rita en flödesplan där 10 studenters resultat på en tentamen ska kommas ihåg och medelpoäng beräknas.</a:t>
            </a:r>
            <a:endParaRPr kumimoji="0" lang="sv-SE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135063" y="4575970"/>
            <a:ext cx="6604000" cy="1052770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0488" tIns="44450" rIns="90488" bIns="44450">
            <a:spAutoFit/>
          </a:bodyPr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itchFamily="34" charset="0"/>
                <a:ea typeface="+mn-ea"/>
                <a:cs typeface="+mn-cs"/>
              </a:rPr>
              <a:t>En något omständlig sekvens som summerar och dividerar</a:t>
            </a:r>
            <a:endParaRPr kumimoji="0" lang="sv-SE" sz="2800" b="1" i="1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982045" y="3723864"/>
            <a:ext cx="5023843" cy="507940"/>
          </a:xfrm>
          <a:prstGeom prst="round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EECE1">
                <a:alpha val="50000"/>
              </a:srgb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marL="342900" marR="0" lvl="0" indent="-342900" algn="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(29+5+38+…+29) / 10 = 25,6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218488" y="700023"/>
            <a:ext cx="40588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v-SE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?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8472488" y="647636"/>
            <a:ext cx="532518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sv-SE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?</a:t>
            </a:r>
          </a:p>
        </p:txBody>
      </p:sp>
      <p:sp>
        <p:nvSpPr>
          <p:cNvPr id="28" name="Tankebubbla 27"/>
          <p:cNvSpPr/>
          <p:nvPr/>
        </p:nvSpPr>
        <p:spPr bwMode="auto">
          <a:xfrm>
            <a:off x="4071939" y="2354382"/>
            <a:ext cx="3669634" cy="1260553"/>
          </a:xfrm>
          <a:prstGeom prst="cloudCallout">
            <a:avLst>
              <a:gd name="adj1" fmla="val 41167"/>
              <a:gd name="adj2" fmla="val -6626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lgDash"/>
          </a:ln>
          <a:effectLst/>
        </p:spPr>
        <p:txBody>
          <a:bodyPr wrap="square" tIns="90000" bIns="90000" rtlCol="0" anchor="ctr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Eh</a:t>
            </a:r>
            <a:r>
              <a:rPr kumimoji="0" lang="sv-SE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OK! Men hur hanterar jag tio resultat på ett enkelt sätt? 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685018" y="3194093"/>
            <a:ext cx="2476500" cy="1295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”Lösning” </a:t>
            </a:r>
            <a:r>
              <a:rPr lang="sv-SE" dirty="0"/>
              <a:t>#1</a:t>
            </a:r>
            <a:endParaRPr lang="sv-SE" sz="1800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3165894" y="981075"/>
            <a:ext cx="5520907" cy="445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Denna algoritm är alltför omständlig. Den lagrar varje enskild students resultat i en separat variabel.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Då du har tio studenter, går det åt tio variabler, eftersom du enligt uppgiften är tvungna att komma ihåg varje enskilt resultat.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Vad händer om du istället har 97 studenter, eller 357? Algoritmen blir ohanterlig!</a:t>
            </a:r>
            <a:endParaRPr kumimoji="0" lang="sv-SE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4" name="Grupp 63"/>
          <p:cNvGrpSpPr/>
          <p:nvPr/>
        </p:nvGrpSpPr>
        <p:grpSpPr>
          <a:xfrm>
            <a:off x="788308" y="1028701"/>
            <a:ext cx="2110167" cy="4473554"/>
            <a:chOff x="1543050" y="1028700"/>
            <a:chExt cx="2619375" cy="5553075"/>
          </a:xfrm>
        </p:grpSpPr>
        <p:sp>
          <p:nvSpPr>
            <p:cNvPr id="65" name="AutoShape 5"/>
            <p:cNvSpPr>
              <a:spLocks noChangeArrowheads="1"/>
            </p:cNvSpPr>
            <p:nvPr/>
          </p:nvSpPr>
          <p:spPr bwMode="auto">
            <a:xfrm>
              <a:off x="1543050" y="1028700"/>
              <a:ext cx="914400" cy="609600"/>
            </a:xfrm>
            <a:prstGeom prst="flowChartAlternate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start</a:t>
              </a:r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auto">
            <a:xfrm>
              <a:off x="1543050" y="1787525"/>
              <a:ext cx="914400" cy="609600"/>
            </a:xfrm>
            <a:prstGeom prst="flowChart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Läs in</a:t>
              </a: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/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resultat0</a:t>
              </a:r>
              <a:endParaRPr kumimoji="0" lang="sv-SE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endParaRPr>
            </a:p>
          </p:txBody>
        </p:sp>
        <p:sp>
          <p:nvSpPr>
            <p:cNvPr id="67" name="AutoShape 7"/>
            <p:cNvSpPr>
              <a:spLocks noChangeArrowheads="1"/>
            </p:cNvSpPr>
            <p:nvPr/>
          </p:nvSpPr>
          <p:spPr bwMode="auto">
            <a:xfrm>
              <a:off x="1543050" y="2547938"/>
              <a:ext cx="914400" cy="609600"/>
            </a:xfrm>
            <a:prstGeom prst="flowChart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Läs in</a:t>
              </a: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resultat1</a:t>
              </a:r>
            </a:p>
          </p:txBody>
        </p:sp>
        <p:sp>
          <p:nvSpPr>
            <p:cNvPr id="68" name="AutoShape 8"/>
            <p:cNvSpPr>
              <a:spLocks noChangeArrowheads="1"/>
            </p:cNvSpPr>
            <p:nvPr/>
          </p:nvSpPr>
          <p:spPr bwMode="auto">
            <a:xfrm>
              <a:off x="1543050" y="3308350"/>
              <a:ext cx="914400" cy="609600"/>
            </a:xfrm>
            <a:prstGeom prst="flowChart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Läs in</a:t>
              </a: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resultat2</a:t>
              </a:r>
            </a:p>
          </p:txBody>
        </p:sp>
        <p:sp>
          <p:nvSpPr>
            <p:cNvPr id="69" name="AutoShape 9"/>
            <p:cNvSpPr>
              <a:spLocks noChangeArrowheads="1"/>
            </p:cNvSpPr>
            <p:nvPr/>
          </p:nvSpPr>
          <p:spPr bwMode="auto">
            <a:xfrm>
              <a:off x="1543050" y="4068763"/>
              <a:ext cx="914400" cy="609600"/>
            </a:xfrm>
            <a:prstGeom prst="flowChart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Läs in</a:t>
              </a: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resultat3</a:t>
              </a:r>
            </a:p>
          </p:txBody>
        </p:sp>
        <p:sp>
          <p:nvSpPr>
            <p:cNvPr id="70" name="AutoShape 10"/>
            <p:cNvSpPr>
              <a:spLocks noChangeArrowheads="1"/>
            </p:cNvSpPr>
            <p:nvPr/>
          </p:nvSpPr>
          <p:spPr bwMode="auto">
            <a:xfrm>
              <a:off x="1543050" y="4829175"/>
              <a:ext cx="914400" cy="609600"/>
            </a:xfrm>
            <a:prstGeom prst="flowChart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Läs in</a:t>
              </a: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resultat4</a:t>
              </a:r>
            </a:p>
          </p:txBody>
        </p:sp>
        <p:sp>
          <p:nvSpPr>
            <p:cNvPr id="71" name="AutoShape 11"/>
            <p:cNvSpPr>
              <a:spLocks noChangeArrowheads="1"/>
            </p:cNvSpPr>
            <p:nvPr/>
          </p:nvSpPr>
          <p:spPr bwMode="auto">
            <a:xfrm>
              <a:off x="3248025" y="1787525"/>
              <a:ext cx="914400" cy="609600"/>
            </a:xfrm>
            <a:prstGeom prst="flowChart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Läs in</a:t>
              </a: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resultat6</a:t>
              </a:r>
            </a:p>
          </p:txBody>
        </p:sp>
        <p:sp>
          <p:nvSpPr>
            <p:cNvPr id="72" name="AutoShape 12"/>
            <p:cNvSpPr>
              <a:spLocks noChangeArrowheads="1"/>
            </p:cNvSpPr>
            <p:nvPr/>
          </p:nvSpPr>
          <p:spPr bwMode="auto">
            <a:xfrm>
              <a:off x="3248025" y="2547938"/>
              <a:ext cx="914400" cy="609600"/>
            </a:xfrm>
            <a:prstGeom prst="flowChart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Läs in</a:t>
              </a:r>
              <a:r>
                <a:rPr kumimoji="0" lang="sv-SE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br>
                <a:rPr kumimoji="0" lang="sv-SE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resultat7</a:t>
              </a:r>
            </a:p>
          </p:txBody>
        </p:sp>
        <p:sp>
          <p:nvSpPr>
            <p:cNvPr id="73" name="AutoShape 15"/>
            <p:cNvSpPr>
              <a:spLocks noChangeArrowheads="1"/>
            </p:cNvSpPr>
            <p:nvPr/>
          </p:nvSpPr>
          <p:spPr bwMode="auto">
            <a:xfrm>
              <a:off x="3248025" y="4829175"/>
              <a:ext cx="914400" cy="1019175"/>
            </a:xfrm>
            <a:prstGeom prst="flowChart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Medel </a:t>
              </a: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  <a:sym typeface="Wingdings" pitchFamily="2" charset="2"/>
                </a:rPr>
                <a:t></a:t>
              </a: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(resultat0+resultat1+</a:t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resultat2+resultat3+</a:t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resultat4+resultat5+</a:t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resultat6+resultat7+</a:t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resultat8+resultat9) / 10</a:t>
              </a:r>
            </a:p>
          </p:txBody>
        </p:sp>
        <p:sp>
          <p:nvSpPr>
            <p:cNvPr id="74" name="AutoShape 16"/>
            <p:cNvSpPr>
              <a:spLocks noChangeArrowheads="1"/>
            </p:cNvSpPr>
            <p:nvPr/>
          </p:nvSpPr>
          <p:spPr bwMode="auto">
            <a:xfrm>
              <a:off x="1543050" y="5591175"/>
              <a:ext cx="914400" cy="609600"/>
            </a:xfrm>
            <a:prstGeom prst="flowChart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Läs in</a:t>
              </a: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resultat5</a:t>
              </a:r>
            </a:p>
          </p:txBody>
        </p:sp>
        <p:sp>
          <p:nvSpPr>
            <p:cNvPr id="75" name="AutoShape 18"/>
            <p:cNvSpPr>
              <a:spLocks noChangeArrowheads="1"/>
            </p:cNvSpPr>
            <p:nvPr/>
          </p:nvSpPr>
          <p:spPr bwMode="auto">
            <a:xfrm>
              <a:off x="3248025" y="5972175"/>
              <a:ext cx="914400" cy="609600"/>
            </a:xfrm>
            <a:prstGeom prst="flowChartAlternate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slut</a:t>
              </a:r>
            </a:p>
          </p:txBody>
        </p:sp>
        <p:sp>
          <p:nvSpPr>
            <p:cNvPr id="76" name="AutoShape 19"/>
            <p:cNvSpPr>
              <a:spLocks noChangeArrowheads="1"/>
            </p:cNvSpPr>
            <p:nvPr/>
          </p:nvSpPr>
          <p:spPr bwMode="auto">
            <a:xfrm>
              <a:off x="3248025" y="3308350"/>
              <a:ext cx="914400" cy="609600"/>
            </a:xfrm>
            <a:prstGeom prst="flowChart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Läs in</a:t>
              </a: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resultat8</a:t>
              </a:r>
            </a:p>
          </p:txBody>
        </p:sp>
        <p:sp>
          <p:nvSpPr>
            <p:cNvPr id="77" name="AutoShape 20"/>
            <p:cNvSpPr>
              <a:spLocks noChangeArrowheads="1"/>
            </p:cNvSpPr>
            <p:nvPr/>
          </p:nvSpPr>
          <p:spPr bwMode="auto">
            <a:xfrm>
              <a:off x="3248025" y="4068763"/>
              <a:ext cx="914400" cy="609600"/>
            </a:xfrm>
            <a:prstGeom prst="flowChart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Läs in</a:t>
              </a: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b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resultat9</a:t>
              </a:r>
            </a:p>
          </p:txBody>
        </p:sp>
        <p:cxnSp>
          <p:nvCxnSpPr>
            <p:cNvPr id="78" name="AutoShape 21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 rot="5400000">
              <a:off x="1925637" y="1712913"/>
              <a:ext cx="149225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22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 rot="5400000">
              <a:off x="1924843" y="2472532"/>
              <a:ext cx="150813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0" name="AutoShape 23"/>
            <p:cNvCxnSpPr>
              <a:cxnSpLocks noChangeShapeType="1"/>
              <a:stCxn id="67" idx="2"/>
              <a:endCxn id="68" idx="0"/>
            </p:cNvCxnSpPr>
            <p:nvPr/>
          </p:nvCxnSpPr>
          <p:spPr bwMode="auto">
            <a:xfrm rot="5400000">
              <a:off x="1924844" y="3232944"/>
              <a:ext cx="150812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1" name="AutoShape 24"/>
            <p:cNvCxnSpPr>
              <a:cxnSpLocks noChangeShapeType="1"/>
              <a:stCxn id="68" idx="2"/>
              <a:endCxn id="69" idx="0"/>
            </p:cNvCxnSpPr>
            <p:nvPr/>
          </p:nvCxnSpPr>
          <p:spPr bwMode="auto">
            <a:xfrm rot="5400000">
              <a:off x="1924843" y="3993357"/>
              <a:ext cx="150813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" name="AutoShape 25"/>
            <p:cNvCxnSpPr>
              <a:cxnSpLocks noChangeShapeType="1"/>
              <a:stCxn id="69" idx="2"/>
              <a:endCxn id="70" idx="0"/>
            </p:cNvCxnSpPr>
            <p:nvPr/>
          </p:nvCxnSpPr>
          <p:spPr bwMode="auto">
            <a:xfrm rot="5400000">
              <a:off x="1924844" y="4753769"/>
              <a:ext cx="150812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3" name="AutoShape 26"/>
            <p:cNvCxnSpPr>
              <a:cxnSpLocks noChangeShapeType="1"/>
              <a:stCxn id="70" idx="2"/>
              <a:endCxn id="74" idx="0"/>
            </p:cNvCxnSpPr>
            <p:nvPr/>
          </p:nvCxnSpPr>
          <p:spPr bwMode="auto">
            <a:xfrm rot="5400000">
              <a:off x="1924050" y="5514975"/>
              <a:ext cx="152400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4" name="AutoShape 27"/>
            <p:cNvCxnSpPr>
              <a:cxnSpLocks noChangeShapeType="1"/>
              <a:stCxn id="74" idx="2"/>
              <a:endCxn id="71" idx="0"/>
            </p:cNvCxnSpPr>
            <p:nvPr/>
          </p:nvCxnSpPr>
          <p:spPr bwMode="auto">
            <a:xfrm rot="5400000" flipH="1" flipV="1">
              <a:off x="646113" y="3141662"/>
              <a:ext cx="4413250" cy="1704975"/>
            </a:xfrm>
            <a:prstGeom prst="bentConnector5">
              <a:avLst>
                <a:gd name="adj1" fmla="val -5181"/>
                <a:gd name="adj2" fmla="val 50000"/>
                <a:gd name="adj3" fmla="val 105181"/>
              </a:avLst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85" name="AutoShape 28"/>
            <p:cNvCxnSpPr>
              <a:cxnSpLocks noChangeShapeType="1"/>
              <a:stCxn id="71" idx="2"/>
              <a:endCxn id="72" idx="0"/>
            </p:cNvCxnSpPr>
            <p:nvPr/>
          </p:nvCxnSpPr>
          <p:spPr bwMode="auto">
            <a:xfrm rot="5400000">
              <a:off x="3629818" y="2472532"/>
              <a:ext cx="150813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6" name="AutoShape 29"/>
            <p:cNvCxnSpPr>
              <a:cxnSpLocks noChangeShapeType="1"/>
              <a:stCxn id="72" idx="2"/>
              <a:endCxn id="76" idx="0"/>
            </p:cNvCxnSpPr>
            <p:nvPr/>
          </p:nvCxnSpPr>
          <p:spPr bwMode="auto">
            <a:xfrm rot="5400000">
              <a:off x="3629819" y="3232944"/>
              <a:ext cx="150812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" name="AutoShape 30"/>
            <p:cNvCxnSpPr>
              <a:cxnSpLocks noChangeShapeType="1"/>
              <a:stCxn id="76" idx="2"/>
              <a:endCxn id="77" idx="0"/>
            </p:cNvCxnSpPr>
            <p:nvPr/>
          </p:nvCxnSpPr>
          <p:spPr bwMode="auto">
            <a:xfrm rot="5400000">
              <a:off x="3629818" y="3993357"/>
              <a:ext cx="150813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8" name="AutoShape 31"/>
            <p:cNvCxnSpPr>
              <a:cxnSpLocks noChangeShapeType="1"/>
              <a:stCxn id="77" idx="2"/>
              <a:endCxn id="73" idx="0"/>
            </p:cNvCxnSpPr>
            <p:nvPr/>
          </p:nvCxnSpPr>
          <p:spPr bwMode="auto">
            <a:xfrm rot="5400000">
              <a:off x="3629819" y="4753769"/>
              <a:ext cx="150812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9" name="AutoShape 32"/>
            <p:cNvCxnSpPr>
              <a:cxnSpLocks noChangeShapeType="1"/>
              <a:stCxn id="73" idx="2"/>
              <a:endCxn id="75" idx="0"/>
            </p:cNvCxnSpPr>
            <p:nvPr/>
          </p:nvCxnSpPr>
          <p:spPr bwMode="auto">
            <a:xfrm rot="5400000">
              <a:off x="3643312" y="5910263"/>
              <a:ext cx="123825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</p:cxnSp>
      </p:grpSp>
      <p:pic>
        <p:nvPicPr>
          <p:cNvPr id="90" name="Bildobjekt 89" descr="C:\Users\Mats\AppData\Local\Microsoft\Windows\Temporary Internet Files\Low\Content.IE5\AG38XHNJ\j0386108[1].jpg"/>
          <p:cNvPicPr/>
          <p:nvPr/>
        </p:nvPicPr>
        <p:blipFill>
          <a:blip r:embed="rId3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7462010" y="3850390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91" name="Oval 90"/>
          <p:cNvSpPr/>
          <p:nvPr/>
        </p:nvSpPr>
        <p:spPr>
          <a:xfrm>
            <a:off x="3653765" y="4047489"/>
            <a:ext cx="3610111" cy="1164450"/>
          </a:xfrm>
          <a:prstGeom prst="wedgeEllipseCallout">
            <a:avLst>
              <a:gd name="adj1" fmla="val 60049"/>
              <a:gd name="adj2" fmla="val -20745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Kan du lösa problemet på något annat sätt? JA, med hjälp av…</a:t>
            </a:r>
            <a:endParaRPr kumimoji="0" lang="sv-SE" sz="14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354"/>
            <a:ext cx="8229600" cy="674200"/>
          </a:xfrm>
        </p:spPr>
        <p:txBody>
          <a:bodyPr/>
          <a:lstStyle/>
          <a:p>
            <a:r>
              <a:rPr lang="sv-SE" sz="3200" dirty="0"/>
              <a:t>…men först - vilket är </a:t>
            </a:r>
            <a:r>
              <a:rPr lang="sv-SE" sz="3200" dirty="0" smtClean="0"/>
              <a:t>enklast?</a:t>
            </a:r>
            <a:endParaRPr lang="sv-SE" sz="3200" dirty="0"/>
          </a:p>
        </p:txBody>
      </p:sp>
      <p:pic>
        <p:nvPicPr>
          <p:cNvPr id="39" name="Picture 31" descr="Bild1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602087" y="2824650"/>
            <a:ext cx="3805464" cy="353160"/>
          </a:xfrm>
          <a:prstGeom prst="rect">
            <a:avLst/>
          </a:prstGeom>
          <a:noFill/>
        </p:spPr>
      </p:pic>
      <p:pic>
        <p:nvPicPr>
          <p:cNvPr id="40" name="Picture 29" descr="Bild1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C0504D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4732316" y="2142317"/>
            <a:ext cx="1823452" cy="353160"/>
          </a:xfrm>
          <a:prstGeom prst="rect">
            <a:avLst/>
          </a:prstGeom>
          <a:noFill/>
        </p:spPr>
      </p:pic>
      <p:pic>
        <p:nvPicPr>
          <p:cNvPr id="41" name="Picture 30" descr="Bild1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C0504D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164241" y="2418088"/>
            <a:ext cx="1823452" cy="353160"/>
          </a:xfrm>
          <a:prstGeom prst="rect">
            <a:avLst/>
          </a:prstGeom>
          <a:noFill/>
        </p:spPr>
      </p:pic>
      <p:pic>
        <p:nvPicPr>
          <p:cNvPr id="42" name="Picture 28" descr="Bild1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C0504D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3303566" y="1873800"/>
            <a:ext cx="1823452" cy="353160"/>
          </a:xfrm>
          <a:prstGeom prst="rect">
            <a:avLst/>
          </a:prstGeom>
          <a:noFill/>
        </p:spPr>
      </p:pic>
      <p:sp>
        <p:nvSpPr>
          <p:cNvPr id="43" name="Rectangle 20"/>
          <p:cNvSpPr txBox="1">
            <a:spLocks noChangeArrowheads="1"/>
          </p:cNvSpPr>
          <p:nvPr/>
        </p:nvSpPr>
        <p:spPr bwMode="auto">
          <a:xfrm>
            <a:off x="457200" y="981075"/>
            <a:ext cx="8229600" cy="70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Hur gör SJ om de behöver köra tre snälltågsvagnar från Kalmar till Växjö?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SJ väljer </a:t>
            </a:r>
            <a:r>
              <a:rPr kumimoji="0" lang="sv-SE" sz="1600" b="0" i="1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</a:t>
            </a: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låta tre lok dra varsin vagn,…</a:t>
            </a:r>
            <a:endParaRPr kumimoji="0" lang="sv-S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330200" y="3398809"/>
            <a:ext cx="8424863" cy="58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…istället drar ett lok tre vagnar. Vagnen närmast loket är vagn nummer 0, nästa nummer 1 och den sista nummer </a:t>
            </a: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2. Det 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är enklare att hantera ett tåg än </a:t>
            </a: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tre.</a:t>
            </a:r>
            <a:endParaRPr kumimoji="0" lang="sv-SE" sz="16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5" name="Group 25"/>
          <p:cNvGrpSpPr>
            <a:grpSpLocks/>
          </p:cNvGrpSpPr>
          <p:nvPr/>
        </p:nvGrpSpPr>
        <p:grpSpPr bwMode="auto">
          <a:xfrm>
            <a:off x="1991565" y="1939576"/>
            <a:ext cx="4935446" cy="1275408"/>
            <a:chOff x="267" y="1706"/>
            <a:chExt cx="5108" cy="1320"/>
          </a:xfrm>
        </p:grpSpPr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4941" y="2876"/>
              <a:ext cx="4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3200" rIns="90000" bIns="4320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Kalmar</a:t>
              </a:r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267" y="1706"/>
              <a:ext cx="37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3200" rIns="90000" bIns="4320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Växjö</a:t>
              </a:r>
              <a:endParaRPr kumimoji="0" lang="sv-SE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516" y="2022"/>
              <a:ext cx="4638" cy="9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54" y="582"/>
                </a:cxn>
                <a:cxn ang="0">
                  <a:pos x="2328" y="348"/>
                </a:cxn>
                <a:cxn ang="0">
                  <a:pos x="3060" y="930"/>
                </a:cxn>
                <a:cxn ang="0">
                  <a:pos x="4638" y="738"/>
                </a:cxn>
              </a:cxnLst>
              <a:rect l="0" t="0" r="r" b="b"/>
              <a:pathLst>
                <a:path w="4638" h="995">
                  <a:moveTo>
                    <a:pt x="0" y="0"/>
                  </a:moveTo>
                  <a:cubicBezTo>
                    <a:pt x="133" y="262"/>
                    <a:pt x="266" y="524"/>
                    <a:pt x="654" y="582"/>
                  </a:cubicBezTo>
                  <a:cubicBezTo>
                    <a:pt x="1042" y="640"/>
                    <a:pt x="1927" y="290"/>
                    <a:pt x="2328" y="348"/>
                  </a:cubicBezTo>
                  <a:cubicBezTo>
                    <a:pt x="2729" y="406"/>
                    <a:pt x="2675" y="865"/>
                    <a:pt x="3060" y="930"/>
                  </a:cubicBezTo>
                  <a:cubicBezTo>
                    <a:pt x="3445" y="995"/>
                    <a:pt x="4356" y="737"/>
                    <a:pt x="4638" y="738"/>
                  </a:cubicBezTo>
                </a:path>
              </a:pathLst>
            </a:custGeom>
            <a:noFill/>
            <a:ln w="76200" cap="flat" cmpd="sng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5058" y="2658"/>
              <a:ext cx="180" cy="180"/>
            </a:xfrm>
            <a:prstGeom prst="ellipse">
              <a:avLst/>
            </a:prstGeom>
            <a:solidFill>
              <a:srgbClr val="C0504D">
                <a:lumMod val="60000"/>
                <a:lumOff val="40000"/>
              </a:srgbClr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08" y="1896"/>
              <a:ext cx="180" cy="180"/>
            </a:xfrm>
            <a:prstGeom prst="ellipse">
              <a:avLst/>
            </a:prstGeom>
            <a:solidFill>
              <a:srgbClr val="C0504D">
                <a:lumMod val="60000"/>
                <a:lumOff val="40000"/>
              </a:srgbClr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EEECE1">
                <a:shade val="45000"/>
                <a:satMod val="135000"/>
              </a:srgb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 rot="869960">
            <a:off x="7088861" y="4165898"/>
            <a:ext cx="1571636" cy="12573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2" name="Oval 51"/>
          <p:cNvSpPr/>
          <p:nvPr/>
        </p:nvSpPr>
        <p:spPr>
          <a:xfrm>
            <a:off x="2802830" y="4125213"/>
            <a:ext cx="3929090" cy="527189"/>
          </a:xfrm>
          <a:prstGeom prst="wedgeEllipseCallout">
            <a:avLst>
              <a:gd name="adj1" fmla="val 61054"/>
              <a:gd name="adj2" fmla="val 3562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lgDash"/>
          </a:ln>
          <a:effectLst/>
        </p:spPr>
        <p:txBody>
          <a:bodyPr wrap="square" lIns="0" tIns="0" rIns="0" bIns="36000" rtlCol="0" anchor="ctr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Tror du man kan hantera variabler på samma sätt?</a:t>
            </a:r>
          </a:p>
        </p:txBody>
      </p:sp>
      <p:sp>
        <p:nvSpPr>
          <p:cNvPr id="53" name="Oval 52"/>
          <p:cNvSpPr/>
          <p:nvPr/>
        </p:nvSpPr>
        <p:spPr>
          <a:xfrm>
            <a:off x="2398143" y="4713443"/>
            <a:ext cx="4211883" cy="765224"/>
          </a:xfrm>
          <a:prstGeom prst="wedgeEllipseCallout">
            <a:avLst>
              <a:gd name="adj1" fmla="val 74274"/>
              <a:gd name="adj2" fmla="val -12611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lgDash"/>
          </a:ln>
          <a:effectLst/>
        </p:spPr>
        <p:txBody>
          <a:bodyPr wrap="square" lIns="0" tIns="0" rIns="0" bIns="36000" rtlCol="0" anchor="ctr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Ja, det vore ju smart! Istället för att ha tre variabler för tre värden, så skulle det vara bra med en variabel med plats för tre värden.</a:t>
            </a:r>
          </a:p>
        </p:txBody>
      </p:sp>
      <p:sp>
        <p:nvSpPr>
          <p:cNvPr id="54" name="Förbudstecken 53"/>
          <p:cNvSpPr/>
          <p:nvPr/>
        </p:nvSpPr>
        <p:spPr bwMode="auto">
          <a:xfrm>
            <a:off x="5040564" y="1769390"/>
            <a:ext cx="1103088" cy="1103088"/>
          </a:xfrm>
          <a:prstGeom prst="noSmoking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”Vanliga” variabler och </a:t>
            </a:r>
            <a:r>
              <a:rPr lang="sv-SE" dirty="0" err="1"/>
              <a:t>arrayer</a:t>
            </a:r>
            <a:endParaRPr lang="sv-SE" dirty="0"/>
          </a:p>
        </p:txBody>
      </p:sp>
      <p:sp>
        <p:nvSpPr>
          <p:cNvPr id="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318000" y="1179513"/>
            <a:ext cx="4368800" cy="353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dirty="0">
                <a:solidFill>
                  <a:sysClr val="windowText" lastClr="000000"/>
                </a:solidFill>
                <a:latin typeface="Arial"/>
              </a:rPr>
              <a:t>Vanliga variabler, dvs. variabler som endast kan innehålla ett värde, kan inte behandlas som en enhet. </a:t>
            </a:r>
            <a:r>
              <a:rPr lang="sv-SE" sz="1600" dirty="0" smtClean="0">
                <a:solidFill>
                  <a:sysClr val="windowText" lastClr="000000"/>
                </a:solidFill>
                <a:latin typeface="Arial"/>
              </a:rPr>
              <a:t>Du </a:t>
            </a:r>
            <a:r>
              <a:rPr lang="sv-SE" sz="1600" dirty="0">
                <a:solidFill>
                  <a:sysClr val="windowText" lastClr="000000"/>
                </a:solidFill>
                <a:latin typeface="Arial"/>
              </a:rPr>
              <a:t>måste i algoritmen ha unika namn på alla variabler. </a:t>
            </a:r>
          </a:p>
          <a:p>
            <a:pPr>
              <a:spcBef>
                <a:spcPct val="50000"/>
              </a:spcBef>
            </a:pPr>
            <a:r>
              <a:rPr lang="sv-SE" sz="1600" dirty="0">
                <a:solidFill>
                  <a:sysClr val="windowText" lastClr="000000"/>
                </a:solidFill>
                <a:latin typeface="Arial"/>
              </a:rPr>
              <a:t>I exemplet med tio resultat var </a:t>
            </a:r>
            <a:r>
              <a:rPr lang="sv-SE" sz="1600" dirty="0" smtClean="0">
                <a:solidFill>
                  <a:sysClr val="windowText" lastClr="000000"/>
                </a:solidFill>
                <a:latin typeface="Arial"/>
              </a:rPr>
              <a:t>du tvungen </a:t>
            </a:r>
            <a:r>
              <a:rPr lang="sv-SE" sz="1600" dirty="0">
                <a:solidFill>
                  <a:sysClr val="windowText" lastClr="000000"/>
                </a:solidFill>
                <a:latin typeface="Arial"/>
              </a:rPr>
              <a:t>att skriva en hel del. Tänk om </a:t>
            </a:r>
            <a:r>
              <a:rPr lang="sv-SE" sz="1600" dirty="0" smtClean="0">
                <a:solidFill>
                  <a:sysClr val="windowText" lastClr="000000"/>
                </a:solidFill>
                <a:latin typeface="Arial"/>
              </a:rPr>
              <a:t>du hade </a:t>
            </a:r>
            <a:r>
              <a:rPr lang="sv-SE" sz="1600" dirty="0">
                <a:solidFill>
                  <a:sysClr val="windowText" lastClr="000000"/>
                </a:solidFill>
                <a:latin typeface="Arial"/>
              </a:rPr>
              <a:t>haft 100 studenter istället! Det måste finnas ett bättre sätt. Som tur är finns det. </a:t>
            </a:r>
            <a:r>
              <a:rPr lang="sv-SE" sz="1600" dirty="0" smtClean="0">
                <a:solidFill>
                  <a:sysClr val="windowText" lastClr="000000"/>
                </a:solidFill>
                <a:latin typeface="Arial"/>
              </a:rPr>
              <a:t>Det finns en </a:t>
            </a:r>
            <a:r>
              <a:rPr lang="sv-SE" sz="1600" dirty="0">
                <a:solidFill>
                  <a:sysClr val="windowText" lastClr="000000"/>
                </a:solidFill>
                <a:latin typeface="Arial"/>
              </a:rPr>
              <a:t>typ </a:t>
            </a:r>
            <a:r>
              <a:rPr lang="sv-SE" sz="1600" dirty="0" smtClean="0">
                <a:solidFill>
                  <a:sysClr val="windowText" lastClr="000000"/>
                </a:solidFill>
                <a:latin typeface="Arial"/>
              </a:rPr>
              <a:t>som </a:t>
            </a:r>
            <a:r>
              <a:rPr lang="sv-SE" sz="1600" dirty="0">
                <a:solidFill>
                  <a:sysClr val="windowText" lastClr="000000"/>
                </a:solidFill>
                <a:latin typeface="Arial"/>
              </a:rPr>
              <a:t>kallas </a:t>
            </a:r>
            <a:r>
              <a:rPr lang="sv-SE" sz="1600" b="1" dirty="0" err="1" smtClean="0">
                <a:solidFill>
                  <a:sysClr val="windowText" lastClr="000000"/>
                </a:solidFill>
                <a:latin typeface="Arial"/>
              </a:rPr>
              <a:t>array</a:t>
            </a:r>
            <a:r>
              <a:rPr lang="sv-SE" sz="1600" dirty="0">
                <a:solidFill>
                  <a:sysClr val="windowText" lastClr="000000"/>
                </a:solidFill>
                <a:latin typeface="Arial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sv-SE" sz="1600" dirty="0">
                <a:solidFill>
                  <a:sysClr val="windowText" lastClr="000000"/>
                </a:solidFill>
                <a:latin typeface="Arial"/>
              </a:rPr>
              <a:t>En </a:t>
            </a:r>
            <a:r>
              <a:rPr lang="sv-SE" sz="1600" dirty="0" err="1">
                <a:solidFill>
                  <a:sysClr val="windowText" lastClr="000000"/>
                </a:solidFill>
                <a:latin typeface="Arial"/>
              </a:rPr>
              <a:t>array</a:t>
            </a:r>
            <a:r>
              <a:rPr lang="sv-SE" sz="1600" dirty="0">
                <a:solidFill>
                  <a:sysClr val="windowText" lastClr="000000"/>
                </a:solidFill>
                <a:latin typeface="Arial"/>
              </a:rPr>
              <a:t> kan i princip innehålla hur många värden som helst. </a:t>
            </a:r>
            <a:r>
              <a:rPr lang="sv-SE" sz="1600" dirty="0" smtClean="0">
                <a:solidFill>
                  <a:sysClr val="windowText" lastClr="000000"/>
                </a:solidFill>
                <a:latin typeface="Arial"/>
              </a:rPr>
              <a:t>Du </a:t>
            </a:r>
            <a:r>
              <a:rPr lang="sv-SE" sz="1600" dirty="0">
                <a:solidFill>
                  <a:sysClr val="windowText" lastClr="000000"/>
                </a:solidFill>
                <a:latin typeface="Arial"/>
              </a:rPr>
              <a:t>kan behandla alla värden i </a:t>
            </a:r>
            <a:r>
              <a:rPr lang="sv-SE" sz="1600" dirty="0" err="1">
                <a:solidFill>
                  <a:sysClr val="windowText" lastClr="000000"/>
                </a:solidFill>
                <a:latin typeface="Arial"/>
              </a:rPr>
              <a:t>arrayen</a:t>
            </a:r>
            <a:r>
              <a:rPr lang="sv-SE" sz="1600" dirty="0">
                <a:solidFill>
                  <a:sysClr val="windowText" lastClr="000000"/>
                </a:solidFill>
                <a:latin typeface="Arial"/>
              </a:rPr>
              <a:t> som en enhet.</a:t>
            </a:r>
          </a:p>
        </p:txBody>
      </p:sp>
      <p:grpSp>
        <p:nvGrpSpPr>
          <p:cNvPr id="107" name="Group 79"/>
          <p:cNvGrpSpPr>
            <a:grpSpLocks noChangeAspect="1"/>
          </p:cNvGrpSpPr>
          <p:nvPr/>
        </p:nvGrpSpPr>
        <p:grpSpPr bwMode="auto">
          <a:xfrm flipH="1">
            <a:off x="280988" y="3761468"/>
            <a:ext cx="1990725" cy="184150"/>
            <a:chOff x="380" y="2822"/>
            <a:chExt cx="4945" cy="456"/>
          </a:xfrm>
        </p:grpSpPr>
        <p:pic>
          <p:nvPicPr>
            <p:cNvPr id="108" name="Picture 80" descr="26726_1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duotone>
                <a:srgbClr val="9BBB59">
                  <a:shade val="45000"/>
                  <a:satMod val="135000"/>
                </a:srgbClr>
                <a:prstClr val="white"/>
              </a:duotone>
            </a:blip>
            <a:srcRect l="2356" r="5035" b="20833"/>
            <a:stretch>
              <a:fillRect/>
            </a:stretch>
          </p:blipFill>
          <p:spPr bwMode="auto">
            <a:xfrm>
              <a:off x="3008" y="2822"/>
              <a:ext cx="2317" cy="456"/>
            </a:xfrm>
            <a:prstGeom prst="rect">
              <a:avLst/>
            </a:prstGeom>
            <a:noFill/>
          </p:spPr>
        </p:pic>
        <p:pic>
          <p:nvPicPr>
            <p:cNvPr id="109" name="Picture 81" descr="26726_1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duotone>
                <a:srgbClr val="9BBB59">
                  <a:shade val="45000"/>
                  <a:satMod val="135000"/>
                </a:srgbClr>
                <a:prstClr val="white"/>
              </a:duotone>
            </a:blip>
            <a:srcRect l="2356" r="44844" b="21875"/>
            <a:stretch>
              <a:fillRect/>
            </a:stretch>
          </p:blipFill>
          <p:spPr bwMode="auto">
            <a:xfrm>
              <a:off x="1694" y="2822"/>
              <a:ext cx="1321" cy="450"/>
            </a:xfrm>
            <a:prstGeom prst="rect">
              <a:avLst/>
            </a:prstGeom>
            <a:noFill/>
          </p:spPr>
        </p:pic>
        <p:pic>
          <p:nvPicPr>
            <p:cNvPr id="110" name="Picture 82" descr="26726_1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duotone>
                <a:srgbClr val="9BBB59">
                  <a:shade val="45000"/>
                  <a:satMod val="135000"/>
                </a:srgbClr>
                <a:prstClr val="white"/>
              </a:duotone>
            </a:blip>
            <a:srcRect l="2356" r="44844" b="22917"/>
            <a:stretch>
              <a:fillRect/>
            </a:stretch>
          </p:blipFill>
          <p:spPr bwMode="auto">
            <a:xfrm>
              <a:off x="380" y="2822"/>
              <a:ext cx="1321" cy="444"/>
            </a:xfrm>
            <a:prstGeom prst="rect">
              <a:avLst/>
            </a:prstGeom>
            <a:noFill/>
          </p:spPr>
        </p:pic>
      </p:grpSp>
      <p:sp>
        <p:nvSpPr>
          <p:cNvPr id="111" name="Oval 70"/>
          <p:cNvSpPr>
            <a:spLocks noChangeArrowheads="1"/>
          </p:cNvSpPr>
          <p:nvPr/>
        </p:nvSpPr>
        <p:spPr bwMode="auto">
          <a:xfrm>
            <a:off x="448582" y="4002314"/>
            <a:ext cx="3905250" cy="1712686"/>
          </a:xfrm>
          <a:prstGeom prst="ellipse">
            <a:avLst/>
          </a:prstGeom>
          <a:gradFill rotWithShape="1">
            <a:gsLst>
              <a:gs pos="0">
                <a:srgbClr val="9BBB59">
                  <a:lumMod val="40000"/>
                  <a:lumOff val="60000"/>
                </a:srgbClr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2" name="Group 21"/>
          <p:cNvGrpSpPr>
            <a:grpSpLocks/>
          </p:cNvGrpSpPr>
          <p:nvPr/>
        </p:nvGrpSpPr>
        <p:grpSpPr bwMode="auto">
          <a:xfrm>
            <a:off x="1531967" y="4276148"/>
            <a:ext cx="831850" cy="833438"/>
            <a:chOff x="2364" y="1902"/>
            <a:chExt cx="1479" cy="1479"/>
          </a:xfrm>
          <a:gradFill>
            <a:gsLst>
              <a:gs pos="0">
                <a:srgbClr val="3568CC"/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2700000" scaled="1"/>
          </a:gradFill>
        </p:grpSpPr>
        <p:sp>
          <p:nvSpPr>
            <p:cNvPr id="113" name="AutoShape 22"/>
            <p:cNvSpPr>
              <a:spLocks noChangeArrowheads="1"/>
            </p:cNvSpPr>
            <p:nvPr/>
          </p:nvSpPr>
          <p:spPr bwMode="auto">
            <a:xfrm>
              <a:off x="2364" y="1902"/>
              <a:ext cx="1479" cy="1479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EECE1">
                  <a:alpha val="50000"/>
                </a:srgbClr>
              </a:outerShdw>
            </a:effectLst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urier New" pitchFamily="49" charset="0"/>
                </a:rPr>
                <a:t>[0]</a:t>
              </a:r>
            </a:p>
          </p:txBody>
        </p:sp>
        <p:sp>
          <p:nvSpPr>
            <p:cNvPr id="114" name="Line 23"/>
            <p:cNvSpPr>
              <a:spLocks noChangeShapeType="1"/>
            </p:cNvSpPr>
            <p:nvPr/>
          </p:nvSpPr>
          <p:spPr bwMode="auto">
            <a:xfrm>
              <a:off x="2739" y="1906"/>
              <a:ext cx="0" cy="367"/>
            </a:xfrm>
            <a:prstGeom prst="line">
              <a:avLst/>
            </a:prstGeom>
            <a:grp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115" name="Group 24"/>
          <p:cNvGrpSpPr>
            <a:grpSpLocks/>
          </p:cNvGrpSpPr>
          <p:nvPr/>
        </p:nvGrpSpPr>
        <p:grpSpPr bwMode="auto">
          <a:xfrm>
            <a:off x="2151092" y="4276148"/>
            <a:ext cx="831850" cy="833438"/>
            <a:chOff x="2364" y="1902"/>
            <a:chExt cx="1479" cy="1479"/>
          </a:xfrm>
          <a:gradFill>
            <a:gsLst>
              <a:gs pos="0">
                <a:srgbClr val="3568CC"/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2700000" scaled="1"/>
          </a:gradFill>
        </p:grpSpPr>
        <p:sp>
          <p:nvSpPr>
            <p:cNvPr id="116" name="AutoShape 25"/>
            <p:cNvSpPr>
              <a:spLocks noChangeArrowheads="1"/>
            </p:cNvSpPr>
            <p:nvPr/>
          </p:nvSpPr>
          <p:spPr bwMode="auto">
            <a:xfrm>
              <a:off x="2364" y="1902"/>
              <a:ext cx="1479" cy="1479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EECE1">
                  <a:alpha val="50000"/>
                </a:srgbClr>
              </a:outerShdw>
            </a:effectLst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urier New" pitchFamily="49" charset="0"/>
                </a:rPr>
                <a:t>[1]</a:t>
              </a:r>
            </a:p>
          </p:txBody>
        </p:sp>
        <p:sp>
          <p:nvSpPr>
            <p:cNvPr id="117" name="Line 26"/>
            <p:cNvSpPr>
              <a:spLocks noChangeShapeType="1"/>
            </p:cNvSpPr>
            <p:nvPr/>
          </p:nvSpPr>
          <p:spPr bwMode="auto">
            <a:xfrm>
              <a:off x="2739" y="1906"/>
              <a:ext cx="0" cy="367"/>
            </a:xfrm>
            <a:prstGeom prst="line">
              <a:avLst/>
            </a:prstGeom>
            <a:grp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2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118" name="Group 27"/>
          <p:cNvGrpSpPr>
            <a:grpSpLocks/>
          </p:cNvGrpSpPr>
          <p:nvPr/>
        </p:nvGrpSpPr>
        <p:grpSpPr bwMode="auto">
          <a:xfrm>
            <a:off x="2770217" y="4276148"/>
            <a:ext cx="831850" cy="833438"/>
            <a:chOff x="2364" y="1902"/>
            <a:chExt cx="1479" cy="1479"/>
          </a:xfrm>
          <a:gradFill>
            <a:gsLst>
              <a:gs pos="0">
                <a:srgbClr val="3568CC"/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2700000" scaled="1"/>
          </a:gradFill>
        </p:grpSpPr>
        <p:sp>
          <p:nvSpPr>
            <p:cNvPr id="119" name="AutoShape 28"/>
            <p:cNvSpPr>
              <a:spLocks noChangeArrowheads="1"/>
            </p:cNvSpPr>
            <p:nvPr/>
          </p:nvSpPr>
          <p:spPr bwMode="auto">
            <a:xfrm>
              <a:off x="2364" y="1902"/>
              <a:ext cx="1479" cy="1479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EECE1">
                  <a:alpha val="50000"/>
                </a:srgbClr>
              </a:outerShdw>
            </a:effectLst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urier New" pitchFamily="49" charset="0"/>
                </a:rPr>
                <a:t>[2]</a:t>
              </a:r>
            </a:p>
          </p:txBody>
        </p:sp>
        <p:sp>
          <p:nvSpPr>
            <p:cNvPr id="120" name="Line 29"/>
            <p:cNvSpPr>
              <a:spLocks noChangeShapeType="1"/>
            </p:cNvSpPr>
            <p:nvPr/>
          </p:nvSpPr>
          <p:spPr bwMode="auto">
            <a:xfrm>
              <a:off x="2739" y="1906"/>
              <a:ext cx="0" cy="367"/>
            </a:xfrm>
            <a:prstGeom prst="line">
              <a:avLst/>
            </a:prstGeom>
            <a:grp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2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127" name="Text Box 37"/>
          <p:cNvSpPr txBox="1">
            <a:spLocks noChangeArrowheads="1"/>
          </p:cNvSpPr>
          <p:nvPr/>
        </p:nvSpPr>
        <p:spPr bwMode="auto">
          <a:xfrm>
            <a:off x="2159000" y="5165271"/>
            <a:ext cx="741362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resultat</a:t>
            </a:r>
            <a:endParaRPr lang="sv-SE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90" name="Oval 69"/>
          <p:cNvSpPr>
            <a:spLocks noChangeArrowheads="1"/>
          </p:cNvSpPr>
          <p:nvPr/>
        </p:nvSpPr>
        <p:spPr bwMode="auto">
          <a:xfrm>
            <a:off x="198665" y="1346869"/>
            <a:ext cx="3905250" cy="2200275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85000"/>
                </a:sysClr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2" name="Group 5"/>
          <p:cNvGrpSpPr>
            <a:grpSpLocks/>
          </p:cNvGrpSpPr>
          <p:nvPr/>
        </p:nvGrpSpPr>
        <p:grpSpPr bwMode="auto">
          <a:xfrm>
            <a:off x="747683" y="1677030"/>
            <a:ext cx="831850" cy="833437"/>
            <a:chOff x="2364" y="1902"/>
            <a:chExt cx="1479" cy="1479"/>
          </a:xfrm>
          <a:gradFill>
            <a:gsLst>
              <a:gs pos="0">
                <a:srgbClr val="9BBB59">
                  <a:lumMod val="60000"/>
                  <a:lumOff val="40000"/>
                </a:srgbClr>
              </a:gs>
              <a:gs pos="100000">
                <a:srgbClr val="FFFFFF"/>
              </a:gs>
            </a:gsLst>
            <a:lin ang="2700000" scaled="1"/>
          </a:gradFill>
        </p:grpSpPr>
        <p:sp>
          <p:nvSpPr>
            <p:cNvPr id="93" name="AutoShape 6"/>
            <p:cNvSpPr>
              <a:spLocks noChangeArrowheads="1"/>
            </p:cNvSpPr>
            <p:nvPr/>
          </p:nvSpPr>
          <p:spPr bwMode="auto">
            <a:xfrm>
              <a:off x="2364" y="1902"/>
              <a:ext cx="1479" cy="1479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EECE1">
                  <a:alpha val="50000"/>
                </a:srgbClr>
              </a:outerShdw>
            </a:effectLst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urier New" pitchFamily="49" charset="0"/>
                </a:rPr>
                <a:t>resultat0</a:t>
              </a:r>
            </a:p>
          </p:txBody>
        </p:sp>
        <p:sp>
          <p:nvSpPr>
            <p:cNvPr id="94" name="Line 7"/>
            <p:cNvSpPr>
              <a:spLocks noChangeShapeType="1"/>
            </p:cNvSpPr>
            <p:nvPr/>
          </p:nvSpPr>
          <p:spPr bwMode="auto">
            <a:xfrm>
              <a:off x="2739" y="1906"/>
              <a:ext cx="0" cy="367"/>
            </a:xfrm>
            <a:prstGeom prst="line">
              <a:avLst/>
            </a:prstGeom>
            <a:grp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95" name="Group 9"/>
          <p:cNvGrpSpPr>
            <a:grpSpLocks/>
          </p:cNvGrpSpPr>
          <p:nvPr/>
        </p:nvGrpSpPr>
        <p:grpSpPr bwMode="auto">
          <a:xfrm>
            <a:off x="1665137" y="2406141"/>
            <a:ext cx="831850" cy="833437"/>
            <a:chOff x="2364" y="1902"/>
            <a:chExt cx="1479" cy="1479"/>
          </a:xfrm>
          <a:gradFill>
            <a:gsLst>
              <a:gs pos="0">
                <a:srgbClr val="C0504D">
                  <a:lumMod val="60000"/>
                  <a:lumOff val="40000"/>
                </a:srgbClr>
              </a:gs>
              <a:gs pos="100000">
                <a:srgbClr val="FFFFFF"/>
              </a:gs>
            </a:gsLst>
            <a:lin ang="2700000" scaled="1"/>
          </a:gradFill>
        </p:grpSpPr>
        <p:sp>
          <p:nvSpPr>
            <p:cNvPr id="96" name="AutoShape 10"/>
            <p:cNvSpPr>
              <a:spLocks noChangeArrowheads="1"/>
            </p:cNvSpPr>
            <p:nvPr/>
          </p:nvSpPr>
          <p:spPr bwMode="auto">
            <a:xfrm>
              <a:off x="2364" y="1902"/>
              <a:ext cx="1479" cy="1479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EECE1">
                  <a:alpha val="50000"/>
                </a:srgbClr>
              </a:outerShdw>
            </a:effectLst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urier New" pitchFamily="49" charset="0"/>
                </a:rPr>
                <a:t>resultat1</a:t>
              </a:r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2739" y="1906"/>
              <a:ext cx="0" cy="367"/>
            </a:xfrm>
            <a:prstGeom prst="line">
              <a:avLst/>
            </a:prstGeom>
            <a:grp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98" name="Group 12"/>
          <p:cNvGrpSpPr>
            <a:grpSpLocks/>
          </p:cNvGrpSpPr>
          <p:nvPr/>
        </p:nvGrpSpPr>
        <p:grpSpPr bwMode="auto">
          <a:xfrm>
            <a:off x="1967601" y="1358752"/>
            <a:ext cx="831850" cy="833437"/>
            <a:chOff x="2364" y="1902"/>
            <a:chExt cx="1479" cy="1479"/>
          </a:xfrm>
          <a:gradFill>
            <a:gsLst>
              <a:gs pos="0">
                <a:srgbClr val="8064A2">
                  <a:lumMod val="60000"/>
                  <a:lumOff val="40000"/>
                </a:srgbClr>
              </a:gs>
              <a:gs pos="100000">
                <a:srgbClr val="FFFFFF"/>
              </a:gs>
            </a:gsLst>
            <a:lin ang="2700000" scaled="1"/>
          </a:gradFill>
          <a:effectLst>
            <a:outerShdw blurRad="50800" dist="50800" dir="5400000" sx="1000" sy="1000" algn="ctr" rotWithShape="0">
              <a:srgbClr val="000000"/>
            </a:outerShdw>
          </a:effectLst>
        </p:grpSpPr>
        <p:sp>
          <p:nvSpPr>
            <p:cNvPr id="99" name="AutoShape 13"/>
            <p:cNvSpPr>
              <a:spLocks noChangeArrowheads="1"/>
            </p:cNvSpPr>
            <p:nvPr/>
          </p:nvSpPr>
          <p:spPr bwMode="auto">
            <a:xfrm>
              <a:off x="2364" y="1902"/>
              <a:ext cx="1479" cy="1479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EECE1">
                  <a:alpha val="50000"/>
                </a:srgbClr>
              </a:outerShdw>
            </a:effectLst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urier New" pitchFamily="49" charset="0"/>
                </a:rPr>
                <a:t>resultat2</a:t>
              </a:r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2739" y="1906"/>
              <a:ext cx="0" cy="367"/>
            </a:xfrm>
            <a:prstGeom prst="line">
              <a:avLst/>
            </a:prstGeom>
            <a:grp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129" name="Group 78"/>
          <p:cNvGrpSpPr>
            <a:grpSpLocks/>
          </p:cNvGrpSpPr>
          <p:nvPr/>
        </p:nvGrpSpPr>
        <p:grpSpPr bwMode="auto">
          <a:xfrm flipH="1">
            <a:off x="452438" y="834786"/>
            <a:ext cx="1530350" cy="582613"/>
            <a:chOff x="15" y="660"/>
            <a:chExt cx="964" cy="367"/>
          </a:xfrm>
        </p:grpSpPr>
        <p:pic>
          <p:nvPicPr>
            <p:cNvPr id="130" name="Picture 75" descr="26726_1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duotone>
                <a:srgbClr val="C0504D">
                  <a:shade val="45000"/>
                  <a:satMod val="135000"/>
                </a:srgbClr>
                <a:prstClr val="white"/>
              </a:duotone>
            </a:blip>
            <a:srcRect r="5095" b="20824"/>
            <a:stretch>
              <a:fillRect/>
            </a:stretch>
          </p:blipFill>
          <p:spPr bwMode="auto">
            <a:xfrm>
              <a:off x="189" y="783"/>
              <a:ext cx="608" cy="117"/>
            </a:xfrm>
            <a:prstGeom prst="rect">
              <a:avLst/>
            </a:prstGeom>
            <a:noFill/>
          </p:spPr>
        </p:pic>
        <p:pic>
          <p:nvPicPr>
            <p:cNvPr id="131" name="Picture 76" descr="26726_1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duotone>
                <a:srgbClr val="C0504D">
                  <a:shade val="45000"/>
                  <a:satMod val="135000"/>
                </a:srgbClr>
                <a:prstClr val="white"/>
              </a:duotone>
            </a:blip>
            <a:srcRect r="4796" b="20824"/>
            <a:stretch>
              <a:fillRect/>
            </a:stretch>
          </p:blipFill>
          <p:spPr bwMode="auto">
            <a:xfrm>
              <a:off x="369" y="910"/>
              <a:ext cx="610" cy="117"/>
            </a:xfrm>
            <a:prstGeom prst="rect">
              <a:avLst/>
            </a:prstGeom>
            <a:noFill/>
          </p:spPr>
        </p:pic>
        <p:pic>
          <p:nvPicPr>
            <p:cNvPr id="132" name="Picture 77" descr="26726_1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duotone>
                <a:srgbClr val="C0504D">
                  <a:shade val="45000"/>
                  <a:satMod val="135000"/>
                </a:srgbClr>
                <a:prstClr val="white"/>
              </a:duotone>
            </a:blip>
            <a:srcRect r="6367" b="24931"/>
            <a:stretch>
              <a:fillRect/>
            </a:stretch>
          </p:blipFill>
          <p:spPr bwMode="auto">
            <a:xfrm>
              <a:off x="15" y="660"/>
              <a:ext cx="600" cy="11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Arrayer</a:t>
            </a:r>
            <a:r>
              <a:rPr lang="sv-SE" dirty="0"/>
              <a:t> och index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17563"/>
            <a:ext cx="8229600" cy="646331"/>
          </a:xfrm>
          <a:noFill/>
        </p:spPr>
        <p:txBody>
          <a:bodyPr>
            <a:spAutoFit/>
          </a:bodyPr>
          <a:lstStyle/>
          <a:p>
            <a:r>
              <a:rPr lang="sv-SE" sz="1800" dirty="0"/>
              <a:t>För att t.ex. tala om var ett värde ska lagras i en </a:t>
            </a:r>
            <a:r>
              <a:rPr lang="sv-SE" sz="1800" dirty="0" err="1"/>
              <a:t>array</a:t>
            </a:r>
            <a:r>
              <a:rPr lang="sv-SE" sz="1800" dirty="0"/>
              <a:t> använder </a:t>
            </a:r>
            <a:r>
              <a:rPr lang="sv-SE" sz="1800" dirty="0" smtClean="0"/>
              <a:t>du </a:t>
            </a:r>
            <a:r>
              <a:rPr lang="sv-SE" sz="1800" b="1" dirty="0"/>
              <a:t>index</a:t>
            </a:r>
            <a:r>
              <a:rPr lang="sv-SE" sz="1800" dirty="0"/>
              <a:t>. Ett index skriver </a:t>
            </a:r>
            <a:r>
              <a:rPr lang="sv-SE" sz="1800" dirty="0" smtClean="0"/>
              <a:t>du </a:t>
            </a:r>
            <a:r>
              <a:rPr lang="sv-SE" sz="1800" dirty="0"/>
              <a:t>inom hakparenteser, t.ex. </a:t>
            </a:r>
            <a:r>
              <a:rPr lang="sv-SE" sz="1800" dirty="0">
                <a:latin typeface="Courier New" pitchFamily="49" charset="0"/>
              </a:rPr>
              <a:t>resultat[1]</a:t>
            </a:r>
            <a:r>
              <a:rPr lang="sv-SE" sz="1800" dirty="0"/>
              <a:t>.</a:t>
            </a:r>
          </a:p>
        </p:txBody>
      </p:sp>
      <p:sp>
        <p:nvSpPr>
          <p:cNvPr id="164955" name="Rectangle 91"/>
          <p:cNvSpPr>
            <a:spLocks noChangeArrowheads="1"/>
          </p:cNvSpPr>
          <p:nvPr/>
        </p:nvSpPr>
        <p:spPr bwMode="auto">
          <a:xfrm>
            <a:off x="358776" y="4366378"/>
            <a:ext cx="8424863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sv-SE" dirty="0" smtClean="0"/>
              <a:t>Du </a:t>
            </a:r>
            <a:r>
              <a:rPr lang="sv-SE" dirty="0"/>
              <a:t>kan också behöva hämta ett </a:t>
            </a:r>
            <a:r>
              <a:rPr lang="sv-SE" dirty="0" smtClean="0"/>
              <a:t>värde från </a:t>
            </a:r>
            <a:r>
              <a:rPr lang="sv-SE" dirty="0"/>
              <a:t>en </a:t>
            </a:r>
            <a:r>
              <a:rPr lang="sv-SE" dirty="0" err="1"/>
              <a:t>array</a:t>
            </a:r>
            <a:r>
              <a:rPr lang="sv-SE" dirty="0"/>
              <a:t>.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Även </a:t>
            </a:r>
            <a:r>
              <a:rPr lang="sv-SE" dirty="0"/>
              <a:t>då använder </a:t>
            </a:r>
            <a:r>
              <a:rPr lang="sv-SE" dirty="0" smtClean="0"/>
              <a:t>du </a:t>
            </a:r>
            <a:r>
              <a:rPr lang="sv-SE" dirty="0"/>
              <a:t>index.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1649413" y="3006075"/>
            <a:ext cx="577700" cy="24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Verdana" pitchFamily="34" charset="0"/>
              </a:rPr>
              <a:t>index</a:t>
            </a:r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458788" y="3006075"/>
            <a:ext cx="1262182" cy="24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Verdana" pitchFamily="34" charset="0"/>
              </a:rPr>
              <a:t>arrayens</a:t>
            </a:r>
            <a:r>
              <a:rPr kumimoji="0" lang="sv-SE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Verdana" pitchFamily="34" charset="0"/>
              </a:rPr>
              <a:t> namn</a:t>
            </a:r>
          </a:p>
        </p:txBody>
      </p:sp>
      <p:grpSp>
        <p:nvGrpSpPr>
          <p:cNvPr id="76" name="Grupp 75"/>
          <p:cNvGrpSpPr/>
          <p:nvPr/>
        </p:nvGrpSpPr>
        <p:grpSpPr>
          <a:xfrm>
            <a:off x="3149600" y="2387408"/>
            <a:ext cx="1298575" cy="1301750"/>
            <a:chOff x="3149600" y="3051633"/>
            <a:chExt cx="1298575" cy="1301750"/>
          </a:xfrm>
        </p:grpSpPr>
        <p:sp>
          <p:nvSpPr>
            <p:cNvPr id="77" name="AutoShape 5"/>
            <p:cNvSpPr>
              <a:spLocks noChangeArrowheads="1"/>
            </p:cNvSpPr>
            <p:nvPr/>
          </p:nvSpPr>
          <p:spPr bwMode="auto">
            <a:xfrm>
              <a:off x="3149600" y="3051633"/>
              <a:ext cx="1298575" cy="130175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1F497D">
                    <a:lumMod val="60000"/>
                    <a:lumOff val="40000"/>
                  </a:srgbClr>
                </a:gs>
                <a:gs pos="100000">
                  <a:srgbClr val="1F497D">
                    <a:lumMod val="20000"/>
                    <a:lumOff val="80000"/>
                  </a:srgbClr>
                </a:gs>
              </a:gsLst>
              <a:lin ang="2700000" scaled="1"/>
            </a:gra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EECE1">
                  <a:alpha val="50000"/>
                </a:srgbClr>
              </a:outerShdw>
            </a:effectLst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urier New" pitchFamily="49" charset="0"/>
                </a:rPr>
                <a:t>[0]</a:t>
              </a:r>
            </a:p>
          </p:txBody>
        </p:sp>
        <p:sp>
          <p:nvSpPr>
            <p:cNvPr id="78" name="Line 6"/>
            <p:cNvSpPr>
              <a:spLocks noChangeShapeType="1"/>
            </p:cNvSpPr>
            <p:nvPr/>
          </p:nvSpPr>
          <p:spPr bwMode="auto">
            <a:xfrm>
              <a:off x="3478853" y="3055154"/>
              <a:ext cx="0" cy="323017"/>
            </a:xfrm>
            <a:prstGeom prst="line">
              <a:avLst/>
            </a:prstGeom>
            <a:gradFill>
              <a:gsLst>
                <a:gs pos="0">
                  <a:srgbClr val="1F497D">
                    <a:lumMod val="60000"/>
                    <a:lumOff val="40000"/>
                  </a:srgbClr>
                </a:gs>
                <a:gs pos="100000">
                  <a:srgbClr val="1F497D">
                    <a:lumMod val="20000"/>
                    <a:lumOff val="80000"/>
                  </a:srgbClr>
                </a:gs>
              </a:gsLst>
              <a:lin ang="2700000" scaled="1"/>
            </a:gra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79" name="Group 7"/>
          <p:cNvGrpSpPr>
            <a:grpSpLocks/>
          </p:cNvGrpSpPr>
          <p:nvPr/>
        </p:nvGrpSpPr>
        <p:grpSpPr bwMode="auto">
          <a:xfrm>
            <a:off x="4116388" y="2387408"/>
            <a:ext cx="1298575" cy="1301750"/>
            <a:chOff x="2364" y="1902"/>
            <a:chExt cx="1479" cy="1479"/>
          </a:xfrm>
          <a:gradFill>
            <a:gsLst>
              <a:gs pos="0">
                <a:srgbClr val="1F497D">
                  <a:lumMod val="60000"/>
                  <a:lumOff val="4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2700000" scaled="1"/>
          </a:gradFill>
        </p:grpSpPr>
        <p:sp>
          <p:nvSpPr>
            <p:cNvPr id="80" name="AutoShape 8"/>
            <p:cNvSpPr>
              <a:spLocks noChangeArrowheads="1"/>
            </p:cNvSpPr>
            <p:nvPr/>
          </p:nvSpPr>
          <p:spPr bwMode="auto">
            <a:xfrm>
              <a:off x="2364" y="1902"/>
              <a:ext cx="1479" cy="1479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EECE1">
                  <a:alpha val="50000"/>
                </a:srgbClr>
              </a:outerShdw>
            </a:effectLst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urier New" pitchFamily="49" charset="0"/>
                </a:rPr>
                <a:t>[1]</a:t>
              </a: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>
              <a:off x="2739" y="1906"/>
              <a:ext cx="0" cy="367"/>
            </a:xfrm>
            <a:prstGeom prst="line">
              <a:avLst/>
            </a:prstGeom>
            <a:grp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82" name="Group 10"/>
          <p:cNvGrpSpPr>
            <a:grpSpLocks/>
          </p:cNvGrpSpPr>
          <p:nvPr/>
        </p:nvGrpSpPr>
        <p:grpSpPr bwMode="auto">
          <a:xfrm>
            <a:off x="5081588" y="2387408"/>
            <a:ext cx="1298575" cy="1301750"/>
            <a:chOff x="2364" y="1902"/>
            <a:chExt cx="1479" cy="1479"/>
          </a:xfrm>
          <a:gradFill>
            <a:gsLst>
              <a:gs pos="0">
                <a:srgbClr val="1F497D">
                  <a:lumMod val="60000"/>
                  <a:lumOff val="4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2700000" scaled="1"/>
          </a:gradFill>
        </p:grpSpPr>
        <p:sp>
          <p:nvSpPr>
            <p:cNvPr id="83" name="AutoShape 11"/>
            <p:cNvSpPr>
              <a:spLocks noChangeArrowheads="1"/>
            </p:cNvSpPr>
            <p:nvPr/>
          </p:nvSpPr>
          <p:spPr bwMode="auto">
            <a:xfrm>
              <a:off x="2364" y="1902"/>
              <a:ext cx="1479" cy="1479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EECE1">
                  <a:alpha val="50000"/>
                </a:srgbClr>
              </a:outerShdw>
            </a:effectLst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urier New" pitchFamily="49" charset="0"/>
                </a:rPr>
                <a:t>[2]</a:t>
              </a:r>
            </a:p>
          </p:txBody>
        </p:sp>
        <p:sp>
          <p:nvSpPr>
            <p:cNvPr id="84" name="Line 12"/>
            <p:cNvSpPr>
              <a:spLocks noChangeShapeType="1"/>
            </p:cNvSpPr>
            <p:nvPr/>
          </p:nvSpPr>
          <p:spPr bwMode="auto">
            <a:xfrm>
              <a:off x="2739" y="1906"/>
              <a:ext cx="0" cy="367"/>
            </a:xfrm>
            <a:prstGeom prst="line">
              <a:avLst/>
            </a:prstGeom>
            <a:grp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85" name="Group 13"/>
          <p:cNvGrpSpPr>
            <a:grpSpLocks/>
          </p:cNvGrpSpPr>
          <p:nvPr/>
        </p:nvGrpSpPr>
        <p:grpSpPr bwMode="auto">
          <a:xfrm>
            <a:off x="6048375" y="2387408"/>
            <a:ext cx="1298575" cy="1301750"/>
            <a:chOff x="2364" y="1902"/>
            <a:chExt cx="1479" cy="1479"/>
          </a:xfrm>
          <a:gradFill>
            <a:gsLst>
              <a:gs pos="0">
                <a:srgbClr val="1F497D">
                  <a:lumMod val="60000"/>
                  <a:lumOff val="4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2700000" scaled="1"/>
          </a:gradFill>
        </p:grpSpPr>
        <p:sp>
          <p:nvSpPr>
            <p:cNvPr id="86" name="AutoShape 14"/>
            <p:cNvSpPr>
              <a:spLocks noChangeArrowheads="1"/>
            </p:cNvSpPr>
            <p:nvPr/>
          </p:nvSpPr>
          <p:spPr bwMode="auto">
            <a:xfrm>
              <a:off x="2364" y="1902"/>
              <a:ext cx="1479" cy="1479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EECE1">
                  <a:alpha val="50000"/>
                </a:srgbClr>
              </a:outerShdw>
            </a:effectLst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urier New" pitchFamily="49" charset="0"/>
                </a:rPr>
                <a:t>[3]</a:t>
              </a:r>
            </a:p>
          </p:txBody>
        </p:sp>
        <p:sp>
          <p:nvSpPr>
            <p:cNvPr id="87" name="Line 15"/>
            <p:cNvSpPr>
              <a:spLocks noChangeShapeType="1"/>
            </p:cNvSpPr>
            <p:nvPr/>
          </p:nvSpPr>
          <p:spPr bwMode="auto">
            <a:xfrm>
              <a:off x="2739" y="1906"/>
              <a:ext cx="0" cy="367"/>
            </a:xfrm>
            <a:prstGeom prst="line">
              <a:avLst/>
            </a:prstGeom>
            <a:grp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88" name="Group 16"/>
          <p:cNvGrpSpPr>
            <a:grpSpLocks/>
          </p:cNvGrpSpPr>
          <p:nvPr/>
        </p:nvGrpSpPr>
        <p:grpSpPr bwMode="auto">
          <a:xfrm>
            <a:off x="6964363" y="2387408"/>
            <a:ext cx="1298575" cy="1301750"/>
            <a:chOff x="2364" y="1902"/>
            <a:chExt cx="1479" cy="1479"/>
          </a:xfrm>
          <a:gradFill>
            <a:gsLst>
              <a:gs pos="0">
                <a:srgbClr val="1F497D">
                  <a:lumMod val="60000"/>
                  <a:lumOff val="4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2700000" scaled="1"/>
          </a:gradFill>
        </p:grpSpPr>
        <p:sp>
          <p:nvSpPr>
            <p:cNvPr id="89" name="AutoShape 17"/>
            <p:cNvSpPr>
              <a:spLocks noChangeArrowheads="1"/>
            </p:cNvSpPr>
            <p:nvPr/>
          </p:nvSpPr>
          <p:spPr bwMode="auto">
            <a:xfrm>
              <a:off x="2364" y="1902"/>
              <a:ext cx="1479" cy="1479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EEECE1">
                  <a:alpha val="50000"/>
                </a:srgbClr>
              </a:outerShdw>
            </a:effectLst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urier New" pitchFamily="49" charset="0"/>
                </a:rPr>
                <a:t>[4]</a:t>
              </a:r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2739" y="1906"/>
              <a:ext cx="0" cy="367"/>
            </a:xfrm>
            <a:prstGeom prst="line">
              <a:avLst/>
            </a:prstGeom>
            <a:grp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lIns="90000" tIns="43200" rIns="90000" bIns="43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4752522" y="3707528"/>
            <a:ext cx="1308669" cy="39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resultat</a:t>
            </a:r>
          </a:p>
        </p:txBody>
      </p:sp>
      <p:sp>
        <p:nvSpPr>
          <p:cNvPr id="92" name="Text Box 81"/>
          <p:cNvSpPr txBox="1">
            <a:spLocks noChangeArrowheads="1"/>
          </p:cNvSpPr>
          <p:nvPr/>
        </p:nvSpPr>
        <p:spPr bwMode="auto">
          <a:xfrm>
            <a:off x="4567238" y="2385821"/>
            <a:ext cx="325437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</a:t>
            </a:r>
          </a:p>
        </p:txBody>
      </p:sp>
      <p:grpSp>
        <p:nvGrpSpPr>
          <p:cNvPr id="93" name="Group 86"/>
          <p:cNvGrpSpPr>
            <a:grpSpLocks/>
          </p:cNvGrpSpPr>
          <p:nvPr/>
        </p:nvGrpSpPr>
        <p:grpSpPr bwMode="auto">
          <a:xfrm>
            <a:off x="957263" y="1461438"/>
            <a:ext cx="1438275" cy="1514475"/>
            <a:chOff x="816" y="1261"/>
            <a:chExt cx="576" cy="606"/>
          </a:xfrm>
        </p:grpSpPr>
        <p:sp>
          <p:nvSpPr>
            <p:cNvPr id="94" name="AutoShape 83"/>
            <p:cNvSpPr>
              <a:spLocks noChangeArrowheads="1"/>
            </p:cNvSpPr>
            <p:nvPr/>
          </p:nvSpPr>
          <p:spPr bwMode="auto">
            <a:xfrm>
              <a:off x="816" y="1372"/>
              <a:ext cx="576" cy="384"/>
            </a:xfrm>
            <a:prstGeom prst="flowChart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0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resultat[1] </a:t>
              </a:r>
              <a:r>
                <a:rPr kumimoji="0" lang="sv-SE" sz="10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  <a:sym typeface="Wingdings" pitchFamily="2" charset="2"/>
                </a:rPr>
                <a:t></a:t>
              </a:r>
              <a:r>
                <a:rPr kumimoji="0" lang="sv-SE" sz="10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 5</a:t>
              </a:r>
            </a:p>
          </p:txBody>
        </p:sp>
        <p:cxnSp>
          <p:nvCxnSpPr>
            <p:cNvPr id="95" name="AutoShape 84"/>
            <p:cNvCxnSpPr>
              <a:cxnSpLocks noChangeShapeType="1"/>
              <a:endCxn id="94" idx="0"/>
            </p:cNvCxnSpPr>
            <p:nvPr/>
          </p:nvCxnSpPr>
          <p:spPr bwMode="auto">
            <a:xfrm>
              <a:off x="1104" y="1261"/>
              <a:ext cx="0" cy="111"/>
            </a:xfrm>
            <a:prstGeom prst="straightConnector1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cxnSp>
        <p:cxnSp>
          <p:nvCxnSpPr>
            <p:cNvPr id="96" name="AutoShape 85"/>
            <p:cNvCxnSpPr>
              <a:cxnSpLocks noChangeShapeType="1"/>
              <a:stCxn id="94" idx="2"/>
            </p:cNvCxnSpPr>
            <p:nvPr/>
          </p:nvCxnSpPr>
          <p:spPr bwMode="auto">
            <a:xfrm>
              <a:off x="1104" y="1756"/>
              <a:ext cx="0" cy="111"/>
            </a:xfrm>
            <a:prstGeom prst="straightConnector1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cxnSp>
      </p:grpSp>
      <p:cxnSp>
        <p:nvCxnSpPr>
          <p:cNvPr id="97" name="AutoShape 87"/>
          <p:cNvCxnSpPr>
            <a:cxnSpLocks noChangeShapeType="1"/>
            <a:endCxn id="92" idx="0"/>
          </p:cNvCxnSpPr>
          <p:nvPr/>
        </p:nvCxnSpPr>
        <p:spPr bwMode="auto">
          <a:xfrm>
            <a:off x="2395538" y="2218676"/>
            <a:ext cx="2334419" cy="167145"/>
          </a:xfrm>
          <a:prstGeom prst="curvedConnector2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EEECE1">
                <a:alpha val="50000"/>
              </a:srgbClr>
            </a:outerShdw>
          </a:effectLst>
        </p:spPr>
      </p:cxnSp>
      <p:sp>
        <p:nvSpPr>
          <p:cNvPr id="98" name="Line 88"/>
          <p:cNvSpPr>
            <a:spLocks noChangeShapeType="1"/>
          </p:cNvSpPr>
          <p:nvPr/>
        </p:nvSpPr>
        <p:spPr bwMode="auto">
          <a:xfrm flipV="1">
            <a:off x="1000125" y="2374250"/>
            <a:ext cx="361950" cy="5810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EEECE1">
                <a:alpha val="50000"/>
              </a:srgbClr>
            </a:outerShdw>
          </a:effectLst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Line 89"/>
          <p:cNvSpPr>
            <a:spLocks noChangeShapeType="1"/>
          </p:cNvSpPr>
          <p:nvPr/>
        </p:nvSpPr>
        <p:spPr bwMode="auto">
          <a:xfrm flipH="1" flipV="1">
            <a:off x="1781175" y="2383775"/>
            <a:ext cx="20955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EEECE1">
                <a:alpha val="50000"/>
              </a:srgbClr>
            </a:outerShdw>
          </a:effectLst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Text Box 92"/>
          <p:cNvSpPr txBox="1">
            <a:spLocks noChangeArrowheads="1"/>
          </p:cNvSpPr>
          <p:nvPr/>
        </p:nvSpPr>
        <p:spPr bwMode="auto">
          <a:xfrm>
            <a:off x="7612057" y="5473700"/>
            <a:ext cx="5778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Verdana" pitchFamily="34" charset="0"/>
              </a:rPr>
              <a:t>index</a:t>
            </a:r>
          </a:p>
        </p:txBody>
      </p:sp>
      <p:sp>
        <p:nvSpPr>
          <p:cNvPr id="101" name="Text Box 93"/>
          <p:cNvSpPr txBox="1">
            <a:spLocks noChangeArrowheads="1"/>
          </p:cNvSpPr>
          <p:nvPr/>
        </p:nvSpPr>
        <p:spPr bwMode="auto">
          <a:xfrm>
            <a:off x="6421432" y="5473700"/>
            <a:ext cx="1262182" cy="24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Verdana" pitchFamily="34" charset="0"/>
              </a:rPr>
              <a:t>arrayens</a:t>
            </a:r>
            <a:r>
              <a:rPr kumimoji="0" lang="sv-SE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Verdana" pitchFamily="34" charset="0"/>
              </a:rPr>
              <a:t> </a:t>
            </a:r>
            <a:r>
              <a:rPr kumimoji="0" lang="sv-SE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Verdana" pitchFamily="34" charset="0"/>
              </a:rPr>
              <a:t>namn</a:t>
            </a:r>
          </a:p>
        </p:txBody>
      </p:sp>
      <p:grpSp>
        <p:nvGrpSpPr>
          <p:cNvPr id="102" name="Group 94"/>
          <p:cNvGrpSpPr>
            <a:grpSpLocks/>
          </p:cNvGrpSpPr>
          <p:nvPr/>
        </p:nvGrpSpPr>
        <p:grpSpPr bwMode="auto">
          <a:xfrm>
            <a:off x="6757982" y="3871913"/>
            <a:ext cx="1438275" cy="1514475"/>
            <a:chOff x="816" y="1261"/>
            <a:chExt cx="576" cy="606"/>
          </a:xfrm>
        </p:grpSpPr>
        <p:sp>
          <p:nvSpPr>
            <p:cNvPr id="103" name="AutoShape 95"/>
            <p:cNvSpPr>
              <a:spLocks noChangeArrowheads="1"/>
            </p:cNvSpPr>
            <p:nvPr/>
          </p:nvSpPr>
          <p:spPr bwMode="auto">
            <a:xfrm>
              <a:off x="816" y="1372"/>
              <a:ext cx="576" cy="384"/>
            </a:xfrm>
            <a:prstGeom prst="flowChartProcess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000" tIns="43200" rIns="90000" bIns="432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0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Skriv ut</a:t>
              </a:r>
              <a:br>
                <a:rPr kumimoji="0" lang="sv-SE" sz="10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</a:br>
              <a:r>
                <a:rPr kumimoji="0" lang="sv-SE" sz="10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itchFamily="34" charset="0"/>
                </a:rPr>
                <a:t>resultat[1]</a:t>
              </a:r>
            </a:p>
          </p:txBody>
        </p:sp>
        <p:cxnSp>
          <p:nvCxnSpPr>
            <p:cNvPr id="104" name="AutoShape 96"/>
            <p:cNvCxnSpPr>
              <a:cxnSpLocks noChangeShapeType="1"/>
              <a:endCxn id="103" idx="0"/>
            </p:cNvCxnSpPr>
            <p:nvPr/>
          </p:nvCxnSpPr>
          <p:spPr bwMode="auto">
            <a:xfrm>
              <a:off x="1104" y="1261"/>
              <a:ext cx="0" cy="111"/>
            </a:xfrm>
            <a:prstGeom prst="straightConnector1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cxnSp>
        <p:cxnSp>
          <p:nvCxnSpPr>
            <p:cNvPr id="105" name="AutoShape 97"/>
            <p:cNvCxnSpPr>
              <a:cxnSpLocks noChangeShapeType="1"/>
              <a:stCxn id="103" idx="2"/>
            </p:cNvCxnSpPr>
            <p:nvPr/>
          </p:nvCxnSpPr>
          <p:spPr bwMode="auto">
            <a:xfrm>
              <a:off x="1104" y="1756"/>
              <a:ext cx="0" cy="111"/>
            </a:xfrm>
            <a:prstGeom prst="straightConnector1">
              <a:avLst/>
            </a:prstGeom>
            <a:solidFill>
              <a:srgbClr val="EEECE1">
                <a:lumMod val="90000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cxn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6962770" y="4841875"/>
            <a:ext cx="361950" cy="5810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EEECE1">
                <a:alpha val="50000"/>
              </a:srgbClr>
            </a:outerShdw>
          </a:effectLst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Line 99"/>
          <p:cNvSpPr>
            <a:spLocks noChangeShapeType="1"/>
          </p:cNvSpPr>
          <p:nvPr/>
        </p:nvSpPr>
        <p:spPr bwMode="auto">
          <a:xfrm flipH="1" flipV="1">
            <a:off x="7743820" y="4851400"/>
            <a:ext cx="20955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EEECE1">
                <a:alpha val="50000"/>
              </a:srgbClr>
            </a:outerShdw>
          </a:effectLst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Arrayer och index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17563"/>
            <a:ext cx="8229600" cy="1754326"/>
          </a:xfr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dirty="0" smtClean="0"/>
              <a:t>En </a:t>
            </a:r>
            <a:r>
              <a:rPr lang="sv-SE" sz="2400" dirty="0" err="1" smtClean="0"/>
              <a:t>array</a:t>
            </a:r>
            <a:r>
              <a:rPr lang="sv-SE" sz="2400" dirty="0" smtClean="0"/>
              <a:t> </a:t>
            </a:r>
            <a:r>
              <a:rPr lang="sv-SE" sz="2400" dirty="0"/>
              <a:t>fungerar precis som en vanlig variabel, bortsett från att </a:t>
            </a:r>
            <a:r>
              <a:rPr lang="sv-SE" sz="2400" b="1" dirty="0" err="1"/>
              <a:t>arrayer</a:t>
            </a:r>
            <a:r>
              <a:rPr lang="sv-SE" sz="2400" b="1" dirty="0"/>
              <a:t> kräver ett index</a:t>
            </a:r>
            <a:r>
              <a:rPr lang="sv-SE" sz="2400" dirty="0"/>
              <a:t> för att veta vilket värde i </a:t>
            </a:r>
            <a:r>
              <a:rPr lang="sv-SE" sz="2400" dirty="0" err="1"/>
              <a:t>arrayen</a:t>
            </a:r>
            <a:r>
              <a:rPr lang="sv-SE" sz="2400" dirty="0"/>
              <a:t> du vill komma åt</a:t>
            </a:r>
            <a:r>
              <a:rPr lang="sv-SE" sz="2400" dirty="0" smtClean="0"/>
              <a:t>.</a:t>
            </a:r>
          </a:p>
          <a:p>
            <a:pPr>
              <a:spcBef>
                <a:spcPct val="50000"/>
              </a:spcBef>
            </a:pPr>
            <a:r>
              <a:rPr lang="sv-SE" sz="2400" dirty="0" smtClean="0"/>
              <a:t>För </a:t>
            </a:r>
            <a:r>
              <a:rPr lang="sv-SE" sz="2400" dirty="0" err="1" smtClean="0"/>
              <a:t>arrayer</a:t>
            </a:r>
            <a:r>
              <a:rPr lang="sv-SE" sz="2400" dirty="0" smtClean="0"/>
              <a:t> gäller att ett index identifierar ett värde.</a:t>
            </a:r>
          </a:p>
        </p:txBody>
      </p:sp>
      <p:sp>
        <p:nvSpPr>
          <p:cNvPr id="67" name="AutoShape 113"/>
          <p:cNvSpPr>
            <a:spLocks noChangeArrowheads="1"/>
          </p:cNvSpPr>
          <p:nvPr/>
        </p:nvSpPr>
        <p:spPr bwMode="auto">
          <a:xfrm>
            <a:off x="2589440" y="3717019"/>
            <a:ext cx="3282950" cy="1243013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1F497D">
                  <a:lumMod val="60000"/>
                  <a:lumOff val="4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2700000" scaled="1"/>
          </a:gradFill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EECE1">
                <a:alpha val="50000"/>
              </a:srgbClr>
            </a:outerShdw>
          </a:effectLst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</a:endParaRPr>
          </a:p>
        </p:txBody>
      </p:sp>
      <p:sp>
        <p:nvSpPr>
          <p:cNvPr id="68" name="Line 114"/>
          <p:cNvSpPr>
            <a:spLocks noChangeShapeType="1"/>
          </p:cNvSpPr>
          <p:nvPr/>
        </p:nvSpPr>
        <p:spPr bwMode="auto">
          <a:xfrm>
            <a:off x="2911703" y="3720194"/>
            <a:ext cx="0" cy="301625"/>
          </a:xfrm>
          <a:prstGeom prst="line">
            <a:avLst/>
          </a:prstGeom>
          <a:noFill/>
          <a:ln w="9525">
            <a:solidFill>
              <a:srgbClr val="C0504D"/>
            </a:solidFill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Freeform 115"/>
          <p:cNvSpPr>
            <a:spLocks/>
          </p:cNvSpPr>
          <p:nvPr/>
        </p:nvSpPr>
        <p:spPr bwMode="auto">
          <a:xfrm>
            <a:off x="2598965" y="3717019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Freeform 116"/>
          <p:cNvSpPr>
            <a:spLocks/>
          </p:cNvSpPr>
          <p:nvPr/>
        </p:nvSpPr>
        <p:spPr bwMode="auto">
          <a:xfrm>
            <a:off x="3192690" y="3717019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Freeform 117"/>
          <p:cNvSpPr>
            <a:spLocks/>
          </p:cNvSpPr>
          <p:nvPr/>
        </p:nvSpPr>
        <p:spPr bwMode="auto">
          <a:xfrm>
            <a:off x="3786415" y="3717019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Freeform 118"/>
          <p:cNvSpPr>
            <a:spLocks/>
          </p:cNvSpPr>
          <p:nvPr/>
        </p:nvSpPr>
        <p:spPr bwMode="auto">
          <a:xfrm>
            <a:off x="4378553" y="3717019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Freeform 119"/>
          <p:cNvSpPr>
            <a:spLocks/>
          </p:cNvSpPr>
          <p:nvPr/>
        </p:nvSpPr>
        <p:spPr bwMode="auto">
          <a:xfrm>
            <a:off x="4972278" y="3717019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120"/>
          <p:cNvSpPr>
            <a:spLocks noChangeArrowheads="1"/>
          </p:cNvSpPr>
          <p:nvPr/>
        </p:nvSpPr>
        <p:spPr bwMode="auto">
          <a:xfrm>
            <a:off x="2598965" y="4337051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1" i="0" u="none" strike="noStrike" kern="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[0]</a:t>
            </a:r>
          </a:p>
        </p:txBody>
      </p:sp>
      <p:sp>
        <p:nvSpPr>
          <p:cNvPr id="75" name="Rectangle 121"/>
          <p:cNvSpPr>
            <a:spLocks noChangeArrowheads="1"/>
          </p:cNvSpPr>
          <p:nvPr/>
        </p:nvSpPr>
        <p:spPr bwMode="auto">
          <a:xfrm>
            <a:off x="3194278" y="4337051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[1]</a:t>
            </a:r>
          </a:p>
        </p:txBody>
      </p:sp>
      <p:sp>
        <p:nvSpPr>
          <p:cNvPr id="76" name="Rectangle 122"/>
          <p:cNvSpPr>
            <a:spLocks noChangeArrowheads="1"/>
          </p:cNvSpPr>
          <p:nvPr/>
        </p:nvSpPr>
        <p:spPr bwMode="auto">
          <a:xfrm>
            <a:off x="3789590" y="4337051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[2]</a:t>
            </a:r>
          </a:p>
        </p:txBody>
      </p:sp>
      <p:sp>
        <p:nvSpPr>
          <p:cNvPr id="77" name="Rectangle 123"/>
          <p:cNvSpPr>
            <a:spLocks noChangeArrowheads="1"/>
          </p:cNvSpPr>
          <p:nvPr/>
        </p:nvSpPr>
        <p:spPr bwMode="auto">
          <a:xfrm>
            <a:off x="4386490" y="4337051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[3]</a:t>
            </a:r>
          </a:p>
        </p:txBody>
      </p:sp>
      <p:sp>
        <p:nvSpPr>
          <p:cNvPr id="78" name="Rectangle 124"/>
          <p:cNvSpPr>
            <a:spLocks noChangeArrowheads="1"/>
          </p:cNvSpPr>
          <p:nvPr/>
        </p:nvSpPr>
        <p:spPr bwMode="auto">
          <a:xfrm>
            <a:off x="4981803" y="4337051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[4]</a:t>
            </a:r>
          </a:p>
        </p:txBody>
      </p:sp>
      <p:sp>
        <p:nvSpPr>
          <p:cNvPr id="79" name="Text Box 125"/>
          <p:cNvSpPr txBox="1">
            <a:spLocks noChangeArrowheads="1"/>
          </p:cNvSpPr>
          <p:nvPr/>
        </p:nvSpPr>
        <p:spPr bwMode="auto">
          <a:xfrm>
            <a:off x="4657953" y="3677331"/>
            <a:ext cx="4222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-3</a:t>
            </a:r>
          </a:p>
        </p:txBody>
      </p:sp>
      <p:sp>
        <p:nvSpPr>
          <p:cNvPr id="80" name="Text Box 126"/>
          <p:cNvSpPr txBox="1">
            <a:spLocks noChangeArrowheads="1"/>
          </p:cNvSpPr>
          <p:nvPr/>
        </p:nvSpPr>
        <p:spPr bwMode="auto">
          <a:xfrm>
            <a:off x="5315178" y="3677331"/>
            <a:ext cx="3254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</a:t>
            </a:r>
          </a:p>
        </p:txBody>
      </p:sp>
      <p:sp>
        <p:nvSpPr>
          <p:cNvPr id="81" name="Text Box 127"/>
          <p:cNvSpPr txBox="1">
            <a:spLocks noChangeArrowheads="1"/>
          </p:cNvSpPr>
          <p:nvPr/>
        </p:nvSpPr>
        <p:spPr bwMode="auto">
          <a:xfrm>
            <a:off x="3562578" y="3677331"/>
            <a:ext cx="3254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82" name="Text Box 128"/>
          <p:cNvSpPr txBox="1">
            <a:spLocks noChangeArrowheads="1"/>
          </p:cNvSpPr>
          <p:nvPr/>
        </p:nvSpPr>
        <p:spPr bwMode="auto">
          <a:xfrm>
            <a:off x="4070578" y="3677331"/>
            <a:ext cx="469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17</a:t>
            </a:r>
          </a:p>
        </p:txBody>
      </p:sp>
      <p:sp>
        <p:nvSpPr>
          <p:cNvPr id="83" name="Text Box 129"/>
          <p:cNvSpPr txBox="1">
            <a:spLocks noChangeArrowheads="1"/>
          </p:cNvSpPr>
          <p:nvPr/>
        </p:nvSpPr>
        <p:spPr bwMode="auto">
          <a:xfrm>
            <a:off x="2879953" y="3677331"/>
            <a:ext cx="469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56</a:t>
            </a:r>
          </a:p>
        </p:txBody>
      </p:sp>
      <p:sp>
        <p:nvSpPr>
          <p:cNvPr id="84" name="Oval 143"/>
          <p:cNvSpPr>
            <a:spLocks noChangeArrowheads="1"/>
          </p:cNvSpPr>
          <p:nvPr/>
        </p:nvSpPr>
        <p:spPr bwMode="auto">
          <a:xfrm>
            <a:off x="3874409" y="4221617"/>
            <a:ext cx="443592" cy="443592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val 144"/>
          <p:cNvSpPr>
            <a:spLocks noChangeArrowheads="1"/>
          </p:cNvSpPr>
          <p:nvPr/>
        </p:nvSpPr>
        <p:spPr bwMode="auto">
          <a:xfrm>
            <a:off x="3784827" y="2122100"/>
            <a:ext cx="823569" cy="428171"/>
          </a:xfrm>
          <a:prstGeom prst="ellips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6" name="AutoShape 145"/>
          <p:cNvCxnSpPr>
            <a:cxnSpLocks noChangeShapeType="1"/>
            <a:stCxn id="85" idx="4"/>
            <a:endCxn id="84" idx="1"/>
          </p:cNvCxnSpPr>
          <p:nvPr/>
        </p:nvCxnSpPr>
        <p:spPr bwMode="auto">
          <a:xfrm rot="5400000">
            <a:off x="3199838" y="3289805"/>
            <a:ext cx="1736309" cy="25724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87" name="Oval 148"/>
          <p:cNvSpPr>
            <a:spLocks noChangeArrowheads="1"/>
          </p:cNvSpPr>
          <p:nvPr/>
        </p:nvSpPr>
        <p:spPr bwMode="auto">
          <a:xfrm>
            <a:off x="6354696" y="2122100"/>
            <a:ext cx="806824" cy="428171"/>
          </a:xfrm>
          <a:prstGeom prst="ellipse">
            <a:avLst/>
          </a:prstGeom>
          <a:noFill/>
          <a:ln w="19050" algn="ctr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val 149"/>
          <p:cNvSpPr>
            <a:spLocks noChangeArrowheads="1"/>
          </p:cNvSpPr>
          <p:nvPr/>
        </p:nvSpPr>
        <p:spPr bwMode="auto">
          <a:xfrm>
            <a:off x="4121378" y="3656693"/>
            <a:ext cx="358775" cy="358775"/>
          </a:xfrm>
          <a:prstGeom prst="ellips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9" name="AutoShape 150"/>
          <p:cNvCxnSpPr>
            <a:cxnSpLocks noChangeShapeType="1"/>
            <a:stCxn id="87" idx="3"/>
            <a:endCxn id="88" idx="7"/>
          </p:cNvCxnSpPr>
          <p:nvPr/>
        </p:nvCxnSpPr>
        <p:spPr bwMode="auto">
          <a:xfrm rot="5400000">
            <a:off x="4839400" y="2075780"/>
            <a:ext cx="1221667" cy="204524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</p:cxnSp>
      <p:sp>
        <p:nvSpPr>
          <p:cNvPr id="90" name="AutoShape 153"/>
          <p:cNvSpPr>
            <a:spLocks noChangeArrowheads="1"/>
          </p:cNvSpPr>
          <p:nvPr/>
        </p:nvSpPr>
        <p:spPr bwMode="auto">
          <a:xfrm>
            <a:off x="6086703" y="3867831"/>
            <a:ext cx="2246312" cy="825500"/>
          </a:xfrm>
          <a:prstGeom prst="leftArrowCallout">
            <a:avLst>
              <a:gd name="adj1" fmla="val 38889"/>
              <a:gd name="adj2" fmla="val 36903"/>
              <a:gd name="adj3" fmla="val 41926"/>
              <a:gd name="adj4" fmla="val 79931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0000" tIns="43200" rIns="90000" bIns="432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Var finns talet 17?</a:t>
            </a:r>
            <a:r>
              <a: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Talet 17 finns i </a:t>
            </a:r>
            <a:r>
              <a:rPr kumimoji="0" lang="sv-SE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arrayen</a:t>
            </a:r>
            <a:r>
              <a: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resultat på index 2.</a:t>
            </a: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446236" y="5075696"/>
            <a:ext cx="1308669" cy="39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resultat</a:t>
            </a:r>
          </a:p>
        </p:txBody>
      </p:sp>
      <p:cxnSp>
        <p:nvCxnSpPr>
          <p:cNvPr id="92" name="Rak 91"/>
          <p:cNvCxnSpPr/>
          <p:nvPr/>
        </p:nvCxnSpPr>
        <p:spPr bwMode="auto">
          <a:xfrm rot="5400000">
            <a:off x="2731294" y="4495800"/>
            <a:ext cx="923925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Rak 92"/>
          <p:cNvCxnSpPr/>
          <p:nvPr/>
        </p:nvCxnSpPr>
        <p:spPr bwMode="auto">
          <a:xfrm rot="5400000">
            <a:off x="3326607" y="4495801"/>
            <a:ext cx="923925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Rak 93"/>
          <p:cNvCxnSpPr/>
          <p:nvPr/>
        </p:nvCxnSpPr>
        <p:spPr bwMode="auto">
          <a:xfrm rot="5400000">
            <a:off x="3924302" y="4495802"/>
            <a:ext cx="923925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Rak 94"/>
          <p:cNvCxnSpPr/>
          <p:nvPr/>
        </p:nvCxnSpPr>
        <p:spPr bwMode="auto">
          <a:xfrm rot="5400000">
            <a:off x="4510090" y="4495803"/>
            <a:ext cx="923925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21" name="Rectangle 29"/>
          <p:cNvSpPr>
            <a:spLocks noGrp="1" noChangeArrowheads="1"/>
          </p:cNvSpPr>
          <p:nvPr>
            <p:ph type="title"/>
          </p:nvPr>
        </p:nvSpPr>
        <p:spPr>
          <a:xfrm>
            <a:off x="457200" y="93927"/>
            <a:ext cx="8229600" cy="735756"/>
          </a:xfrm>
          <a:noFill/>
        </p:spPr>
        <p:txBody>
          <a:bodyPr/>
          <a:lstStyle/>
          <a:p>
            <a:r>
              <a:rPr lang="sv-SE"/>
              <a:t>Placering av heltal i en array</a:t>
            </a:r>
          </a:p>
        </p:txBody>
      </p:sp>
      <p:sp>
        <p:nvSpPr>
          <p:cNvPr id="203" name="AutoShape 3"/>
          <p:cNvSpPr>
            <a:spLocks noChangeArrowheads="1"/>
          </p:cNvSpPr>
          <p:nvPr/>
        </p:nvSpPr>
        <p:spPr bwMode="auto">
          <a:xfrm>
            <a:off x="2327275" y="4230031"/>
            <a:ext cx="6265863" cy="1243013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1F497D">
                  <a:lumMod val="60000"/>
                  <a:lumOff val="4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2700000" scaled="1"/>
          </a:gradFill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EECE1">
                <a:alpha val="50000"/>
              </a:srgbClr>
            </a:outerShdw>
          </a:effectLst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</a:endParaRPr>
          </a:p>
        </p:txBody>
      </p:sp>
      <p:sp>
        <p:nvSpPr>
          <p:cNvPr id="204" name="Line 4"/>
          <p:cNvSpPr>
            <a:spLocks noChangeShapeType="1"/>
          </p:cNvSpPr>
          <p:nvPr/>
        </p:nvSpPr>
        <p:spPr bwMode="auto">
          <a:xfrm>
            <a:off x="2640013" y="4233206"/>
            <a:ext cx="0" cy="301625"/>
          </a:xfrm>
          <a:prstGeom prst="line">
            <a:avLst/>
          </a:prstGeom>
          <a:noFill/>
          <a:ln w="9525">
            <a:solidFill>
              <a:srgbClr val="C0504D"/>
            </a:solidFill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5" name="Freeform 5"/>
          <p:cNvSpPr>
            <a:spLocks/>
          </p:cNvSpPr>
          <p:nvPr/>
        </p:nvSpPr>
        <p:spPr bwMode="auto">
          <a:xfrm>
            <a:off x="2327275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6" name="Freeform 6"/>
          <p:cNvSpPr>
            <a:spLocks/>
          </p:cNvSpPr>
          <p:nvPr/>
        </p:nvSpPr>
        <p:spPr bwMode="auto">
          <a:xfrm>
            <a:off x="2921000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Freeform 7"/>
          <p:cNvSpPr>
            <a:spLocks/>
          </p:cNvSpPr>
          <p:nvPr/>
        </p:nvSpPr>
        <p:spPr bwMode="auto">
          <a:xfrm>
            <a:off x="3514725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Freeform 8"/>
          <p:cNvSpPr>
            <a:spLocks/>
          </p:cNvSpPr>
          <p:nvPr/>
        </p:nvSpPr>
        <p:spPr bwMode="auto">
          <a:xfrm>
            <a:off x="4106863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9" name="Freeform 9"/>
          <p:cNvSpPr>
            <a:spLocks/>
          </p:cNvSpPr>
          <p:nvPr/>
        </p:nvSpPr>
        <p:spPr bwMode="auto">
          <a:xfrm>
            <a:off x="4700588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0" name="Freeform 10"/>
          <p:cNvSpPr>
            <a:spLocks/>
          </p:cNvSpPr>
          <p:nvPr/>
        </p:nvSpPr>
        <p:spPr bwMode="auto">
          <a:xfrm>
            <a:off x="5294313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1" name="Freeform 11"/>
          <p:cNvSpPr>
            <a:spLocks/>
          </p:cNvSpPr>
          <p:nvPr/>
        </p:nvSpPr>
        <p:spPr bwMode="auto">
          <a:xfrm>
            <a:off x="5888038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2" name="Freeform 12"/>
          <p:cNvSpPr>
            <a:spLocks/>
          </p:cNvSpPr>
          <p:nvPr/>
        </p:nvSpPr>
        <p:spPr bwMode="auto">
          <a:xfrm>
            <a:off x="6481763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3" name="Freeform 13"/>
          <p:cNvSpPr>
            <a:spLocks/>
          </p:cNvSpPr>
          <p:nvPr/>
        </p:nvSpPr>
        <p:spPr bwMode="auto">
          <a:xfrm>
            <a:off x="7075488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4" name="Freeform 14"/>
          <p:cNvSpPr>
            <a:spLocks/>
          </p:cNvSpPr>
          <p:nvPr/>
        </p:nvSpPr>
        <p:spPr bwMode="auto">
          <a:xfrm>
            <a:off x="7667625" y="4230031"/>
            <a:ext cx="312738" cy="309563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0" y="116"/>
              </a:cxn>
              <a:cxn ang="0">
                <a:pos x="117" y="116"/>
              </a:cxn>
              <a:cxn ang="0">
                <a:pos x="116" y="0"/>
              </a:cxn>
            </a:cxnLst>
            <a:rect l="0" t="0" r="r" b="b"/>
            <a:pathLst>
              <a:path w="117" h="116">
                <a:moveTo>
                  <a:pt x="116" y="0"/>
                </a:moveTo>
                <a:lnTo>
                  <a:pt x="0" y="116"/>
                </a:lnTo>
                <a:lnTo>
                  <a:pt x="117" y="116"/>
                </a:lnTo>
                <a:lnTo>
                  <a:pt x="116" y="0"/>
                </a:lnTo>
                <a:close/>
              </a:path>
            </a:pathLst>
          </a:custGeom>
          <a:solidFill>
            <a:srgbClr val="4F81BD">
              <a:lumMod val="60000"/>
              <a:lumOff val="40000"/>
            </a:srgbClr>
          </a:solidFill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5" name="Rectangle 15"/>
          <p:cNvSpPr>
            <a:spLocks noChangeArrowheads="1"/>
          </p:cNvSpPr>
          <p:nvPr/>
        </p:nvSpPr>
        <p:spPr bwMode="auto">
          <a:xfrm>
            <a:off x="2327275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[0]</a:t>
            </a:r>
          </a:p>
        </p:txBody>
      </p:sp>
      <p:sp>
        <p:nvSpPr>
          <p:cNvPr id="216" name="Rectangle 16"/>
          <p:cNvSpPr>
            <a:spLocks noChangeArrowheads="1"/>
          </p:cNvSpPr>
          <p:nvPr/>
        </p:nvSpPr>
        <p:spPr bwMode="auto">
          <a:xfrm>
            <a:off x="2922588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[1]</a:t>
            </a:r>
          </a:p>
        </p:txBody>
      </p:sp>
      <p:sp>
        <p:nvSpPr>
          <p:cNvPr id="217" name="Rectangle 17"/>
          <p:cNvSpPr>
            <a:spLocks noChangeArrowheads="1"/>
          </p:cNvSpPr>
          <p:nvPr/>
        </p:nvSpPr>
        <p:spPr bwMode="auto">
          <a:xfrm>
            <a:off x="3517900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[2]</a:t>
            </a:r>
          </a:p>
        </p:txBody>
      </p:sp>
      <p:sp>
        <p:nvSpPr>
          <p:cNvPr id="218" name="Rectangle 18"/>
          <p:cNvSpPr>
            <a:spLocks noChangeArrowheads="1"/>
          </p:cNvSpPr>
          <p:nvPr/>
        </p:nvSpPr>
        <p:spPr bwMode="auto">
          <a:xfrm>
            <a:off x="4114800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[3]</a:t>
            </a:r>
          </a:p>
        </p:txBody>
      </p:sp>
      <p:sp>
        <p:nvSpPr>
          <p:cNvPr id="219" name="Rectangle 19"/>
          <p:cNvSpPr>
            <a:spLocks noChangeArrowheads="1"/>
          </p:cNvSpPr>
          <p:nvPr/>
        </p:nvSpPr>
        <p:spPr bwMode="auto">
          <a:xfrm>
            <a:off x="4710113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[4]</a:t>
            </a:r>
          </a:p>
        </p:txBody>
      </p:sp>
      <p:sp>
        <p:nvSpPr>
          <p:cNvPr id="220" name="Rectangle 20"/>
          <p:cNvSpPr>
            <a:spLocks noChangeArrowheads="1"/>
          </p:cNvSpPr>
          <p:nvPr/>
        </p:nvSpPr>
        <p:spPr bwMode="auto">
          <a:xfrm>
            <a:off x="5307013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[5]</a:t>
            </a:r>
          </a:p>
        </p:txBody>
      </p:sp>
      <p:sp>
        <p:nvSpPr>
          <p:cNvPr id="221" name="Rectangle 21"/>
          <p:cNvSpPr>
            <a:spLocks noChangeArrowheads="1"/>
          </p:cNvSpPr>
          <p:nvPr/>
        </p:nvSpPr>
        <p:spPr bwMode="auto">
          <a:xfrm>
            <a:off x="6499225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[7]</a:t>
            </a:r>
          </a:p>
        </p:txBody>
      </p:sp>
      <p:sp>
        <p:nvSpPr>
          <p:cNvPr id="222" name="Rectangle 22"/>
          <p:cNvSpPr>
            <a:spLocks noChangeArrowheads="1"/>
          </p:cNvSpPr>
          <p:nvPr/>
        </p:nvSpPr>
        <p:spPr bwMode="auto">
          <a:xfrm>
            <a:off x="7094538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[8]</a:t>
            </a:r>
          </a:p>
        </p:txBody>
      </p:sp>
      <p:sp>
        <p:nvSpPr>
          <p:cNvPr id="223" name="Rectangle 23"/>
          <p:cNvSpPr>
            <a:spLocks noChangeArrowheads="1"/>
          </p:cNvSpPr>
          <p:nvPr/>
        </p:nvSpPr>
        <p:spPr bwMode="auto">
          <a:xfrm>
            <a:off x="7691438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[9]</a:t>
            </a:r>
          </a:p>
        </p:txBody>
      </p:sp>
      <p:sp>
        <p:nvSpPr>
          <p:cNvPr id="224" name="Rectangle 24"/>
          <p:cNvSpPr>
            <a:spLocks noChangeArrowheads="1"/>
          </p:cNvSpPr>
          <p:nvPr/>
        </p:nvSpPr>
        <p:spPr bwMode="auto">
          <a:xfrm>
            <a:off x="5902325" y="4842800"/>
            <a:ext cx="590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Verdana" pitchFamily="34" charset="0"/>
              </a:rPr>
              <a:t>[6]</a:t>
            </a:r>
          </a:p>
        </p:txBody>
      </p:sp>
      <p:sp>
        <p:nvSpPr>
          <p:cNvPr id="226" name="AutoShape 30"/>
          <p:cNvSpPr>
            <a:spLocks noChangeArrowheads="1"/>
          </p:cNvSpPr>
          <p:nvPr/>
        </p:nvSpPr>
        <p:spPr bwMode="auto">
          <a:xfrm>
            <a:off x="2057400" y="963525"/>
            <a:ext cx="914400" cy="609600"/>
          </a:xfrm>
          <a:prstGeom prst="flowChartProcess">
            <a:avLst/>
          </a:prstGeom>
          <a:solidFill>
            <a:srgbClr val="C0504D">
              <a:lumMod val="40000"/>
              <a:lumOff val="6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resultat[0]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 29</a:t>
            </a:r>
          </a:p>
        </p:txBody>
      </p:sp>
      <p:sp>
        <p:nvSpPr>
          <p:cNvPr id="227" name="AutoShape 31"/>
          <p:cNvSpPr>
            <a:spLocks noChangeArrowheads="1"/>
          </p:cNvSpPr>
          <p:nvPr/>
        </p:nvSpPr>
        <p:spPr bwMode="auto">
          <a:xfrm>
            <a:off x="2057400" y="1749337"/>
            <a:ext cx="914400" cy="609600"/>
          </a:xfrm>
          <a:prstGeom prst="flowChart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resultat[1]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 5</a:t>
            </a:r>
          </a:p>
        </p:txBody>
      </p:sp>
      <p:cxnSp>
        <p:nvCxnSpPr>
          <p:cNvPr id="228" name="AutoShape 32"/>
          <p:cNvCxnSpPr>
            <a:cxnSpLocks noChangeShapeType="1"/>
            <a:endCxn id="226" idx="0"/>
          </p:cNvCxnSpPr>
          <p:nvPr/>
        </p:nvCxnSpPr>
        <p:spPr bwMode="auto">
          <a:xfrm>
            <a:off x="2514600" y="788900"/>
            <a:ext cx="0" cy="174625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229" name="AutoShape 33"/>
          <p:cNvCxnSpPr>
            <a:cxnSpLocks noChangeShapeType="1"/>
            <a:stCxn id="226" idx="2"/>
            <a:endCxn id="227" idx="0"/>
          </p:cNvCxnSpPr>
          <p:nvPr/>
        </p:nvCxnSpPr>
        <p:spPr bwMode="auto">
          <a:xfrm>
            <a:off x="2514600" y="1573125"/>
            <a:ext cx="0" cy="176212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230" name="AutoShape 34"/>
          <p:cNvCxnSpPr>
            <a:cxnSpLocks noChangeShapeType="1"/>
            <a:stCxn id="227" idx="2"/>
          </p:cNvCxnSpPr>
          <p:nvPr/>
        </p:nvCxnSpPr>
        <p:spPr bwMode="auto">
          <a:xfrm>
            <a:off x="2514600" y="2358937"/>
            <a:ext cx="0" cy="17621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cxnSp>
        <p:nvCxnSpPr>
          <p:cNvPr id="231" name="AutoShape 35"/>
          <p:cNvCxnSpPr>
            <a:cxnSpLocks noChangeShapeType="1"/>
            <a:stCxn id="239" idx="2"/>
          </p:cNvCxnSpPr>
          <p:nvPr/>
        </p:nvCxnSpPr>
        <p:spPr bwMode="auto">
          <a:xfrm>
            <a:off x="2514600" y="3144750"/>
            <a:ext cx="0" cy="176212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sp>
        <p:nvSpPr>
          <p:cNvPr id="232" name="Oval 36"/>
          <p:cNvSpPr>
            <a:spLocks noChangeArrowheads="1"/>
          </p:cNvSpPr>
          <p:nvPr/>
        </p:nvSpPr>
        <p:spPr bwMode="auto">
          <a:xfrm>
            <a:off x="1609725" y="1144500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33" name="Oval 37"/>
          <p:cNvSpPr>
            <a:spLocks noChangeArrowheads="1"/>
          </p:cNvSpPr>
          <p:nvPr/>
        </p:nvSpPr>
        <p:spPr bwMode="auto">
          <a:xfrm>
            <a:off x="1609725" y="1930312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34" name="Oval 38"/>
          <p:cNvSpPr>
            <a:spLocks noChangeArrowheads="1"/>
          </p:cNvSpPr>
          <p:nvPr/>
        </p:nvSpPr>
        <p:spPr bwMode="auto">
          <a:xfrm>
            <a:off x="1609725" y="2716125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35" name="Text Box 39"/>
          <p:cNvSpPr txBox="1">
            <a:spLocks noChangeArrowheads="1"/>
          </p:cNvSpPr>
          <p:nvPr/>
        </p:nvSpPr>
        <p:spPr bwMode="auto">
          <a:xfrm>
            <a:off x="3717986" y="902691"/>
            <a:ext cx="5084928" cy="282067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tIns="43200" rIns="90000" bIns="4320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talet 29 i </a:t>
            </a:r>
            <a:r>
              <a:rPr kumimoji="0" lang="sv-SE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resultat på index 0.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talet 5 i </a:t>
            </a:r>
            <a:r>
              <a:rPr kumimoji="0" lang="sv-SE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resultat på index 1.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 på index 2 – 8 i </a:t>
            </a:r>
            <a:r>
              <a:rPr kumimoji="0" lang="sv-SE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100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Placera talet 29 i </a:t>
            </a:r>
            <a:r>
              <a:rPr kumimoji="0" lang="sv-SE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arrayen</a:t>
            </a:r>
            <a:r>
              <a:rPr kumimoji="0" lang="sv-S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resultat på index 9.</a:t>
            </a:r>
          </a:p>
        </p:txBody>
      </p:sp>
      <p:sp>
        <p:nvSpPr>
          <p:cNvPr id="236" name="AutoShape 40"/>
          <p:cNvSpPr>
            <a:spLocks noChangeArrowheads="1"/>
          </p:cNvSpPr>
          <p:nvPr/>
        </p:nvSpPr>
        <p:spPr bwMode="auto">
          <a:xfrm>
            <a:off x="2057400" y="3320962"/>
            <a:ext cx="914400" cy="609600"/>
          </a:xfrm>
          <a:prstGeom prst="flowChartProcess">
            <a:avLst/>
          </a:prstGeom>
          <a:solidFill>
            <a:srgbClr val="EEECE1">
              <a:lumMod val="90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resultat[9] 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sym typeface="Wingdings" pitchFamily="2" charset="2"/>
              </a:rPr>
              <a:t></a:t>
            </a:r>
            <a:r>
              <a:rPr kumimoji="0" lang="sv-SE" sz="7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</a:rPr>
              <a:t> 29</a:t>
            </a:r>
          </a:p>
        </p:txBody>
      </p:sp>
      <p:cxnSp>
        <p:nvCxnSpPr>
          <p:cNvPr id="237" name="AutoShape 41"/>
          <p:cNvCxnSpPr>
            <a:cxnSpLocks noChangeShapeType="1"/>
            <a:stCxn id="236" idx="2"/>
          </p:cNvCxnSpPr>
          <p:nvPr/>
        </p:nvCxnSpPr>
        <p:spPr bwMode="auto">
          <a:xfrm>
            <a:off x="2514600" y="3930562"/>
            <a:ext cx="0" cy="17621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</p:cxnSp>
      <p:sp>
        <p:nvSpPr>
          <p:cNvPr id="238" name="Oval 42"/>
          <p:cNvSpPr>
            <a:spLocks noChangeArrowheads="1"/>
          </p:cNvSpPr>
          <p:nvPr/>
        </p:nvSpPr>
        <p:spPr bwMode="auto">
          <a:xfrm>
            <a:off x="1609725" y="3501937"/>
            <a:ext cx="247650" cy="247650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39" name="AutoShape 49"/>
          <p:cNvSpPr>
            <a:spLocks noChangeArrowheads="1"/>
          </p:cNvSpPr>
          <p:nvPr/>
        </p:nvSpPr>
        <p:spPr bwMode="auto">
          <a:xfrm>
            <a:off x="2057400" y="2535150"/>
            <a:ext cx="914400" cy="609600"/>
          </a:xfrm>
          <a:prstGeom prst="flowChartProcess">
            <a:avLst/>
          </a:prstGeom>
          <a:solidFill>
            <a:srgbClr val="EEECE1"/>
          </a:solidFill>
          <a:ln w="9525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3200" rIns="90000" bIns="4320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240" name="Text Box 19"/>
          <p:cNvSpPr txBox="1">
            <a:spLocks noChangeArrowheads="1"/>
          </p:cNvSpPr>
          <p:nvPr/>
        </p:nvSpPr>
        <p:spPr bwMode="auto">
          <a:xfrm>
            <a:off x="879809" y="4776517"/>
            <a:ext cx="1308669" cy="39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sv-S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resultat</a:t>
            </a:r>
          </a:p>
        </p:txBody>
      </p:sp>
      <p:cxnSp>
        <p:nvCxnSpPr>
          <p:cNvPr id="241" name="Rak 240"/>
          <p:cNvCxnSpPr/>
          <p:nvPr/>
        </p:nvCxnSpPr>
        <p:spPr bwMode="auto">
          <a:xfrm rot="5400000">
            <a:off x="2458641" y="5004334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Rak 241"/>
          <p:cNvCxnSpPr/>
          <p:nvPr/>
        </p:nvCxnSpPr>
        <p:spPr bwMode="auto">
          <a:xfrm rot="5400000">
            <a:off x="3053953" y="5004335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Rak 242"/>
          <p:cNvCxnSpPr/>
          <p:nvPr/>
        </p:nvCxnSpPr>
        <p:spPr bwMode="auto">
          <a:xfrm rot="5400000">
            <a:off x="3644503" y="5004336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Rak 243"/>
          <p:cNvCxnSpPr/>
          <p:nvPr/>
        </p:nvCxnSpPr>
        <p:spPr bwMode="auto">
          <a:xfrm rot="5400000">
            <a:off x="4239815" y="5004337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Rak 244"/>
          <p:cNvCxnSpPr/>
          <p:nvPr/>
        </p:nvCxnSpPr>
        <p:spPr bwMode="auto">
          <a:xfrm rot="5400000">
            <a:off x="4832747" y="5004338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Rak 245"/>
          <p:cNvCxnSpPr/>
          <p:nvPr/>
        </p:nvCxnSpPr>
        <p:spPr bwMode="auto">
          <a:xfrm rot="5400000">
            <a:off x="5423297" y="5004339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Rak 246"/>
          <p:cNvCxnSpPr/>
          <p:nvPr/>
        </p:nvCxnSpPr>
        <p:spPr bwMode="auto">
          <a:xfrm rot="5400000">
            <a:off x="6018609" y="5004340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Rak 247"/>
          <p:cNvCxnSpPr/>
          <p:nvPr/>
        </p:nvCxnSpPr>
        <p:spPr bwMode="auto">
          <a:xfrm rot="5400000">
            <a:off x="6609159" y="5004341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Rak 248"/>
          <p:cNvCxnSpPr/>
          <p:nvPr/>
        </p:nvCxnSpPr>
        <p:spPr bwMode="auto">
          <a:xfrm rot="5400000">
            <a:off x="7204471" y="5004342"/>
            <a:ext cx="931069" cy="1588"/>
          </a:xfrm>
          <a:prstGeom prst="line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2620761" y="4209418"/>
            <a:ext cx="4699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29</a:t>
            </a: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3302243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3943740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4518841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5137065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6324634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5726535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6914103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9" name="Text Box 28"/>
          <p:cNvSpPr txBox="1">
            <a:spLocks noChangeArrowheads="1"/>
          </p:cNvSpPr>
          <p:nvPr/>
        </p:nvSpPr>
        <p:spPr bwMode="auto">
          <a:xfrm>
            <a:off x="7506451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8101676" y="4209418"/>
            <a:ext cx="181822" cy="33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3200" rIns="90000" bIns="4320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endParaRPr lang="sv-SE" sz="1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6810</TotalTime>
  <Words>1349</Words>
  <Application>Microsoft Office PowerPoint</Application>
  <PresentationFormat>Bildspel på skärmen (16:10)</PresentationFormat>
  <Paragraphs>300</Paragraphs>
  <Slides>17</Slides>
  <Notes>16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Times New Roman</vt:lpstr>
      <vt:lpstr>Verdana</vt:lpstr>
      <vt:lpstr>Wingdings</vt:lpstr>
      <vt:lpstr>lnu-gray</vt:lpstr>
      <vt:lpstr>Introduktion till arrayer</vt:lpstr>
      <vt:lpstr>Upphovsrätt för detta verk</vt:lpstr>
      <vt:lpstr>Exempel</vt:lpstr>
      <vt:lpstr>”Lösning” #1</vt:lpstr>
      <vt:lpstr>…men först - vilket är enklast?</vt:lpstr>
      <vt:lpstr>”Vanliga” variabler och arrayer</vt:lpstr>
      <vt:lpstr>Arrayer och index</vt:lpstr>
      <vt:lpstr>Arrayer och index</vt:lpstr>
      <vt:lpstr>Placering av heltal i en array</vt:lpstr>
      <vt:lpstr>Placering av heltal i en array</vt:lpstr>
      <vt:lpstr>Placering av heltal i en array</vt:lpstr>
      <vt:lpstr>Placering av heltal i en array</vt:lpstr>
      <vt:lpstr>Exempel</vt:lpstr>
      <vt:lpstr>Lösning med en array</vt:lpstr>
      <vt:lpstr>Exempel</vt:lpstr>
      <vt:lpstr>Sök efter ett negativt tal</vt:lpstr>
      <vt:lpstr>Sammanfattning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Problemlösning med algoritmer</dc:title>
  <dc:subject>Ingenjörsvetenskap</dc:subject>
  <dc:creator>Mats Loock, Anne Norling</dc:creator>
  <cp:lastModifiedBy>Mats Loock</cp:lastModifiedBy>
  <cp:revision>359</cp:revision>
  <dcterms:created xsi:type="dcterms:W3CDTF">2000-03-23T09:10:23Z</dcterms:created>
  <dcterms:modified xsi:type="dcterms:W3CDTF">2014-09-16T06:57:58Z</dcterms:modified>
</cp:coreProperties>
</file>