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>
      <p:cViewPr varScale="1">
        <p:scale>
          <a:sx n="158" d="100"/>
          <a:sy n="158" d="100"/>
        </p:scale>
        <p:origin x="-912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2014-02-12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10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19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8.wmf"/><Relationship Id="rId2" Type="http://schemas.openxmlformats.org/officeDocument/2006/relationships/image" Target="../media/image5.wmf"/><Relationship Id="rId16" Type="http://schemas.openxmlformats.org/officeDocument/2006/relationships/image" Target="../media/image23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22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19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8.wmf"/><Relationship Id="rId2" Type="http://schemas.openxmlformats.org/officeDocument/2006/relationships/image" Target="../media/image5.wmf"/><Relationship Id="rId16" Type="http://schemas.openxmlformats.org/officeDocument/2006/relationships/image" Target="../media/image23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22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Klasser och objekt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3174" y="3238500"/>
            <a:ext cx="3857652" cy="1460500"/>
          </a:xfrm>
        </p:spPr>
        <p:txBody>
          <a:bodyPr/>
          <a:lstStyle/>
          <a:p>
            <a:pPr>
              <a:defRPr/>
            </a:pPr>
            <a:r>
              <a:rPr dirty="0" smtClean="0"/>
              <a:t>Grundläggande grunder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Klassdefinition i C#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37814"/>
              </p:ext>
            </p:extLst>
          </p:nvPr>
        </p:nvGraphicFramePr>
        <p:xfrm>
          <a:off x="395288" y="908050"/>
          <a:ext cx="1116012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2535079" imgH="3663315" progId="Visio.Drawing.11">
                  <p:embed/>
                </p:oleObj>
              </mc:Choice>
              <mc:Fallback>
                <p:oleObj name="Visio" r:id="rId3" imgW="2535079" imgH="36633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1116012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713228" y="1214426"/>
            <a:ext cx="715632" cy="2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1726161" y="1857368"/>
            <a:ext cx="1059889" cy="2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200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016" y="142852"/>
            <a:ext cx="3680000" cy="51885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7675152" y="1054098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fält</a:t>
            </a:r>
          </a:p>
        </p:txBody>
      </p:sp>
      <p:sp>
        <p:nvSpPr>
          <p:cNvPr id="33" name="AutoShape 18"/>
          <p:cNvSpPr>
            <a:spLocks/>
          </p:cNvSpPr>
          <p:nvPr/>
        </p:nvSpPr>
        <p:spPr bwMode="auto">
          <a:xfrm>
            <a:off x="7387815" y="2143120"/>
            <a:ext cx="215900" cy="3143272"/>
          </a:xfrm>
          <a:prstGeom prst="rightBrace">
            <a:avLst>
              <a:gd name="adj1" fmla="val 125061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675152" y="35829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metoder</a:t>
            </a:r>
          </a:p>
        </p:txBody>
      </p:sp>
      <p:sp>
        <p:nvSpPr>
          <p:cNvPr id="35" name="AutoShape 20"/>
          <p:cNvSpPr>
            <a:spLocks/>
          </p:cNvSpPr>
          <p:nvPr/>
        </p:nvSpPr>
        <p:spPr bwMode="auto">
          <a:xfrm>
            <a:off x="7343186" y="1571616"/>
            <a:ext cx="89258" cy="449258"/>
          </a:xfrm>
          <a:prstGeom prst="righ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75152" y="1581138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konstruktor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20"/>
          <p:cNvSpPr>
            <a:spLocks/>
          </p:cNvSpPr>
          <p:nvPr/>
        </p:nvSpPr>
        <p:spPr bwMode="auto">
          <a:xfrm>
            <a:off x="7343186" y="1071550"/>
            <a:ext cx="89258" cy="449258"/>
          </a:xfrm>
          <a:prstGeom prst="righ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9" name="AutoShape 18"/>
          <p:cNvSpPr>
            <a:spLocks/>
          </p:cNvSpPr>
          <p:nvPr/>
        </p:nvSpPr>
        <p:spPr bwMode="auto">
          <a:xfrm>
            <a:off x="5429256" y="2214558"/>
            <a:ext cx="215900" cy="1785950"/>
          </a:xfrm>
          <a:prstGeom prst="rightBrace">
            <a:avLst>
              <a:gd name="adj1" fmla="val 125061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715008" y="2928938"/>
            <a:ext cx="8787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egenskaper</a:t>
            </a:r>
            <a:endParaRPr lang="sv-SE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Höger klammerparentes 40"/>
          <p:cNvSpPr/>
          <p:nvPr/>
        </p:nvSpPr>
        <p:spPr bwMode="auto">
          <a:xfrm>
            <a:off x="1571604" y="1142988"/>
            <a:ext cx="142876" cy="500066"/>
          </a:xfrm>
          <a:prstGeom prst="rightBrace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Höger klammerparentes 41"/>
          <p:cNvSpPr/>
          <p:nvPr/>
        </p:nvSpPr>
        <p:spPr bwMode="auto">
          <a:xfrm>
            <a:off x="1571604" y="1785930"/>
            <a:ext cx="142876" cy="500066"/>
          </a:xfrm>
          <a:prstGeom prst="rightBrace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65" name="Picture 17" descr="C:\Users\mats\AppData\Local\Temp\SNAGHTML1de2476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28" y="4025506"/>
            <a:ext cx="1617726" cy="15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714756"/>
            <a:ext cx="838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74200"/>
          </a:xfrm>
        </p:spPr>
        <p:txBody>
          <a:bodyPr/>
          <a:lstStyle/>
          <a:p>
            <a:r>
              <a:rPr lang="sv-SE" sz="3200" dirty="0" smtClean="0"/>
              <a:t>Du använder en klass för att skapa objekt</a:t>
            </a:r>
            <a:endParaRPr lang="sv-SE" sz="3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748401">
            <a:off x="3971373" y="1718691"/>
            <a:ext cx="752192" cy="47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F79646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21085577">
            <a:off x="1028022" y="1119463"/>
            <a:ext cx="674630" cy="425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21281650">
            <a:off x="2666626" y="896229"/>
            <a:ext cx="868712" cy="547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7062">
            <a:off x="1959629" y="1650350"/>
            <a:ext cx="1745474" cy="1159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4BACC6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1135857">
            <a:off x="3819074" y="2913472"/>
            <a:ext cx="868660" cy="54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1214414" y="2643186"/>
            <a:ext cx="770148" cy="48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4" name="Rak pil 23"/>
          <p:cNvCxnSpPr/>
          <p:nvPr/>
        </p:nvCxnSpPr>
        <p:spPr bwMode="auto">
          <a:xfrm rot="10800000">
            <a:off x="1714480" y="1500178"/>
            <a:ext cx="357190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Rak pil 25"/>
          <p:cNvCxnSpPr>
            <a:stCxn id="14" idx="0"/>
          </p:cNvCxnSpPr>
          <p:nvPr/>
        </p:nvCxnSpPr>
        <p:spPr bwMode="auto">
          <a:xfrm rot="5400000" flipH="1" flipV="1">
            <a:off x="2849222" y="1507075"/>
            <a:ext cx="229479" cy="728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Rak pil 26"/>
          <p:cNvCxnSpPr/>
          <p:nvPr/>
        </p:nvCxnSpPr>
        <p:spPr bwMode="auto">
          <a:xfrm flipV="1">
            <a:off x="3714744" y="2143120"/>
            <a:ext cx="285752" cy="714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Rak pil 31"/>
          <p:cNvCxnSpPr/>
          <p:nvPr/>
        </p:nvCxnSpPr>
        <p:spPr bwMode="auto">
          <a:xfrm>
            <a:off x="3643306" y="2714624"/>
            <a:ext cx="285752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Rak pil 33"/>
          <p:cNvCxnSpPr/>
          <p:nvPr/>
        </p:nvCxnSpPr>
        <p:spPr bwMode="auto">
          <a:xfrm rot="10800000" flipV="1">
            <a:off x="2000232" y="2643186"/>
            <a:ext cx="214314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ruta 35"/>
          <p:cNvSpPr txBox="1"/>
          <p:nvPr/>
        </p:nvSpPr>
        <p:spPr>
          <a:xfrm>
            <a:off x="4929190" y="1071551"/>
            <a:ext cx="3531242" cy="1693209"/>
          </a:xfrm>
          <a:prstGeom prst="wedgeRoundRectCallout">
            <a:avLst>
              <a:gd name="adj1" fmla="val -73798"/>
              <a:gd name="adj2" fmla="val -1859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När du definierar en klass, definierar du dess </a:t>
            </a:r>
            <a:r>
              <a:rPr lang="sv-SE" dirty="0" smtClean="0"/>
              <a:t>medlemmar precis </a:t>
            </a:r>
            <a:r>
              <a:rPr lang="sv-SE" dirty="0"/>
              <a:t>på samma sätt som en ritning definierar hur ett hus kommer att se ut.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5076056" y="3616674"/>
            <a:ext cx="3744416" cy="1693209"/>
          </a:xfrm>
          <a:prstGeom prst="wedgeRoundRectCallout">
            <a:avLst>
              <a:gd name="adj1" fmla="val -78201"/>
              <a:gd name="adj2" fmla="val -2232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Du kan använda samma ritning för att bygga hur många hus som helst, och på samma sätt kan du använda en klass för skapa hur många objekt som helst.</a:t>
            </a:r>
          </a:p>
        </p:txBody>
      </p:sp>
      <p:sp>
        <p:nvSpPr>
          <p:cNvPr id="39" name="Ellips 38"/>
          <p:cNvSpPr/>
          <p:nvPr/>
        </p:nvSpPr>
        <p:spPr bwMode="auto">
          <a:xfrm>
            <a:off x="785786" y="4572012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Storgatan 4,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röd</a:t>
            </a:r>
          </a:p>
        </p:txBody>
      </p:sp>
      <p:sp>
        <p:nvSpPr>
          <p:cNvPr id="42" name="Ellips 41"/>
          <p:cNvSpPr/>
          <p:nvPr/>
        </p:nvSpPr>
        <p:spPr bwMode="auto">
          <a:xfrm>
            <a:off x="3143240" y="3571880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Språkgatan 23,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grön</a:t>
            </a:r>
          </a:p>
        </p:txBody>
      </p:sp>
      <p:sp>
        <p:nvSpPr>
          <p:cNvPr id="43" name="Ellips 42"/>
          <p:cNvSpPr/>
          <p:nvPr/>
        </p:nvSpPr>
        <p:spPr bwMode="auto">
          <a:xfrm>
            <a:off x="3000364" y="4714888"/>
            <a:ext cx="714380" cy="7143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Skarpvägen 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blå</a:t>
            </a:r>
          </a:p>
        </p:txBody>
      </p:sp>
      <p:cxnSp>
        <p:nvCxnSpPr>
          <p:cNvPr id="44" name="Rak pil 43"/>
          <p:cNvCxnSpPr/>
          <p:nvPr/>
        </p:nvCxnSpPr>
        <p:spPr bwMode="auto">
          <a:xfrm rot="10800000" flipV="1">
            <a:off x="1428728" y="4500574"/>
            <a:ext cx="357190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Rak pil 46"/>
          <p:cNvCxnSpPr/>
          <p:nvPr/>
        </p:nvCxnSpPr>
        <p:spPr bwMode="auto">
          <a:xfrm>
            <a:off x="2786050" y="4714888"/>
            <a:ext cx="214314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Rak pil 51"/>
          <p:cNvCxnSpPr/>
          <p:nvPr/>
        </p:nvCxnSpPr>
        <p:spPr bwMode="auto">
          <a:xfrm flipV="1">
            <a:off x="2786050" y="4071946"/>
            <a:ext cx="357190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ruta 64"/>
          <p:cNvSpPr txBox="1"/>
          <p:nvPr/>
        </p:nvSpPr>
        <p:spPr>
          <a:xfrm>
            <a:off x="3064021" y="428626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ruta 65"/>
          <p:cNvSpPr txBox="1"/>
          <p:nvPr/>
        </p:nvSpPr>
        <p:spPr>
          <a:xfrm>
            <a:off x="2921145" y="542926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ruta 66"/>
          <p:cNvSpPr txBox="1"/>
          <p:nvPr/>
        </p:nvSpPr>
        <p:spPr>
          <a:xfrm>
            <a:off x="706567" y="528639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nkebubbla 13"/>
          <p:cNvSpPr/>
          <p:nvPr/>
        </p:nvSpPr>
        <p:spPr bwMode="auto">
          <a:xfrm>
            <a:off x="5786446" y="3357566"/>
            <a:ext cx="2829248" cy="2062298"/>
          </a:xfrm>
          <a:prstGeom prst="cloudCallout">
            <a:avLst>
              <a:gd name="adj1" fmla="val 3864"/>
              <a:gd name="adj2" fmla="val 1429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74200"/>
          </a:xfrm>
        </p:spPr>
        <p:txBody>
          <a:bodyPr/>
          <a:lstStyle/>
          <a:p>
            <a:r>
              <a:rPr lang="sv-SE" sz="3200" dirty="0" smtClean="0"/>
              <a:t>När du skapar ett nytt objekt av en klass…</a:t>
            </a:r>
            <a:endParaRPr lang="sv-SE" sz="3200" dirty="0"/>
          </a:p>
        </p:txBody>
      </p:sp>
      <p:sp>
        <p:nvSpPr>
          <p:cNvPr id="4" name="Rubrik 1"/>
          <p:cNvSpPr txBox="1">
            <a:spLocks/>
          </p:cNvSpPr>
          <p:nvPr/>
        </p:nvSpPr>
        <p:spPr bwMode="auto">
          <a:xfrm>
            <a:off x="457200" y="857236"/>
            <a:ext cx="8229600" cy="55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…kallas det att du skapar en </a:t>
            </a:r>
            <a:r>
              <a:rPr kumimoji="0" lang="sv-S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instans</a:t>
            </a:r>
            <a:r>
              <a:rPr kumimoji="0" lang="sv-S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av den</a:t>
            </a:r>
            <a:r>
              <a:rPr kumimoji="0" lang="sv-SE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klassen.</a:t>
            </a:r>
            <a:endParaRPr kumimoji="0" lang="sv-SE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ankebubbla 4"/>
          <p:cNvSpPr/>
          <p:nvPr/>
        </p:nvSpPr>
        <p:spPr bwMode="auto">
          <a:xfrm>
            <a:off x="285720" y="1428740"/>
            <a:ext cx="2829248" cy="2062298"/>
          </a:xfrm>
          <a:prstGeom prst="cloudCallout">
            <a:avLst>
              <a:gd name="adj1" fmla="val 3864"/>
              <a:gd name="adj2" fmla="val 1429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799292" y="1633208"/>
            <a:ext cx="2428892" cy="1080276"/>
          </a:xfrm>
          <a:prstGeom prst="wedgeRoundRectCallout">
            <a:avLst>
              <a:gd name="adj1" fmla="val -76733"/>
              <a:gd name="adj2" fmla="val -67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Datorns minne, </a:t>
            </a:r>
            <a:r>
              <a:rPr lang="sv-SE" i="1" dirty="0" err="1"/>
              <a:t>heapen</a:t>
            </a:r>
            <a:r>
              <a:rPr lang="sv-SE" dirty="0"/>
              <a:t>, innan ett objekt instansierats.</a:t>
            </a:r>
          </a:p>
        </p:txBody>
      </p:sp>
      <p:sp>
        <p:nvSpPr>
          <p:cNvPr id="12" name="Ellips 11"/>
          <p:cNvSpPr/>
          <p:nvPr/>
        </p:nvSpPr>
        <p:spPr bwMode="auto">
          <a:xfrm>
            <a:off x="6786578" y="3857632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Språkgatan 23,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grön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6707359" y="457201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907704" y="3625736"/>
            <a:ext cx="3307238" cy="1693209"/>
          </a:xfrm>
          <a:prstGeom prst="wedgeRoundRectCallout">
            <a:avLst>
              <a:gd name="adj1" fmla="val 71621"/>
              <a:gd name="adj2" fmla="val -2741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Datorns minne, </a:t>
            </a:r>
            <a:r>
              <a:rPr lang="sv-SE" i="1" dirty="0" err="1"/>
              <a:t>heapen</a:t>
            </a:r>
            <a:r>
              <a:rPr lang="sv-SE" dirty="0"/>
              <a:t>, efter att ett objekt instansierats.</a:t>
            </a:r>
          </a:p>
          <a:p>
            <a:endParaRPr lang="sv-SE" dirty="0"/>
          </a:p>
          <a:p>
            <a:r>
              <a:rPr lang="sv-SE" dirty="0"/>
              <a:t>Nu finns det instans av klassen 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House</a:t>
            </a:r>
            <a:r>
              <a:rPr lang="sv-SE" dirty="0"/>
              <a:t> i minnet.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786050" y="285750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dirty="0" err="1" smtClean="0">
                <a:latin typeface="Consolas" pitchFamily="49" charset="0"/>
                <a:cs typeface="Consolas" pitchFamily="49" charset="0"/>
              </a:rPr>
              <a:t>myHouse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sv-SE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();</a:t>
            </a:r>
            <a:endParaRPr lang="sv-SE" sz="28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fotografier och figurer,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fotografier och figurer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4355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6"/>
            <a:ext cx="8229600" cy="1289753"/>
          </a:xfrm>
        </p:spPr>
        <p:txBody>
          <a:bodyPr/>
          <a:lstStyle/>
          <a:p>
            <a:r>
              <a:rPr lang="sv-SE" dirty="0" smtClean="0"/>
              <a:t>Vad är ett objekt?</a:t>
            </a:r>
            <a:br>
              <a:rPr lang="sv-SE" dirty="0" smtClean="0"/>
            </a:br>
            <a:r>
              <a:rPr lang="sv-SE" dirty="0" smtClean="0"/>
              <a:t>Vilka typer av objekt har vi?</a:t>
            </a:r>
          </a:p>
        </p:txBody>
      </p:sp>
      <p:pic>
        <p:nvPicPr>
          <p:cNvPr id="6147" name="Picture 4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4143" y="2125930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2389" y="3374763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6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2227794"/>
            <a:ext cx="1181100" cy="5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8" descr="j03984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4572012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9" descr="j04046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789" y="4057387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0" descr="j03267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268" y="1416844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1" descr="j035160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46518" y="4253178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2" descr="j03331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5" y="2917034"/>
            <a:ext cx="970233" cy="5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3" descr="j0397648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4214" y="153723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4" descr="j0397664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5" y="1957920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5" descr="j0397676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9843" y="3697554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6" descr="j0397682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68543" y="2677584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7" descr="j0397694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9" y="4778377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20" descr="j0397708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51280" y="1416845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3" name="Picture 21" descr="j0397712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5" y="1477699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4" name="Picture 22" descr="j0397724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48263" y="3697556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5" name="Picture 23" descr="j039774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43213" y="3458104"/>
            <a:ext cx="819150" cy="98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2339975" y="1537229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7" name="Oval 26"/>
          <p:cNvSpPr>
            <a:spLocks noChangeArrowheads="1"/>
          </p:cNvSpPr>
          <p:nvPr/>
        </p:nvSpPr>
        <p:spPr bwMode="auto">
          <a:xfrm>
            <a:off x="6005508" y="3032123"/>
            <a:ext cx="612000" cy="611196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8" name="AutoShape 27"/>
          <p:cNvSpPr>
            <a:spLocks noChangeArrowheads="1"/>
          </p:cNvSpPr>
          <p:nvPr/>
        </p:nvSpPr>
        <p:spPr bwMode="auto">
          <a:xfrm>
            <a:off x="1763718" y="381794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9" name="AutoShape 28"/>
          <p:cNvSpPr>
            <a:spLocks noChangeArrowheads="1"/>
          </p:cNvSpPr>
          <p:nvPr/>
        </p:nvSpPr>
        <p:spPr bwMode="auto">
          <a:xfrm>
            <a:off x="5507043" y="4956972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70" name="Rectangle 29"/>
          <p:cNvSpPr>
            <a:spLocks noChangeArrowheads="1"/>
          </p:cNvSpPr>
          <p:nvPr/>
        </p:nvSpPr>
        <p:spPr bwMode="auto">
          <a:xfrm>
            <a:off x="7739063" y="4116917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71" name="AutoShape 30"/>
          <p:cNvSpPr>
            <a:spLocks noChangeArrowheads="1"/>
          </p:cNvSpPr>
          <p:nvPr/>
        </p:nvSpPr>
        <p:spPr bwMode="auto">
          <a:xfrm>
            <a:off x="612775" y="2977888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pic>
        <p:nvPicPr>
          <p:cNvPr id="29" name="Picture 7" descr="j039852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03278" y="3233203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8" descr="j0397698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95282" y="3743850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6"/>
            <a:ext cx="8229600" cy="1289753"/>
          </a:xfrm>
        </p:spPr>
        <p:txBody>
          <a:bodyPr/>
          <a:lstStyle/>
          <a:p>
            <a:r>
              <a:rPr lang="sv-SE" smtClean="0"/>
              <a:t>Vad är ett objekt?</a:t>
            </a:r>
            <a:br>
              <a:rPr lang="sv-SE" smtClean="0"/>
            </a:br>
            <a:r>
              <a:rPr lang="sv-SE" smtClean="0"/>
              <a:t>Vilka typer av objekt har vi?</a:t>
            </a:r>
          </a:p>
        </p:txBody>
      </p:sp>
      <p:pic>
        <p:nvPicPr>
          <p:cNvPr id="7171" name="Picture 3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93" y="1477701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1" y="2197367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416847"/>
            <a:ext cx="972172" cy="5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j03985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189" y="2497669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j03984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69250" y="937949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j04046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755" y="1357314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j03267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7768" y="997481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 descr="j03516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1500" y="2618053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 descr="j03331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589" y="2317750"/>
            <a:ext cx="970233" cy="5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 descr="j0397648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4214" y="153723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3" descr="j0397664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11418" y="1778001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 descr="j0397676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9251" y="4057388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5" descr="j0397682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2993" y="2557199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6" descr="j0397694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9" y="2436816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17" descr="j0397698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8318" y="3757086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18" descr="j0397708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87680" y="2017450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 descr="j039771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55880" y="4357689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 descr="j0397724[1]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916238" y="3577168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9" name="Picture 21" descr="j0397742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627314" y="3096951"/>
            <a:ext cx="678969" cy="97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515100" y="4298157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5795963" y="3638022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6858016" y="3643318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6659564" y="4837909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7215206" y="4500574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5" name="AutoShape 27"/>
          <p:cNvSpPr>
            <a:spLocks noChangeArrowheads="1"/>
          </p:cNvSpPr>
          <p:nvPr/>
        </p:nvSpPr>
        <p:spPr bwMode="auto">
          <a:xfrm>
            <a:off x="6156327" y="4478074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9"/>
          <p:cNvSpPr>
            <a:spLocks noChangeArrowheads="1"/>
          </p:cNvSpPr>
          <p:nvPr/>
        </p:nvSpPr>
        <p:spPr bwMode="auto">
          <a:xfrm>
            <a:off x="4643438" y="517263"/>
            <a:ext cx="4032250" cy="3421063"/>
          </a:xfrm>
          <a:prstGeom prst="ellipse">
            <a:avLst/>
          </a:prstGeom>
          <a:solidFill>
            <a:srgbClr val="FFCC99">
              <a:alpha val="45882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5" name="Oval 30"/>
          <p:cNvSpPr>
            <a:spLocks noChangeArrowheads="1"/>
          </p:cNvSpPr>
          <p:nvPr/>
        </p:nvSpPr>
        <p:spPr bwMode="auto">
          <a:xfrm rot="1202986">
            <a:off x="4427543" y="3877469"/>
            <a:ext cx="2447925" cy="1477698"/>
          </a:xfrm>
          <a:prstGeom prst="ellipse">
            <a:avLst/>
          </a:prstGeom>
          <a:solidFill>
            <a:srgbClr val="CCFFCC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6" name="Oval 28"/>
          <p:cNvSpPr>
            <a:spLocks noChangeArrowheads="1"/>
          </p:cNvSpPr>
          <p:nvPr/>
        </p:nvSpPr>
        <p:spPr bwMode="auto">
          <a:xfrm>
            <a:off x="611188" y="1357314"/>
            <a:ext cx="4032250" cy="3421063"/>
          </a:xfrm>
          <a:prstGeom prst="ellipse">
            <a:avLst/>
          </a:prstGeom>
          <a:solidFill>
            <a:srgbClr val="FFFF99">
              <a:alpha val="49019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1012755"/>
          </a:xfrm>
        </p:spPr>
        <p:txBody>
          <a:bodyPr/>
          <a:lstStyle/>
          <a:p>
            <a:r>
              <a:rPr lang="sv-SE" smtClean="0"/>
              <a:t>Klassificering av objekt</a:t>
            </a:r>
            <a:br>
              <a:rPr lang="sv-SE" smtClean="0"/>
            </a:br>
            <a:r>
              <a:rPr lang="sv-SE" sz="1800" smtClean="0"/>
              <a:t>- eller indelning av objekt i grupper</a:t>
            </a:r>
          </a:p>
        </p:txBody>
      </p:sp>
      <p:pic>
        <p:nvPicPr>
          <p:cNvPr id="8198" name="Picture 3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1" y="2197366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4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4" y="1897065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997482"/>
            <a:ext cx="972172" cy="5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6" descr="j03985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396" y="1643054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7" descr="j03984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28" y="1142988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8" descr="j04046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7055" y="2917033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9" descr="j03267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1868" y="1177396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0" descr="j03516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2557198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1" descr="j03331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72226" y="2197368"/>
            <a:ext cx="1179513" cy="5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2" descr="j0397648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3351" y="201745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Picture 13" descr="j0397664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985292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14" descr="j0397676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9616" y="2557199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0" name="Picture 15" descr="j0397682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780" y="3817939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1" name="Picture 16" descr="j0397694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16239" y="2737115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Picture 17" descr="j0397698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55880" y="1236928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3" name="Picture 18" descr="j0397708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1193" y="1297783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Picture 19" descr="j039771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08180" y="2857500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5" name="Picture 20" descr="j0397724[1]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16013" y="3397252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6" name="Picture 21" descr="j0397742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11189" y="2256896"/>
            <a:ext cx="678969" cy="97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292101" y="4177771"/>
            <a:ext cx="20383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Verktyg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516693" y="4575970"/>
            <a:ext cx="14654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Figur</a:t>
            </a:r>
            <a:endParaRPr lang="sv-S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6732592" y="292366"/>
            <a:ext cx="1947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Fordon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576889" y="4660643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5" name="Oval 23"/>
          <p:cNvSpPr>
            <a:spLocks noChangeArrowheads="1"/>
          </p:cNvSpPr>
          <p:nvPr/>
        </p:nvSpPr>
        <p:spPr bwMode="auto">
          <a:xfrm>
            <a:off x="4857752" y="4000508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5919805" y="4005804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5721353" y="5200395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6276995" y="4863060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5218116" y="4840560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0"/>
          <p:cNvSpPr>
            <a:spLocks noChangeArrowheads="1"/>
          </p:cNvSpPr>
          <p:nvPr/>
        </p:nvSpPr>
        <p:spPr bwMode="auto">
          <a:xfrm rot="1202986">
            <a:off x="393408" y="946325"/>
            <a:ext cx="2447925" cy="1477698"/>
          </a:xfrm>
          <a:prstGeom prst="ellipse">
            <a:avLst/>
          </a:prstGeom>
          <a:solidFill>
            <a:srgbClr val="CCFFCC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Klasseficering av figurer</a:t>
            </a:r>
          </a:p>
        </p:txBody>
      </p:sp>
      <p:sp>
        <p:nvSpPr>
          <p:cNvPr id="9240" name="Rectangle 12"/>
          <p:cNvSpPr>
            <a:spLocks noChangeArrowheads="1"/>
          </p:cNvSpPr>
          <p:nvPr/>
        </p:nvSpPr>
        <p:spPr bwMode="auto">
          <a:xfrm>
            <a:off x="1908175" y="3427678"/>
            <a:ext cx="421200" cy="4206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2411413" y="3186907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8" name="AutoShape 14"/>
          <p:cNvSpPr>
            <a:spLocks noChangeArrowheads="1"/>
          </p:cNvSpPr>
          <p:nvPr/>
        </p:nvSpPr>
        <p:spPr bwMode="auto">
          <a:xfrm>
            <a:off x="4319593" y="300699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9" name="AutoShape 15"/>
          <p:cNvSpPr>
            <a:spLocks noChangeArrowheads="1"/>
          </p:cNvSpPr>
          <p:nvPr/>
        </p:nvSpPr>
        <p:spPr bwMode="auto">
          <a:xfrm>
            <a:off x="4464056" y="3787511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6" name="Oval 16"/>
          <p:cNvSpPr>
            <a:spLocks noChangeArrowheads="1"/>
          </p:cNvSpPr>
          <p:nvPr/>
        </p:nvSpPr>
        <p:spPr bwMode="auto">
          <a:xfrm>
            <a:off x="6804029" y="2977886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7" name="AutoShape 17"/>
          <p:cNvSpPr>
            <a:spLocks noChangeArrowheads="1"/>
          </p:cNvSpPr>
          <p:nvPr/>
        </p:nvSpPr>
        <p:spPr bwMode="auto">
          <a:xfrm>
            <a:off x="7730717" y="3938324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154118" y="4298159"/>
            <a:ext cx="2141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Rektangel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708405" y="4298159"/>
            <a:ext cx="17554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Triangel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659563" y="4298159"/>
            <a:ext cx="1324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Cirkel</a:t>
            </a:r>
          </a:p>
        </p:txBody>
      </p:sp>
      <p:cxnSp>
        <p:nvCxnSpPr>
          <p:cNvPr id="9233" name="AutoShape 27"/>
          <p:cNvCxnSpPr>
            <a:cxnSpLocks noChangeShapeType="1"/>
          </p:cNvCxnSpPr>
          <p:nvPr/>
        </p:nvCxnSpPr>
        <p:spPr bwMode="auto">
          <a:xfrm rot="5400000">
            <a:off x="2828896" y="2346754"/>
            <a:ext cx="574022" cy="688246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9234" name="AutoShape 28"/>
          <p:cNvCxnSpPr>
            <a:cxnSpLocks noChangeShapeType="1"/>
          </p:cNvCxnSpPr>
          <p:nvPr/>
        </p:nvCxnSpPr>
        <p:spPr bwMode="auto">
          <a:xfrm rot="16200000" flipH="1">
            <a:off x="3440875" y="2423021"/>
            <a:ext cx="574021" cy="53571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9235" name="AutoShape 29"/>
          <p:cNvCxnSpPr>
            <a:cxnSpLocks noChangeShapeType="1"/>
          </p:cNvCxnSpPr>
          <p:nvPr/>
        </p:nvCxnSpPr>
        <p:spPr bwMode="auto">
          <a:xfrm rot="16200000" flipH="1">
            <a:off x="4671584" y="1192312"/>
            <a:ext cx="633551" cy="3056658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482558" y="1644826"/>
            <a:ext cx="14654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Figur</a:t>
            </a:r>
            <a:endParaRPr lang="sv-S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1542754" y="1729499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823617" y="1069364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1885670" y="107466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687218" y="2269251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42860" y="1931916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40" name="AutoShape 27"/>
          <p:cNvSpPr>
            <a:spLocks noChangeArrowheads="1"/>
          </p:cNvSpPr>
          <p:nvPr/>
        </p:nvSpPr>
        <p:spPr bwMode="auto">
          <a:xfrm>
            <a:off x="1183981" y="1909416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Vad utmärker en rektangel?</a:t>
            </a:r>
          </a:p>
        </p:txBody>
      </p:sp>
      <p:sp>
        <p:nvSpPr>
          <p:cNvPr id="10253" name="Rectangle 5"/>
          <p:cNvSpPr>
            <a:spLocks noChangeArrowheads="1"/>
          </p:cNvSpPr>
          <p:nvPr/>
        </p:nvSpPr>
        <p:spPr bwMode="auto">
          <a:xfrm>
            <a:off x="1187450" y="1358636"/>
            <a:ext cx="421200" cy="4206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0254" name="Rectangle 6"/>
          <p:cNvSpPr>
            <a:spLocks noChangeArrowheads="1"/>
          </p:cNvSpPr>
          <p:nvPr/>
        </p:nvSpPr>
        <p:spPr bwMode="auto">
          <a:xfrm>
            <a:off x="1690688" y="1117865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3393" y="1894419"/>
            <a:ext cx="19623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Rektangel</a:t>
            </a:r>
          </a:p>
        </p:txBody>
      </p:sp>
      <p:sp>
        <p:nvSpPr>
          <p:cNvPr id="11273" name="WordArt 9"/>
          <p:cNvSpPr>
            <a:spLocks noChangeArrowheads="1" noChangeShapeType="1" noTextEdit="1"/>
          </p:cNvSpPr>
          <p:nvPr/>
        </p:nvSpPr>
        <p:spPr bwMode="auto">
          <a:xfrm>
            <a:off x="2771780" y="1177398"/>
            <a:ext cx="6048375" cy="4802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rial Black"/>
              </a:rPr>
              <a:t>bredd</a:t>
            </a:r>
          </a:p>
        </p:txBody>
      </p:sp>
      <p:sp>
        <p:nvSpPr>
          <p:cNvPr id="11274" name="WordArt 10"/>
          <p:cNvSpPr>
            <a:spLocks noChangeArrowheads="1" noChangeShapeType="1" noTextEdit="1"/>
          </p:cNvSpPr>
          <p:nvPr/>
        </p:nvSpPr>
        <p:spPr bwMode="auto">
          <a:xfrm>
            <a:off x="6011863" y="2317752"/>
            <a:ext cx="1143000" cy="300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/>
              </a:rPr>
              <a:t>höjd</a:t>
            </a:r>
          </a:p>
        </p:txBody>
      </p:sp>
      <p:sp>
        <p:nvSpPr>
          <p:cNvPr id="11275" name="WordArt 11"/>
          <p:cNvSpPr>
            <a:spLocks noChangeArrowheads="1" noChangeShapeType="1" noTextEdit="1"/>
          </p:cNvSpPr>
          <p:nvPr/>
        </p:nvSpPr>
        <p:spPr bwMode="auto">
          <a:xfrm>
            <a:off x="1547813" y="3577167"/>
            <a:ext cx="1871662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färg</a:t>
            </a: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3357568" y="2559844"/>
            <a:ext cx="15953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3200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50" name="AutoShape 13"/>
          <p:cNvCxnSpPr>
            <a:cxnSpLocks noChangeShapeType="1"/>
            <a:stCxn id="10249" idx="0"/>
          </p:cNvCxnSpPr>
          <p:nvPr/>
        </p:nvCxnSpPr>
        <p:spPr bwMode="auto">
          <a:xfrm rot="5400000" flipH="1" flipV="1">
            <a:off x="3936312" y="2059089"/>
            <a:ext cx="719666" cy="281845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51" name="AutoShape 14"/>
          <p:cNvCxnSpPr>
            <a:cxnSpLocks noChangeShapeType="1"/>
            <a:stCxn id="10249" idx="2"/>
            <a:endCxn id="11275" idx="0"/>
          </p:cNvCxnSpPr>
          <p:nvPr/>
        </p:nvCxnSpPr>
        <p:spPr bwMode="auto">
          <a:xfrm rot="5400000">
            <a:off x="3103160" y="2525104"/>
            <a:ext cx="432548" cy="1671579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52" name="AutoShape 15"/>
          <p:cNvCxnSpPr>
            <a:cxnSpLocks noChangeShapeType="1"/>
          </p:cNvCxnSpPr>
          <p:nvPr/>
        </p:nvCxnSpPr>
        <p:spPr bwMode="auto">
          <a:xfrm>
            <a:off x="5219706" y="2918354"/>
            <a:ext cx="576263" cy="119063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1274" grpId="0"/>
      <p:bldP spid="11275" grpId="0" animBg="1"/>
      <p:bldP spid="102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en rektangel har och "kan"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2000" dirty="0" smtClean="0"/>
              <a:t>En rektangel </a:t>
            </a:r>
            <a:r>
              <a:rPr lang="sv-SE" sz="2000" b="1" dirty="0" smtClean="0"/>
              <a:t>har</a:t>
            </a:r>
            <a:r>
              <a:rPr lang="sv-SE" sz="2000" dirty="0" smtClean="0"/>
              <a:t>:</a:t>
            </a:r>
          </a:p>
          <a:p>
            <a:pPr lvl="1"/>
            <a:r>
              <a:rPr lang="sv-SE" sz="1800" dirty="0" smtClean="0"/>
              <a:t>bredd</a:t>
            </a:r>
          </a:p>
          <a:p>
            <a:pPr lvl="1"/>
            <a:r>
              <a:rPr lang="sv-SE" sz="1800" dirty="0" smtClean="0"/>
              <a:t>höjd</a:t>
            </a:r>
          </a:p>
          <a:p>
            <a:pPr lvl="1"/>
            <a:r>
              <a:rPr lang="sv-SE" sz="1800" dirty="0" smtClean="0"/>
              <a:t>färg</a:t>
            </a:r>
          </a:p>
          <a:p>
            <a:pPr>
              <a:spcBef>
                <a:spcPts val="1200"/>
              </a:spcBef>
            </a:pPr>
            <a:r>
              <a:rPr lang="sv-SE" sz="2000" dirty="0" smtClean="0"/>
              <a:t>En rektangel </a:t>
            </a:r>
            <a:r>
              <a:rPr lang="sv-SE" sz="2000" b="1" dirty="0" smtClean="0"/>
              <a:t>kan</a:t>
            </a:r>
            <a:r>
              <a:rPr lang="sv-SE" sz="2000" dirty="0" smtClean="0"/>
              <a:t>:</a:t>
            </a:r>
          </a:p>
        </p:txBody>
      </p:sp>
      <p:sp>
        <p:nvSpPr>
          <p:cNvPr id="11285" name="Rectangle 5"/>
          <p:cNvSpPr>
            <a:spLocks noChangeArrowheads="1"/>
          </p:cNvSpPr>
          <p:nvPr/>
        </p:nvSpPr>
        <p:spPr bwMode="auto">
          <a:xfrm>
            <a:off x="6012232" y="3902136"/>
            <a:ext cx="647700" cy="420687"/>
          </a:xfrm>
          <a:prstGeom prst="rect">
            <a:avLst/>
          </a:prstGeom>
          <a:solidFill>
            <a:srgbClr val="FFFF00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6" name="Rectangle 6"/>
          <p:cNvSpPr>
            <a:spLocks noChangeArrowheads="1"/>
          </p:cNvSpPr>
          <p:nvPr/>
        </p:nvSpPr>
        <p:spPr bwMode="auto">
          <a:xfrm>
            <a:off x="6012232" y="3364516"/>
            <a:ext cx="648000" cy="421200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4" name="Text Box 10"/>
          <p:cNvSpPr txBox="1">
            <a:spLocks noChangeArrowheads="1"/>
          </p:cNvSpPr>
          <p:nvPr/>
        </p:nvSpPr>
        <p:spPr bwMode="auto">
          <a:xfrm>
            <a:off x="3184794" y="178593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162801" y="3271907"/>
            <a:ext cx="1801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sätt att ändra på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kännetecken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>
                <a:latin typeface="Times New Roman" pitchFamily="18" charset="0"/>
                <a:cs typeface="Times New Roman" pitchFamily="18" charset="0"/>
              </a:rPr>
            </a:br>
            <a:r>
              <a:rPr lang="sv-SE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1403350" y="3725672"/>
            <a:ext cx="1509189" cy="420687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2575931" y="3484901"/>
            <a:ext cx="340307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3995743" y="3303663"/>
            <a:ext cx="649287" cy="1440656"/>
            <a:chOff x="1202" y="2431"/>
            <a:chExt cx="409" cy="500"/>
          </a:xfrm>
        </p:grpSpPr>
        <p:sp>
          <p:nvSpPr>
            <p:cNvPr id="11277" name="Rectangle 19"/>
            <p:cNvSpPr>
              <a:spLocks noChangeArrowheads="1"/>
            </p:cNvSpPr>
            <p:nvPr/>
          </p:nvSpPr>
          <p:spPr bwMode="auto">
            <a:xfrm>
              <a:off x="1202" y="2613"/>
              <a:ext cx="408" cy="318"/>
            </a:xfrm>
            <a:prstGeom prst="rect">
              <a:avLst/>
            </a:prstGeom>
            <a:solidFill>
              <a:srgbClr val="3366FF">
                <a:alpha val="27843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1278" name="Rectangle 20"/>
            <p:cNvSpPr>
              <a:spLocks noChangeArrowheads="1"/>
            </p:cNvSpPr>
            <p:nvPr/>
          </p:nvSpPr>
          <p:spPr bwMode="auto">
            <a:xfrm>
              <a:off x="1519" y="2431"/>
              <a:ext cx="92" cy="92"/>
            </a:xfrm>
            <a:prstGeom prst="rect">
              <a:avLst/>
            </a:prstGeom>
            <a:solidFill>
              <a:srgbClr val="3366FF">
                <a:alpha val="27843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</p:grpSp>
      <p:sp>
        <p:nvSpPr>
          <p:cNvPr id="11274" name="Rectangle 22"/>
          <p:cNvSpPr>
            <a:spLocks noChangeArrowheads="1"/>
          </p:cNvSpPr>
          <p:nvPr/>
        </p:nvSpPr>
        <p:spPr bwMode="auto">
          <a:xfrm>
            <a:off x="971600" y="4772099"/>
            <a:ext cx="19159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28650" lvl="1" indent="-17145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bredd</a:t>
            </a:r>
          </a:p>
        </p:txBody>
      </p:sp>
      <p:sp>
        <p:nvSpPr>
          <p:cNvPr id="11275" name="Rectangle 23"/>
          <p:cNvSpPr>
            <a:spLocks noChangeArrowheads="1"/>
          </p:cNvSpPr>
          <p:nvPr/>
        </p:nvSpPr>
        <p:spPr bwMode="auto">
          <a:xfrm>
            <a:off x="3604125" y="4772099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1950" lvl="1" indent="-182563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höjd</a:t>
            </a:r>
          </a:p>
        </p:txBody>
      </p:sp>
      <p:sp>
        <p:nvSpPr>
          <p:cNvPr id="11276" name="Rectangle 24"/>
          <p:cNvSpPr>
            <a:spLocks noChangeArrowheads="1"/>
          </p:cNvSpPr>
          <p:nvPr/>
        </p:nvSpPr>
        <p:spPr bwMode="auto">
          <a:xfrm>
            <a:off x="5547221" y="4772099"/>
            <a:ext cx="1488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1950" lvl="1" indent="-182563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färg</a:t>
            </a:r>
          </a:p>
        </p:txBody>
      </p:sp>
      <p:sp>
        <p:nvSpPr>
          <p:cNvPr id="24" name="AutoShape 8"/>
          <p:cNvSpPr>
            <a:spLocks/>
          </p:cNvSpPr>
          <p:nvPr/>
        </p:nvSpPr>
        <p:spPr bwMode="auto">
          <a:xfrm>
            <a:off x="2826020" y="1500178"/>
            <a:ext cx="173037" cy="914400"/>
          </a:xfrm>
          <a:prstGeom prst="rightBrace">
            <a:avLst>
              <a:gd name="adj1" fmla="val 4403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8"/>
          <p:cNvSpPr>
            <a:spLocks/>
          </p:cNvSpPr>
          <p:nvPr/>
        </p:nvSpPr>
        <p:spPr bwMode="auto">
          <a:xfrm>
            <a:off x="6858016" y="3446539"/>
            <a:ext cx="173037" cy="914400"/>
          </a:xfrm>
          <a:prstGeom prst="rightBrace">
            <a:avLst>
              <a:gd name="adj1" fmla="val 4403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Rak pil 2"/>
          <p:cNvCxnSpPr/>
          <p:nvPr/>
        </p:nvCxnSpPr>
        <p:spPr bwMode="auto">
          <a:xfrm flipH="1">
            <a:off x="2157944" y="3537457"/>
            <a:ext cx="588141" cy="41883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 bwMode="auto">
          <a:xfrm flipH="1">
            <a:off x="4319593" y="3436203"/>
            <a:ext cx="264292" cy="84998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ak pil 27"/>
          <p:cNvCxnSpPr/>
          <p:nvPr/>
        </p:nvCxnSpPr>
        <p:spPr bwMode="auto">
          <a:xfrm>
            <a:off x="6342587" y="3568744"/>
            <a:ext cx="0" cy="5776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Rektangeln som klass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86260"/>
            <a:ext cx="8229600" cy="1150928"/>
          </a:xfrm>
        </p:spPr>
        <p:txBody>
          <a:bodyPr/>
          <a:lstStyle/>
          <a:p>
            <a:pPr marL="446088" indent="-446088"/>
            <a:r>
              <a:rPr lang="sv-SE" dirty="0" smtClean="0"/>
              <a:t>Ett klassdiagram beskriver vilka attribut och operationer en klass har.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71448"/>
              </p:ext>
            </p:extLst>
          </p:nvPr>
        </p:nvGraphicFramePr>
        <p:xfrm>
          <a:off x="2643174" y="857236"/>
          <a:ext cx="235267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2535079" imgH="3663315" progId="Visio.Drawing.11">
                  <p:embed/>
                </p:oleObj>
              </mc:Choice>
              <mc:Fallback>
                <p:oleObj name="Visio" r:id="rId3" imgW="2535079" imgH="3663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857236"/>
                        <a:ext cx="2352675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35587" y="1787516"/>
            <a:ext cx="97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435587" y="3065447"/>
            <a:ext cx="180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Höger klammerparentes 20"/>
          <p:cNvSpPr/>
          <p:nvPr/>
        </p:nvSpPr>
        <p:spPr bwMode="auto">
          <a:xfrm>
            <a:off x="5000628" y="1285864"/>
            <a:ext cx="285752" cy="1285884"/>
          </a:xfrm>
          <a:prstGeom prst="rightBrace">
            <a:avLst>
              <a:gd name="adj1" fmla="val 22878"/>
              <a:gd name="adj2" fmla="val 50000"/>
            </a:avLst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Höger klammerparentes 21"/>
          <p:cNvSpPr/>
          <p:nvPr/>
        </p:nvSpPr>
        <p:spPr bwMode="auto">
          <a:xfrm>
            <a:off x="5000628" y="2571748"/>
            <a:ext cx="285752" cy="1285884"/>
          </a:xfrm>
          <a:prstGeom prst="rightBrace">
            <a:avLst>
              <a:gd name="adj1" fmla="val 22878"/>
              <a:gd name="adj2" fmla="val 50000"/>
            </a:avLst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974</TotalTime>
  <Words>270</Words>
  <Application>Microsoft Office PowerPoint</Application>
  <PresentationFormat>Bildspel på skärmen (16:10)</PresentationFormat>
  <Paragraphs>73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lnu-gray</vt:lpstr>
      <vt:lpstr>Visio</vt:lpstr>
      <vt:lpstr>Klasser och objekt</vt:lpstr>
      <vt:lpstr>Upphovsrätt för detta verk</vt:lpstr>
      <vt:lpstr>Vad är ett objekt? Vilka typer av objekt har vi?</vt:lpstr>
      <vt:lpstr>Vad är ett objekt? Vilka typer av objekt har vi?</vt:lpstr>
      <vt:lpstr>Klassificering av objekt - eller indelning av objekt i grupper</vt:lpstr>
      <vt:lpstr>Klasseficering av figurer</vt:lpstr>
      <vt:lpstr>Vad utmärker en rektangel?</vt:lpstr>
      <vt:lpstr>Vad en rektangel har och "kan"</vt:lpstr>
      <vt:lpstr>Rektangeln som klass</vt:lpstr>
      <vt:lpstr>Klassdefinition i C#</vt:lpstr>
      <vt:lpstr>Du använder en klass för att skapa objekt</vt:lpstr>
      <vt:lpstr>När du skapar ett nytt objekt av en klass…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Klasser och objekt</dc:title>
  <dc:creator>Mats Loock</dc:creator>
  <cp:lastModifiedBy>Mats Loock</cp:lastModifiedBy>
  <cp:revision>68</cp:revision>
  <dcterms:created xsi:type="dcterms:W3CDTF">2006-10-02T06:09:58Z</dcterms:created>
  <dcterms:modified xsi:type="dcterms:W3CDTF">2014-02-12T08:25:44Z</dcterms:modified>
</cp:coreProperties>
</file>