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3" r:id="rId1"/>
  </p:sldMasterIdLst>
  <p:handoutMasterIdLst>
    <p:handoutMasterId r:id="rId20"/>
  </p:handoutMasterIdLst>
  <p:sldIdLst>
    <p:sldId id="256" r:id="rId2"/>
    <p:sldId id="293" r:id="rId3"/>
    <p:sldId id="261" r:id="rId4"/>
    <p:sldId id="285" r:id="rId5"/>
    <p:sldId id="263" r:id="rId6"/>
    <p:sldId id="287" r:id="rId7"/>
    <p:sldId id="286" r:id="rId8"/>
    <p:sldId id="288" r:id="rId9"/>
    <p:sldId id="289" r:id="rId10"/>
    <p:sldId id="267" r:id="rId11"/>
    <p:sldId id="291" r:id="rId12"/>
    <p:sldId id="290" r:id="rId13"/>
    <p:sldId id="279" r:id="rId14"/>
    <p:sldId id="276" r:id="rId15"/>
    <p:sldId id="282" r:id="rId16"/>
    <p:sldId id="292" r:id="rId17"/>
    <p:sldId id="281" r:id="rId18"/>
    <p:sldId id="277" r:id="rId19"/>
  </p:sldIdLst>
  <p:sldSz cx="9144000" cy="5715000" type="screen16x10"/>
  <p:notesSz cx="6858000" cy="9144000"/>
  <p:defaultTextStyle>
    <a:defPPr>
      <a:defRPr lang="sv-S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DD5"/>
    <a:srgbClr val="FFFCB9"/>
    <a:srgbClr val="FFF500"/>
    <a:srgbClr val="FFFA9F"/>
    <a:srgbClr val="E4E4DC"/>
    <a:srgbClr val="FF9900"/>
    <a:srgbClr val="3568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C083E6E3-FA7D-4D7B-A595-EF9225AFEA82}" styleName="Ljust format 1 - Dekorfärg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just forma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24" autoAdjust="0"/>
    <p:restoredTop sz="94660"/>
  </p:normalViewPr>
  <p:slideViewPr>
    <p:cSldViewPr>
      <p:cViewPr varScale="1">
        <p:scale>
          <a:sx n="102" d="100"/>
          <a:sy n="102" d="100"/>
        </p:scale>
        <p:origin x="1272" y="82"/>
      </p:cViewPr>
      <p:guideLst>
        <p:guide orient="horz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-3540" y="-96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F3EB14-6225-4D89-900B-64731362F3D8}" type="datetimeFigureOut">
              <a:rPr lang="sv-SE" smtClean="0"/>
              <a:t>2014-07-17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5BF162-56B1-49B7-8C6C-88DAC2DD572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836824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Rubrikbild">
    <p:bg>
      <p:bgPr>
        <a:solidFill>
          <a:srgbClr val="FFF5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2000" y="1049871"/>
            <a:ext cx="7920000" cy="2015936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ts val="7500"/>
              </a:lnSpc>
              <a:spcBef>
                <a:spcPct val="0"/>
              </a:spcBef>
              <a:spcAft>
                <a:spcPct val="0"/>
              </a:spcAft>
              <a:defRPr lang="sv-SE" sz="7500" dirty="0">
                <a:solidFill>
                  <a:srgbClr val="333333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1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36430" y="3515206"/>
            <a:ext cx="6400800" cy="14605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lang="sv-SE" sz="1800">
                <a:solidFill>
                  <a:srgbClr val="333333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</a:lstStyle>
          <a:p>
            <a:r>
              <a:rPr lang="sv-SE" smtClean="0"/>
              <a:t>Klicka här för att ändra format på underrubrik i bakgrunden</a:t>
            </a:r>
            <a:endParaRPr lang="sv-SE" dirty="0"/>
          </a:p>
        </p:txBody>
      </p:sp>
      <p:cxnSp>
        <p:nvCxnSpPr>
          <p:cNvPr id="24" name="Straight Connector 7"/>
          <p:cNvCxnSpPr/>
          <p:nvPr/>
        </p:nvCxnSpPr>
        <p:spPr>
          <a:xfrm>
            <a:off x="612000" y="5066348"/>
            <a:ext cx="7920000" cy="158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Picture 6" descr="090323_Lnu_Symbo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82762" y="5201285"/>
            <a:ext cx="249238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4953000" y="-13827"/>
            <a:ext cx="4191000" cy="340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46800" bIns="46800">
            <a:spAutoFit/>
          </a:bodyPr>
          <a:lstStyle/>
          <a:p>
            <a:pPr algn="r" eaLnBrk="0" hangingPunct="0">
              <a:defRPr/>
            </a:pPr>
            <a:r>
              <a:rPr lang="sv-SE" sz="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Inledande programmering med C# (1DV402)</a:t>
            </a:r>
          </a:p>
          <a:p>
            <a:pPr algn="r" eaLnBrk="0" hangingPunct="0">
              <a:defRPr/>
            </a:pPr>
            <a:endParaRPr lang="sv-SE" sz="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Picture 5" descr="090323_Lnu_Wordmark_Kalmar_Växjö_påhäng_transparen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000" y="5228273"/>
            <a:ext cx="29241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7394138" y="96574"/>
            <a:ext cx="1292662" cy="5340614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96574"/>
            <a:ext cx="6019800" cy="5340614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Rubrik, innehåll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96573"/>
            <a:ext cx="8229600" cy="735756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817563"/>
            <a:ext cx="4038600" cy="4619625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648200" y="817563"/>
            <a:ext cx="4038600" cy="4619625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Rubrik och text över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96573"/>
            <a:ext cx="8229600" cy="735756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sz="half" idx="1"/>
          </p:nvPr>
        </p:nvSpPr>
        <p:spPr>
          <a:xfrm>
            <a:off x="457200" y="817563"/>
            <a:ext cx="8229600" cy="2246313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3190875"/>
            <a:ext cx="8229600" cy="2246313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Rubrik, ClipArt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96573"/>
            <a:ext cx="8229600" cy="735756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ClipArt 2"/>
          <p:cNvSpPr>
            <a:spLocks noGrp="1"/>
          </p:cNvSpPr>
          <p:nvPr>
            <p:ph type="clipArt" sz="half" idx="1"/>
          </p:nvPr>
        </p:nvSpPr>
        <p:spPr>
          <a:xfrm>
            <a:off x="457200" y="817563"/>
            <a:ext cx="4038600" cy="4619625"/>
          </a:xfrm>
        </p:spPr>
        <p:txBody>
          <a:bodyPr/>
          <a:lstStyle/>
          <a:p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648200" y="817563"/>
            <a:ext cx="4038600" cy="4619625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96573"/>
            <a:ext cx="8229600" cy="597256"/>
          </a:xfrm>
        </p:spPr>
        <p:txBody>
          <a:bodyPr/>
          <a:lstStyle>
            <a:lvl1pPr>
              <a:defRPr sz="2700">
                <a:solidFill>
                  <a:srgbClr val="333333"/>
                </a:solidFill>
              </a:defRPr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412864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817563"/>
            <a:ext cx="4038600" cy="4619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817563"/>
            <a:ext cx="4038600" cy="4619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735756"/>
          </a:xfrm>
        </p:spPr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1" y="398606"/>
            <a:ext cx="3008313" cy="79731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3983248"/>
            <a:ext cx="5486400" cy="48953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sv-SE" noProof="0" smtClean="0"/>
              <a:t>Klicka på ikonen för att lägga till en bild</a:t>
            </a:r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96573"/>
            <a:ext cx="8229600" cy="59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90000" rIns="91440" bIns="900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sv-SE" dirty="0" smtClean="0"/>
              <a:t>Klicka här för att ändra format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817563"/>
            <a:ext cx="8229600" cy="461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</a:p>
        </p:txBody>
      </p:sp>
      <p:sp>
        <p:nvSpPr>
          <p:cNvPr id="243716" name="Rectangle 4"/>
          <p:cNvSpPr>
            <a:spLocks noChangeArrowheads="1"/>
          </p:cNvSpPr>
          <p:nvPr/>
        </p:nvSpPr>
        <p:spPr bwMode="auto">
          <a:xfrm>
            <a:off x="7619560" y="5512764"/>
            <a:ext cx="1524440" cy="202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46800" rIns="90000" bIns="46800" anchor="b">
            <a:spAutoFit/>
          </a:bodyPr>
          <a:lstStyle/>
          <a:p>
            <a:pPr algn="r" eaLnBrk="0" hangingPunct="0">
              <a:defRPr/>
            </a:pPr>
            <a:fld id="{379C2104-876B-42DE-A891-A8777FA058E8}" type="slidenum">
              <a:rPr lang="en-US" sz="70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pPr algn="r" eaLnBrk="0" hangingPunct="0">
                <a:defRPr/>
              </a:pPr>
              <a:t>‹#›</a:t>
            </a:fld>
            <a:r>
              <a:rPr lang="en-US" sz="700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7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(18)</a:t>
            </a:r>
            <a:endParaRPr lang="en-US" sz="700" dirty="0">
              <a:solidFill>
                <a:schemeClr val="bg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4957665" y="1"/>
            <a:ext cx="4191000" cy="309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46800" bIns="46800">
            <a:spAutoFit/>
          </a:bodyPr>
          <a:lstStyle/>
          <a:p>
            <a:pPr algn="r" eaLnBrk="0" hangingPunct="0">
              <a:defRPr/>
            </a:pPr>
            <a:r>
              <a:rPr lang="sv-SE" sz="7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Inledande programmering med C# (1DV402)</a:t>
            </a:r>
          </a:p>
          <a:p>
            <a:pPr algn="r" eaLnBrk="0" hangingPunct="0">
              <a:defRPr/>
            </a:pPr>
            <a:endParaRPr lang="sv-SE" sz="700" dirty="0">
              <a:solidFill>
                <a:schemeClr val="bg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5" descr="090323_Lnu_Wordmark_Kalmar_Växjö_påhäng_transparent"/>
          <p:cNvPicPr>
            <a:picLocks noChangeAspect="1" noChangeArrowheads="1"/>
          </p:cNvPicPr>
          <p:nvPr/>
        </p:nvPicPr>
        <p:blipFill>
          <a:blip r:embed="rId16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98" y="42856"/>
            <a:ext cx="1463111" cy="137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4" r:id="rId1"/>
    <p:sldLayoutId id="2147483895" r:id="rId2"/>
    <p:sldLayoutId id="2147483896" r:id="rId3"/>
    <p:sldLayoutId id="2147483897" r:id="rId4"/>
    <p:sldLayoutId id="2147483898" r:id="rId5"/>
    <p:sldLayoutId id="2147483899" r:id="rId6"/>
    <p:sldLayoutId id="2147483900" r:id="rId7"/>
    <p:sldLayoutId id="2147483901" r:id="rId8"/>
    <p:sldLayoutId id="2147483902" r:id="rId9"/>
    <p:sldLayoutId id="2147483903" r:id="rId10"/>
    <p:sldLayoutId id="2147483904" r:id="rId11"/>
    <p:sldLayoutId id="2147483905" r:id="rId12"/>
    <p:sldLayoutId id="2147483906" r:id="rId13"/>
    <p:sldLayoutId id="2147483907" r:id="rId14"/>
  </p:sldLayoutIdLst>
  <p:transition>
    <p:random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700" b="1">
          <a:solidFill>
            <a:srgbClr val="333333"/>
          </a:solidFill>
          <a:latin typeface="Times New Roman" pitchFamily="18" charset="0"/>
          <a:ea typeface="+mj-ea"/>
          <a:cs typeface="Times New Roman" pitchFamily="18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ts val="600"/>
        </a:spcBef>
        <a:spcAft>
          <a:spcPts val="0"/>
        </a:spcAft>
        <a:buClr>
          <a:schemeClr val="accent6">
            <a:lumMod val="60000"/>
            <a:lumOff val="40000"/>
          </a:schemeClr>
        </a:buClr>
        <a:buFont typeface="Wingdings" pitchFamily="2" charset="2"/>
        <a:buChar char="ü"/>
        <a:defRPr sz="18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1" fontAlgn="base" hangingPunct="1">
        <a:spcBef>
          <a:spcPts val="1200"/>
        </a:spcBef>
        <a:spcAft>
          <a:spcPct val="0"/>
        </a:spcAft>
        <a:buClr>
          <a:schemeClr val="accent3">
            <a:lumMod val="60000"/>
            <a:lumOff val="40000"/>
          </a:schemeClr>
        </a:buClr>
        <a:buFont typeface="Wingdings" pitchFamily="2" charset="2"/>
        <a:buChar char="§"/>
        <a:defRPr sz="1600">
          <a:solidFill>
            <a:schemeClr val="tx1"/>
          </a:solidFill>
          <a:latin typeface="Times New Roman" pitchFamily="18" charset="0"/>
          <a:cs typeface="Times New Roman" pitchFamily="18" charset="0"/>
        </a:defRPr>
      </a:lvl2pPr>
      <a:lvl3pPr marL="1143000" indent="-228600" algn="l" rtl="0" eaLnBrk="1" fontAlgn="base" hangingPunct="1">
        <a:spcBef>
          <a:spcPts val="600"/>
        </a:spcBef>
        <a:spcAft>
          <a:spcPct val="0"/>
        </a:spcAft>
        <a:buChar char="•"/>
        <a:defRPr sz="1400">
          <a:solidFill>
            <a:schemeClr val="tx1"/>
          </a:solidFill>
          <a:latin typeface="Times New Roman" pitchFamily="18" charset="0"/>
          <a:cs typeface="Times New Roman" pitchFamily="18" charset="0"/>
        </a:defRPr>
      </a:lvl3pPr>
      <a:lvl4pPr marL="1600200" indent="-228600" algn="l" rtl="0" eaLnBrk="1" fontAlgn="base" hangingPunct="1">
        <a:spcBef>
          <a:spcPts val="600"/>
        </a:spcBef>
        <a:spcAft>
          <a:spcPct val="0"/>
        </a:spcAft>
        <a:buChar char="–"/>
        <a:defRPr sz="1200">
          <a:solidFill>
            <a:schemeClr val="tx1"/>
          </a:solidFill>
          <a:latin typeface="Times New Roman" pitchFamily="18" charset="0"/>
          <a:cs typeface="Times New Roman" pitchFamily="18" charset="0"/>
        </a:defRPr>
      </a:lvl4pPr>
      <a:lvl5pPr marL="2057400" indent="-228600" algn="l" rtl="0" eaLnBrk="1" fontAlgn="base" hangingPunct="1">
        <a:spcBef>
          <a:spcPts val="6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pitchFamily="18" charset="0"/>
          <a:cs typeface="Times New Roman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hyperlink" Target="http://juno.lnu.se/msdna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oursepress.lnu.se/kurs/inledande-programmering-med-csharp" TargetMode="External"/><Relationship Id="rId2" Type="http://schemas.openxmlformats.org/officeDocument/2006/relationships/hyperlink" Target="http://creativecommons.org/licenses/by-nc-sa/2.5/se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/>
              <a:t>Introduktion till </a:t>
            </a:r>
            <a:r>
              <a:rPr lang="sv-SE" dirty="0" smtClean="0"/>
              <a:t>kursen…</a:t>
            </a:r>
            <a:endParaRPr lang="sv-SE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12804" y="3238500"/>
            <a:ext cx="6718392" cy="1460500"/>
          </a:xfrm>
        </p:spPr>
        <p:txBody>
          <a:bodyPr/>
          <a:lstStyle/>
          <a:p>
            <a:pPr algn="ctr"/>
            <a:r>
              <a:rPr lang="sv-SE" sz="2400" dirty="0"/>
              <a:t>…eller så här </a:t>
            </a:r>
            <a:r>
              <a:rPr lang="sv-SE" sz="2400" dirty="0" smtClean="0"/>
              <a:t>är det tänkt att fungera</a:t>
            </a:r>
            <a:r>
              <a:rPr lang="sv-SE" sz="2400" dirty="0"/>
              <a:t>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66" y="805271"/>
            <a:ext cx="3908572" cy="4685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Viktiga datum och tidpunkter</a:t>
            </a:r>
          </a:p>
        </p:txBody>
      </p:sp>
      <p:sp>
        <p:nvSpPr>
          <p:cNvPr id="2" name="Platshållare för innehåll 1"/>
          <p:cNvSpPr>
            <a:spLocks noGrp="1"/>
          </p:cNvSpPr>
          <p:nvPr>
            <p:ph sz="half" idx="1"/>
          </p:nvPr>
        </p:nvSpPr>
        <p:spPr>
          <a:xfrm>
            <a:off x="4644008" y="817563"/>
            <a:ext cx="4038600" cy="4619625"/>
          </a:xfrm>
        </p:spPr>
        <p:txBody>
          <a:bodyPr/>
          <a:lstStyle/>
          <a:p>
            <a:r>
              <a:rPr lang="sv-SE" sz="1600" dirty="0"/>
              <a:t>På sidan </a:t>
            </a:r>
            <a:r>
              <a:rPr lang="sv-SE" sz="1600" dirty="0" smtClean="0"/>
              <a:t>Genomförande hittar </a:t>
            </a:r>
            <a:r>
              <a:rPr lang="sv-SE" sz="1600" dirty="0"/>
              <a:t>du vilka datum och tider som gäller för stegtester och redovisning av laborationsuppgifter.</a:t>
            </a:r>
          </a:p>
          <a:p>
            <a:r>
              <a:rPr lang="sv-SE" sz="1600" dirty="0"/>
              <a:t>Du ska ha redovisat alla laborationsuppgifter du gjort på ett steg senast angivet datum och tidpunkt.</a:t>
            </a:r>
          </a:p>
          <a:p>
            <a:r>
              <a:rPr lang="sv-SE" sz="1600" b="1" dirty="0"/>
              <a:t>Campus</a:t>
            </a:r>
          </a:p>
          <a:p>
            <a:pPr lvl="1"/>
            <a:r>
              <a:rPr lang="sv-SE" sz="1400" b="1" dirty="0"/>
              <a:t>All redovisning sker under schemalagd tid för laborationer.</a:t>
            </a:r>
          </a:p>
          <a:p>
            <a:r>
              <a:rPr lang="sv-SE" sz="1600" b="1" dirty="0"/>
              <a:t>Distans</a:t>
            </a:r>
          </a:p>
          <a:p>
            <a:pPr lvl="1"/>
            <a:r>
              <a:rPr lang="sv-SE" sz="1400" b="1" dirty="0" smtClean="0"/>
              <a:t>Redovisning </a:t>
            </a:r>
            <a:r>
              <a:rPr lang="sv-SE" sz="1400" b="1" dirty="0"/>
              <a:t>sker genom att skicka </a:t>
            </a:r>
            <a:r>
              <a:rPr lang="sv-SE" sz="1400" b="1" dirty="0" err="1"/>
              <a:t>zippade</a:t>
            </a:r>
            <a:r>
              <a:rPr lang="sv-SE" sz="1400" b="1" dirty="0"/>
              <a:t> och fullständiga projekt till </a:t>
            </a:r>
            <a:r>
              <a:rPr lang="sv-SE" sz="1400" b="1" dirty="0" smtClean="0"/>
              <a:t>1dv402@lnu.se</a:t>
            </a:r>
            <a:br>
              <a:rPr lang="sv-SE" sz="1400" b="1" dirty="0" smtClean="0"/>
            </a:br>
            <a:r>
              <a:rPr lang="sv-SE" sz="1400" i="1" dirty="0" smtClean="0"/>
              <a:t>eller</a:t>
            </a:r>
            <a:r>
              <a:rPr lang="sv-SE" sz="1400" b="1" dirty="0" smtClean="0"/>
              <a:t/>
            </a:r>
            <a:br>
              <a:rPr lang="sv-SE" sz="1400" b="1" dirty="0" smtClean="0"/>
            </a:br>
            <a:r>
              <a:rPr lang="sv-SE" sz="1400" b="1" dirty="0" smtClean="0"/>
              <a:t>muntligen i samband med handledning.</a:t>
            </a:r>
            <a:endParaRPr lang="sv-SE" sz="1400" b="1" dirty="0"/>
          </a:p>
          <a:p>
            <a:r>
              <a:rPr lang="sv-SE" sz="1600" dirty="0"/>
              <a:t>Eventuella returer ska åtgärdas och redovisas snarast.</a:t>
            </a:r>
          </a:p>
          <a:p>
            <a:endParaRPr lang="sv-SE" sz="1600" dirty="0"/>
          </a:p>
          <a:p>
            <a:endParaRPr lang="sv-SE" sz="1600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Stegtest</a:t>
            </a:r>
            <a:endParaRPr lang="sv-SE" dirty="0"/>
          </a:p>
        </p:txBody>
      </p:sp>
      <p:sp>
        <p:nvSpPr>
          <p:cNvPr id="5" name="Platshållare för innehåll 4"/>
          <p:cNvSpPr>
            <a:spLocks noGrp="1"/>
          </p:cNvSpPr>
          <p:nvPr>
            <p:ph sz="half" idx="1"/>
          </p:nvPr>
        </p:nvSpPr>
        <p:spPr>
          <a:xfrm>
            <a:off x="5144202" y="817563"/>
            <a:ext cx="3542597" cy="4619625"/>
          </a:xfrm>
        </p:spPr>
        <p:txBody>
          <a:bodyPr/>
          <a:lstStyle/>
          <a:p>
            <a:r>
              <a:rPr lang="sv-SE" sz="1800" dirty="0"/>
              <a:t>Stegtesterna består av 16/16/60 flervalsfrågor. Ett eller flera alternativ kan vara rätt.</a:t>
            </a:r>
          </a:p>
          <a:p>
            <a:r>
              <a:rPr lang="sv-SE" sz="1800" dirty="0" smtClean="0"/>
              <a:t>Testerna, utom det sista, </a:t>
            </a:r>
            <a:r>
              <a:rPr lang="sv-SE" sz="1800" dirty="0"/>
              <a:t>är öppna under flera dagar varför du kan genomföra ett test då det passar dig.</a:t>
            </a:r>
          </a:p>
          <a:p>
            <a:r>
              <a:rPr lang="sv-SE" sz="1800" dirty="0"/>
              <a:t>Du får använda vilka hjälpmedel som helst. Dock inte ta hjälp av annan fysisk person.</a:t>
            </a:r>
          </a:p>
          <a:p>
            <a:r>
              <a:rPr lang="sv-SE" sz="1800" dirty="0"/>
              <a:t>Du kan återvända till ett stegtest så länge du inte sparat det, d.v.s. låst dina svar</a:t>
            </a:r>
            <a:r>
              <a:rPr lang="sv-SE" sz="1800" dirty="0" smtClean="0"/>
              <a:t>.</a:t>
            </a:r>
            <a:endParaRPr lang="sv-SE" sz="18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313" y="817564"/>
            <a:ext cx="4675890" cy="3468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044106672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29803"/>
            <a:ext cx="4006667" cy="3253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ubrik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Praktiska tillämpningar</a:t>
            </a:r>
            <a:endParaRPr lang="sv-SE" dirty="0"/>
          </a:p>
        </p:txBody>
      </p:sp>
      <p:sp>
        <p:nvSpPr>
          <p:cNvPr id="2" name="Platshållare för innehåll 1"/>
          <p:cNvSpPr>
            <a:spLocks noGrp="1"/>
          </p:cNvSpPr>
          <p:nvPr>
            <p:ph sz="half" idx="1"/>
          </p:nvPr>
        </p:nvSpPr>
        <p:spPr>
          <a:xfrm>
            <a:off x="4694123" y="817563"/>
            <a:ext cx="4038600" cy="4619625"/>
          </a:xfrm>
        </p:spPr>
        <p:txBody>
          <a:bodyPr/>
          <a:lstStyle/>
          <a:p>
            <a:r>
              <a:rPr lang="sv-SE" sz="1800" dirty="0"/>
              <a:t>Med praktiska tillämpningar menas </a:t>
            </a:r>
            <a:r>
              <a:rPr lang="sv-SE" sz="1800" dirty="0" smtClean="0"/>
              <a:t>övnings- </a:t>
            </a:r>
            <a:r>
              <a:rPr lang="sv-SE" sz="1800" dirty="0"/>
              <a:t>och laborations</a:t>
            </a:r>
            <a:r>
              <a:rPr lang="sv-SE" sz="1800" dirty="0" smtClean="0"/>
              <a:t>uppgifter</a:t>
            </a:r>
            <a:r>
              <a:rPr lang="sv-SE" sz="1800" dirty="0"/>
              <a:t>.</a:t>
            </a:r>
          </a:p>
          <a:p>
            <a:r>
              <a:rPr lang="sv-SE" sz="1800" dirty="0"/>
              <a:t>Samtliga laborationsuppgifter är obligatoriska och ska redovisas.</a:t>
            </a:r>
          </a:p>
          <a:p>
            <a:r>
              <a:rPr lang="sv-SE" sz="1800" dirty="0"/>
              <a:t>Du väljer själv vilken nivå A, B eller C du vill göra laborationsuppgifterna på.</a:t>
            </a:r>
          </a:p>
          <a:p>
            <a:pPr lvl="1">
              <a:spcBef>
                <a:spcPts val="600"/>
              </a:spcBef>
            </a:pPr>
            <a:r>
              <a:rPr lang="sv-SE" sz="1600" dirty="0"/>
              <a:t>A – grundläggande nivå</a:t>
            </a:r>
          </a:p>
          <a:p>
            <a:pPr lvl="1">
              <a:spcBef>
                <a:spcPts val="600"/>
              </a:spcBef>
            </a:pPr>
            <a:r>
              <a:rPr lang="sv-SE" sz="1600" dirty="0"/>
              <a:t>B – grundläggande avancerad nivå</a:t>
            </a:r>
          </a:p>
          <a:p>
            <a:pPr lvl="1">
              <a:spcBef>
                <a:spcPts val="600"/>
              </a:spcBef>
            </a:pPr>
            <a:r>
              <a:rPr lang="sv-SE" sz="1600" dirty="0"/>
              <a:t>C – avancerad nivå</a:t>
            </a:r>
          </a:p>
          <a:p>
            <a:r>
              <a:rPr lang="sv-SE" sz="1800" dirty="0"/>
              <a:t>Har du redovisat en laborationsuppgift på en nivå får du "plussa" en gång på laborationsuppgiften och redovisa på en högre nivå.</a:t>
            </a:r>
          </a:p>
          <a:p>
            <a:endParaRPr lang="sv-SE" sz="1800" dirty="0"/>
          </a:p>
        </p:txBody>
      </p: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190" y="2605472"/>
            <a:ext cx="3813333" cy="2393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7575538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40" y="922310"/>
            <a:ext cx="4348572" cy="4217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/>
              <a:t>Om jag kör fast?</a:t>
            </a:r>
          </a:p>
        </p:txBody>
      </p:sp>
      <p:sp>
        <p:nvSpPr>
          <p:cNvPr id="2" name="Platshållare för text 1"/>
          <p:cNvSpPr>
            <a:spLocks noGrp="1"/>
          </p:cNvSpPr>
          <p:nvPr>
            <p:ph type="body" sz="half" idx="2"/>
          </p:nvPr>
        </p:nvSpPr>
        <p:spPr>
          <a:xfrm>
            <a:off x="5220088" y="817563"/>
            <a:ext cx="3466712" cy="4619625"/>
          </a:xfrm>
        </p:spPr>
        <p:txBody>
          <a:bodyPr/>
          <a:lstStyle/>
          <a:p>
            <a:r>
              <a:rPr lang="sv-SE" dirty="0"/>
              <a:t>Ta en titt på </a:t>
            </a:r>
            <a:r>
              <a:rPr lang="sv-SE" dirty="0" smtClean="0"/>
              <a:t>kursens </a:t>
            </a:r>
            <a:r>
              <a:rPr lang="sv-SE" dirty="0"/>
              <a:t>webbplats!</a:t>
            </a:r>
          </a:p>
          <a:p>
            <a:pPr lvl="1"/>
            <a:r>
              <a:rPr lang="sv-SE" dirty="0"/>
              <a:t>Inspelade föreläsningar</a:t>
            </a:r>
            <a:r>
              <a:rPr lang="sv-SE" dirty="0" smtClean="0"/>
              <a:t>.</a:t>
            </a:r>
          </a:p>
          <a:p>
            <a:pPr lvl="1"/>
            <a:r>
              <a:rPr lang="sv-SE" dirty="0" smtClean="0"/>
              <a:t>Övningsuppgifter.</a:t>
            </a:r>
          </a:p>
          <a:p>
            <a:pPr lvl="1"/>
            <a:r>
              <a:rPr lang="sv-SE" dirty="0" smtClean="0"/>
              <a:t>Presentationer.</a:t>
            </a:r>
          </a:p>
          <a:p>
            <a:pPr lvl="1"/>
            <a:r>
              <a:rPr lang="sv-SE" dirty="0" smtClean="0"/>
              <a:t>Artiklar.</a:t>
            </a:r>
            <a:endParaRPr lang="sv-SE" dirty="0"/>
          </a:p>
          <a:p>
            <a:pPr lvl="1"/>
            <a:r>
              <a:rPr lang="sv-SE" dirty="0"/>
              <a:t>Adobe </a:t>
            </a:r>
            <a:r>
              <a:rPr lang="sv-SE" dirty="0" err="1"/>
              <a:t>Connect</a:t>
            </a:r>
            <a:r>
              <a:rPr lang="sv-SE" dirty="0"/>
              <a:t> Pro.</a:t>
            </a:r>
          </a:p>
          <a:p>
            <a:pPr lvl="1"/>
            <a:r>
              <a:rPr lang="sv-SE" dirty="0" smtClean="0"/>
              <a:t>Forum.</a:t>
            </a:r>
            <a:endParaRPr lang="sv-SE" dirty="0"/>
          </a:p>
          <a:p>
            <a:pPr lvl="1"/>
            <a:r>
              <a:rPr lang="sv-SE" dirty="0">
                <a:solidFill>
                  <a:schemeClr val="bg1">
                    <a:lumMod val="85000"/>
                  </a:schemeClr>
                </a:solidFill>
              </a:rPr>
              <a:t>(E-brev.)</a:t>
            </a:r>
          </a:p>
          <a:p>
            <a:pPr lvl="1"/>
            <a:r>
              <a:rPr lang="sv-SE" dirty="0">
                <a:solidFill>
                  <a:schemeClr val="bg1">
                    <a:lumMod val="85000"/>
                  </a:schemeClr>
                </a:solidFill>
              </a:rPr>
              <a:t>(</a:t>
            </a:r>
            <a:r>
              <a:rPr lang="sv-SE" dirty="0" err="1">
                <a:solidFill>
                  <a:schemeClr val="bg1">
                    <a:lumMod val="85000"/>
                  </a:schemeClr>
                </a:solidFill>
              </a:rPr>
              <a:t>Skype</a:t>
            </a:r>
            <a:r>
              <a:rPr lang="sv-SE" dirty="0">
                <a:solidFill>
                  <a:schemeClr val="bg1">
                    <a:lumMod val="85000"/>
                  </a:schemeClr>
                </a:solidFill>
              </a:rPr>
              <a:t>.)</a:t>
            </a:r>
          </a:p>
          <a:p>
            <a:r>
              <a:rPr lang="sv-SE" dirty="0" smtClean="0"/>
              <a:t>Ta </a:t>
            </a:r>
            <a:r>
              <a:rPr lang="sv-SE" dirty="0"/>
              <a:t>hjälp av varandra! </a:t>
            </a:r>
            <a:r>
              <a:rPr lang="sv-SE" i="1" dirty="0"/>
              <a:t>Du </a:t>
            </a:r>
            <a:r>
              <a:rPr lang="sv-SE" i="1" dirty="0" smtClean="0"/>
              <a:t>lär </a:t>
            </a:r>
            <a:r>
              <a:rPr lang="sv-SE" i="1" dirty="0"/>
              <a:t>av andra, och du lär dig ännu mer genom att lära andra</a:t>
            </a:r>
            <a:r>
              <a:rPr lang="sv-SE" i="1" dirty="0" smtClean="0"/>
              <a:t>.</a:t>
            </a:r>
            <a:endParaRPr lang="sv-SE" i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Hur fungerar kursen?</a:t>
            </a:r>
          </a:p>
        </p:txBody>
      </p:sp>
      <p:sp>
        <p:nvSpPr>
          <p:cNvPr id="2" name="Platshållare för innehåll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sz="2400" dirty="0"/>
              <a:t>Kontinuerlig kursvärdering med hjälp av kursens </a:t>
            </a:r>
            <a:r>
              <a:rPr lang="sv-SE" sz="2400" dirty="0" smtClean="0"/>
              <a:t>forum.</a:t>
            </a:r>
          </a:p>
          <a:p>
            <a:pPr lvl="1"/>
            <a:r>
              <a:rPr lang="sv-SE" sz="2000" dirty="0" smtClean="0"/>
              <a:t>Tanken </a:t>
            </a:r>
            <a:r>
              <a:rPr lang="sv-SE" sz="2000" dirty="0"/>
              <a:t>är att du ska kunna påverka kursen när du går den, och inte bara när du gått den!</a:t>
            </a:r>
          </a:p>
          <a:p>
            <a:r>
              <a:rPr lang="sv-SE" sz="2400" dirty="0" smtClean="0"/>
              <a:t>I </a:t>
            </a:r>
            <a:r>
              <a:rPr lang="sv-SE" sz="2400" dirty="0"/>
              <a:t>kursens </a:t>
            </a:r>
            <a:r>
              <a:rPr lang="sv-SE" sz="2400" dirty="0" smtClean="0"/>
              <a:t>forum har </a:t>
            </a:r>
            <a:r>
              <a:rPr lang="sv-SE" sz="2400" dirty="0"/>
              <a:t>kursledningen som ambition att ge sin syn på hur vi uppfattar hur det går för er på kursen.</a:t>
            </a:r>
          </a:p>
          <a:p>
            <a:pPr lvl="1"/>
            <a:r>
              <a:rPr lang="sv-SE" sz="2000" dirty="0"/>
              <a:t>Uppfattar vi er rätt</a:t>
            </a:r>
            <a:r>
              <a:rPr lang="sv-SE" sz="2000" dirty="0" smtClean="0"/>
              <a:t>?</a:t>
            </a:r>
            <a:endParaRPr lang="sv-SE" sz="2000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23608" b="9033"/>
          <a:stretch>
            <a:fillRect/>
          </a:stretch>
        </p:blipFill>
        <p:spPr bwMode="auto">
          <a:xfrm>
            <a:off x="701627" y="1366554"/>
            <a:ext cx="3290139" cy="276890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10" name="textruta 9"/>
          <p:cNvSpPr txBox="1"/>
          <p:nvPr/>
        </p:nvSpPr>
        <p:spPr>
          <a:xfrm rot="20779177">
            <a:off x="1614448" y="3229626"/>
            <a:ext cx="774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C#</a:t>
            </a:r>
            <a:endParaRPr lang="sv-SE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ruta 10"/>
          <p:cNvSpPr txBox="1"/>
          <p:nvPr/>
        </p:nvSpPr>
        <p:spPr>
          <a:xfrm rot="21262359">
            <a:off x="709388" y="1712503"/>
            <a:ext cx="16049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ASP.NET Web Forms</a:t>
            </a:r>
            <a:endParaRPr lang="sv-SE" sz="1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ruta 8"/>
          <p:cNvSpPr txBox="1"/>
          <p:nvPr/>
        </p:nvSpPr>
        <p:spPr>
          <a:xfrm rot="21139340">
            <a:off x="719113" y="2418795"/>
            <a:ext cx="1603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Webbteknik I</a:t>
            </a:r>
            <a:endParaRPr lang="sv-SE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Är du programstudent? Vi </a:t>
            </a:r>
            <a:r>
              <a:rPr lang="sv-SE" dirty="0"/>
              <a:t>ställer krav!</a:t>
            </a:r>
          </a:p>
        </p:txBody>
      </p:sp>
      <p:sp>
        <p:nvSpPr>
          <p:cNvPr id="2" name="Platshållare för innehåll 1"/>
          <p:cNvSpPr>
            <a:spLocks noGrp="1"/>
          </p:cNvSpPr>
          <p:nvPr>
            <p:ph sz="half" idx="1"/>
          </p:nvPr>
        </p:nvSpPr>
        <p:spPr>
          <a:xfrm>
            <a:off x="4644008" y="817563"/>
            <a:ext cx="4038600" cy="4619625"/>
          </a:xfrm>
        </p:spPr>
        <p:txBody>
          <a:bodyPr/>
          <a:lstStyle/>
          <a:p>
            <a:r>
              <a:rPr lang="sv-SE" sz="1800" dirty="0"/>
              <a:t>Kurser du kommer att läsa längre fram i utbildningen bygger på att du läst och klarat av tidigare kurser.</a:t>
            </a:r>
          </a:p>
          <a:p>
            <a:r>
              <a:rPr lang="sv-SE" sz="1800" b="1" dirty="0"/>
              <a:t>Vi ställer</a:t>
            </a:r>
            <a:r>
              <a:rPr lang="sv-SE" sz="1800" dirty="0"/>
              <a:t> som </a:t>
            </a:r>
            <a:r>
              <a:rPr lang="sv-SE" sz="1800" b="1" dirty="0"/>
              <a:t>krav</a:t>
            </a:r>
            <a:r>
              <a:rPr lang="sv-SE" sz="1800" dirty="0"/>
              <a:t> att för att du ska få fortsätta att läsa…</a:t>
            </a:r>
          </a:p>
          <a:p>
            <a:pPr lvl="1">
              <a:spcBef>
                <a:spcPts val="600"/>
              </a:spcBef>
            </a:pPr>
            <a:r>
              <a:rPr lang="sv-SE" sz="1800" dirty="0"/>
              <a:t>Webbteknik I (lp2)</a:t>
            </a:r>
          </a:p>
          <a:p>
            <a:pPr lvl="1">
              <a:spcBef>
                <a:spcPts val="600"/>
              </a:spcBef>
            </a:pPr>
            <a:r>
              <a:rPr lang="sv-SE" sz="1800" dirty="0"/>
              <a:t>ASP.NET Web Forms (lp3)</a:t>
            </a:r>
          </a:p>
          <a:p>
            <a:pPr marL="358775" indent="0">
              <a:buNone/>
            </a:pPr>
            <a:r>
              <a:rPr lang="sv-SE" sz="1800" dirty="0"/>
              <a:t>…måste du fullständigt klarat, </a:t>
            </a:r>
            <a:br>
              <a:rPr lang="sv-SE" sz="1800" dirty="0"/>
            </a:br>
            <a:r>
              <a:rPr lang="sv-SE" sz="1800" dirty="0"/>
              <a:t>d.v.s. erhållit slutbetyg i, </a:t>
            </a:r>
            <a:br>
              <a:rPr lang="sv-SE" sz="1800" dirty="0"/>
            </a:br>
            <a:r>
              <a:rPr lang="sv-SE" sz="1800" dirty="0"/>
              <a:t>Inledande programmering med C</a:t>
            </a:r>
            <a:r>
              <a:rPr lang="sv-SE" sz="1800" dirty="0" smtClean="0"/>
              <a:t>#.</a:t>
            </a:r>
            <a:endParaRPr lang="sv-SE" sz="1800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Vi i kursledningen ställer upp!</a:t>
            </a:r>
            <a:endParaRPr lang="sv-SE" dirty="0"/>
          </a:p>
        </p:txBody>
      </p:sp>
      <p:sp>
        <p:nvSpPr>
          <p:cNvPr id="7" name="Platshållare för innehåll 6"/>
          <p:cNvSpPr>
            <a:spLocks noGrp="1"/>
          </p:cNvSpPr>
          <p:nvPr>
            <p:ph sz="half" idx="1"/>
          </p:nvPr>
        </p:nvSpPr>
        <p:spPr>
          <a:xfrm>
            <a:off x="3203848" y="817563"/>
            <a:ext cx="5482952" cy="4619625"/>
          </a:xfrm>
        </p:spPr>
        <p:txBody>
          <a:bodyPr/>
          <a:lstStyle/>
          <a:p>
            <a:r>
              <a:rPr lang="sv-SE" sz="1800" b="1" dirty="0"/>
              <a:t>Har du problem? Fråga!</a:t>
            </a:r>
            <a:r>
              <a:rPr lang="sv-SE" sz="1800" dirty="0"/>
              <a:t> Ingen fråga är för dum för att ställas. Kursledningen finns där för dig, …</a:t>
            </a:r>
          </a:p>
          <a:p>
            <a:r>
              <a:rPr lang="sv-SE" sz="1800" dirty="0"/>
              <a:t>…och du, </a:t>
            </a:r>
            <a:r>
              <a:rPr lang="sv-SE" sz="1800" b="1" dirty="0"/>
              <a:t>vi vill så gärna att du lyckas</a:t>
            </a:r>
            <a:r>
              <a:rPr lang="sv-SE" sz="1800" dirty="0"/>
              <a:t>… </a:t>
            </a:r>
          </a:p>
          <a:p>
            <a:pPr lvl="1"/>
            <a:r>
              <a:rPr lang="sv-SE" sz="1600" dirty="0"/>
              <a:t>…så var smart! Utnyttja kursledningen och använd de schemalagda tillfällena för att ställa frågor. Det är nu då kursen går som kursledningen har tid avsatt för att kunna hjälpa dig.</a:t>
            </a:r>
          </a:p>
          <a:p>
            <a:r>
              <a:rPr lang="sv-SE" sz="1800" dirty="0"/>
              <a:t>…men du…</a:t>
            </a:r>
          </a:p>
          <a:p>
            <a:pPr lvl="1"/>
            <a:r>
              <a:rPr lang="sv-SE" sz="1600" dirty="0"/>
              <a:t>…</a:t>
            </a:r>
            <a:r>
              <a:rPr lang="sv-SE" sz="1600" b="1" dirty="0"/>
              <a:t>vi ställer upp till 100% </a:t>
            </a:r>
            <a:r>
              <a:rPr lang="sv-SE" sz="1600" b="1" dirty="0" smtClean="0"/>
              <a:t> och det enda du bara behöver göra är att ställa upp själv!</a:t>
            </a:r>
            <a:r>
              <a:rPr lang="sv-SE" sz="1600" dirty="0" smtClean="0"/>
              <a:t> </a:t>
            </a:r>
            <a:r>
              <a:rPr lang="sv-SE" sz="1600" dirty="0"/>
              <a:t>Ju tidigare kursledningen får reda på eventuella problem desto lättare kan vi tillsammans åtgärda dem. Med andra ord kom inte i slutet av stegen eller kursen och säg att du inget förstår. Kursledningen förstår då inte varför du inte tog kontakt tidigare.</a:t>
            </a:r>
          </a:p>
          <a:p>
            <a:endParaRPr lang="sv-SE" sz="18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738135" y="1384272"/>
            <a:ext cx="2081213" cy="312102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428525848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Programvara</a:t>
            </a:r>
          </a:p>
        </p:txBody>
      </p:sp>
      <p:sp>
        <p:nvSpPr>
          <p:cNvPr id="2" name="Platshållare för innehåll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Utvecklingsverktyget som används under kursen är Microsoft Visual Studio </a:t>
            </a:r>
            <a:r>
              <a:rPr lang="sv-SE" dirty="0" smtClean="0"/>
              <a:t>2013 </a:t>
            </a:r>
            <a:r>
              <a:rPr lang="sv-SE" dirty="0" smtClean="0"/>
              <a:t>Ultimate.</a:t>
            </a:r>
            <a:endParaRPr lang="sv-SE" dirty="0"/>
          </a:p>
          <a:p>
            <a:r>
              <a:rPr lang="sv-SE" dirty="0"/>
              <a:t>Du har tillgång till programvaran </a:t>
            </a:r>
            <a:r>
              <a:rPr lang="sv-SE" dirty="0" smtClean="0"/>
              <a:t>via Microsoft </a:t>
            </a:r>
            <a:r>
              <a:rPr lang="sv-SE" dirty="0" err="1" smtClean="0"/>
              <a:t>DreamSpark</a:t>
            </a:r>
            <a:r>
              <a:rPr lang="sv-SE" dirty="0" smtClean="0"/>
              <a:t> for </a:t>
            </a:r>
            <a:r>
              <a:rPr lang="sv-SE" dirty="0" err="1" smtClean="0"/>
              <a:t>Academic</a:t>
            </a:r>
            <a:r>
              <a:rPr lang="sv-SE" dirty="0" smtClean="0"/>
              <a:t> Institutions.</a:t>
            </a:r>
          </a:p>
          <a:p>
            <a:pPr lvl="1"/>
            <a:r>
              <a:rPr lang="sv-SE" dirty="0" smtClean="0"/>
              <a:t>Ansök på MSDN </a:t>
            </a:r>
            <a:r>
              <a:rPr lang="sv-SE" dirty="0" err="1" smtClean="0"/>
              <a:t>Academic</a:t>
            </a:r>
            <a:r>
              <a:rPr lang="sv-SE" dirty="0" smtClean="0"/>
              <a:t> Alliance, </a:t>
            </a:r>
            <a:r>
              <a:rPr lang="sv-SE" dirty="0">
                <a:hlinkClick r:id="rId2"/>
              </a:rPr>
              <a:t>http://</a:t>
            </a:r>
            <a:r>
              <a:rPr lang="sv-SE" dirty="0" smtClean="0">
                <a:hlinkClick r:id="rId2"/>
              </a:rPr>
              <a:t>juno.lnu.se/</a:t>
            </a:r>
            <a:r>
              <a:rPr lang="sv-SE" dirty="0" err="1" smtClean="0">
                <a:hlinkClick r:id="rId2"/>
              </a:rPr>
              <a:t>msdnaa</a:t>
            </a:r>
            <a:r>
              <a:rPr lang="sv-SE" dirty="0" smtClean="0"/>
              <a:t>.</a:t>
            </a:r>
            <a:endParaRPr lang="sv-SE" dirty="0"/>
          </a:p>
        </p:txBody>
      </p:sp>
      <p:sp>
        <p:nvSpPr>
          <p:cNvPr id="109574" name="Rectangle 6"/>
          <p:cNvSpPr>
            <a:spLocks noChangeArrowheads="1"/>
          </p:cNvSpPr>
          <p:nvPr/>
        </p:nvSpPr>
        <p:spPr bwMode="auto">
          <a:xfrm>
            <a:off x="539750" y="2887930"/>
            <a:ext cx="4654550" cy="1860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sv-SE" sz="3200"/>
          </a:p>
        </p:txBody>
      </p:sp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595" y="2641476"/>
            <a:ext cx="4052381" cy="2495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1257" y="3114735"/>
            <a:ext cx="3595239" cy="2447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Frågor?</a:t>
            </a:r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3200" y="-209592"/>
            <a:ext cx="64008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Upphovsrätt för detta verk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sz="1400" dirty="0"/>
              <a:t>Detta verk är framtaget i anslutning till kursen Inledande programmering med C# vid Linnéuniversitetet.</a:t>
            </a:r>
          </a:p>
          <a:p>
            <a:pPr marL="0" indent="0">
              <a:buNone/>
            </a:pPr>
            <a:r>
              <a:rPr lang="sv-SE" sz="1400" b="1" dirty="0"/>
              <a:t>Du får använda detta verk så här:</a:t>
            </a:r>
            <a:endParaRPr lang="sv-SE" sz="1400" dirty="0"/>
          </a:p>
          <a:p>
            <a:pPr marL="0" indent="0">
              <a:buNone/>
            </a:pPr>
            <a:r>
              <a:rPr lang="sv-SE" sz="1400" dirty="0"/>
              <a:t>Allt innehåll i verket </a:t>
            </a:r>
            <a:r>
              <a:rPr lang="sv-SE" sz="1400" dirty="0" smtClean="0"/>
              <a:t>Introduktion till kursen…</a:t>
            </a:r>
            <a:r>
              <a:rPr lang="sv-SE" sz="1400" dirty="0"/>
              <a:t> av Mats Loock, </a:t>
            </a:r>
            <a:r>
              <a:rPr lang="sv-SE" sz="1400" dirty="0" smtClean="0"/>
              <a:t>förutom fotografier, ikoner, bild på kurslitteraturen samt Linnéuniversitetets logotyp och symbol, </a:t>
            </a:r>
            <a:r>
              <a:rPr lang="sv-SE" sz="1400" dirty="0"/>
              <a:t>är licensierad under</a:t>
            </a:r>
            <a:r>
              <a:rPr lang="sv-SE" sz="1400" dirty="0" smtClean="0"/>
              <a:t>:</a:t>
            </a:r>
          </a:p>
          <a:p>
            <a:pPr marL="984250" indent="0">
              <a:buNone/>
            </a:pPr>
            <a:r>
              <a:rPr lang="sv-SE" sz="1400" dirty="0" err="1"/>
              <a:t>Creative</a:t>
            </a:r>
            <a:r>
              <a:rPr lang="sv-SE" sz="1400" dirty="0"/>
              <a:t> </a:t>
            </a:r>
            <a:r>
              <a:rPr lang="sv-SE" sz="1400" dirty="0" err="1"/>
              <a:t>Commons</a:t>
            </a:r>
            <a:r>
              <a:rPr lang="sv-SE" sz="1400" dirty="0"/>
              <a:t> Erkännande-</a:t>
            </a:r>
            <a:r>
              <a:rPr lang="sv-SE" sz="1400" dirty="0" err="1"/>
              <a:t>IckeKommersiell</a:t>
            </a:r>
            <a:r>
              <a:rPr lang="sv-SE" sz="1400" dirty="0"/>
              <a:t>-</a:t>
            </a:r>
            <a:r>
              <a:rPr lang="sv-SE" sz="1400" dirty="0" err="1"/>
              <a:t>DelaLika</a:t>
            </a:r>
            <a:r>
              <a:rPr lang="sv-SE" sz="1400" dirty="0"/>
              <a:t> 2.5 Sverige licens.</a:t>
            </a:r>
            <a:br>
              <a:rPr lang="sv-SE" sz="1400" dirty="0"/>
            </a:br>
            <a:r>
              <a:rPr lang="sv-SE" sz="1400" u="sng" dirty="0">
                <a:hlinkClick r:id="rId2"/>
              </a:rPr>
              <a:t>http://creativecommons.org/licenses/by-nc-sa/2.5/se</a:t>
            </a:r>
            <a:r>
              <a:rPr lang="sv-SE" sz="1400" u="sng" dirty="0" smtClean="0">
                <a:hlinkClick r:id="rId2"/>
              </a:rPr>
              <a:t>/</a:t>
            </a:r>
            <a:endParaRPr lang="sv-SE" sz="1400" u="sng" dirty="0" smtClean="0"/>
          </a:p>
          <a:p>
            <a:pPr marL="0" indent="0">
              <a:buNone/>
            </a:pPr>
            <a:r>
              <a:rPr lang="sv-SE" sz="1400" b="1" dirty="0"/>
              <a:t>Det betyder att du i icke-kommersiella syften får:</a:t>
            </a:r>
            <a:endParaRPr lang="sv-SE" sz="1400" dirty="0"/>
          </a:p>
          <a:p>
            <a:pPr lvl="0">
              <a:buClrTx/>
              <a:buFont typeface="Arial" pitchFamily="34" charset="0"/>
              <a:buChar char="•"/>
            </a:pPr>
            <a:r>
              <a:rPr lang="sv-SE" sz="1400" dirty="0"/>
              <a:t>kopiera hela eller delar av innehållet</a:t>
            </a:r>
          </a:p>
          <a:p>
            <a:pPr lvl="0">
              <a:buClrTx/>
              <a:buFont typeface="Arial" pitchFamily="34" charset="0"/>
              <a:buChar char="•"/>
            </a:pPr>
            <a:r>
              <a:rPr lang="sv-SE" sz="1400" dirty="0"/>
              <a:t>sprida hela eller delar av innehållet</a:t>
            </a:r>
          </a:p>
          <a:p>
            <a:pPr lvl="0">
              <a:buClrTx/>
              <a:buFont typeface="Arial" pitchFamily="34" charset="0"/>
              <a:buChar char="•"/>
            </a:pPr>
            <a:r>
              <a:rPr lang="sv-SE" sz="1400" dirty="0"/>
              <a:t>visa hela eller delar av innehållet offentligt och digitalt</a:t>
            </a:r>
          </a:p>
          <a:p>
            <a:pPr lvl="0">
              <a:buClrTx/>
              <a:buFont typeface="Arial" pitchFamily="34" charset="0"/>
              <a:buChar char="•"/>
            </a:pPr>
            <a:r>
              <a:rPr lang="sv-SE" sz="1400" dirty="0"/>
              <a:t>konvertera innehållet till annat format</a:t>
            </a:r>
          </a:p>
          <a:p>
            <a:pPr lvl="0">
              <a:buClrTx/>
              <a:buFont typeface="Arial" pitchFamily="34" charset="0"/>
              <a:buChar char="•"/>
            </a:pPr>
            <a:r>
              <a:rPr lang="sv-SE" sz="1400" dirty="0"/>
              <a:t>du får även göra om innehållet</a:t>
            </a:r>
          </a:p>
          <a:p>
            <a:pPr marL="0" indent="0">
              <a:buNone/>
            </a:pPr>
            <a:r>
              <a:rPr lang="sv-SE" sz="1400" dirty="0"/>
              <a:t>Om du förändrar innehållet så ta inte med fotografier</a:t>
            </a:r>
            <a:r>
              <a:rPr lang="sv-SE" sz="1400" dirty="0" smtClean="0"/>
              <a:t>, ikoner, </a:t>
            </a:r>
            <a:r>
              <a:rPr lang="sv-SE" sz="1400" dirty="0"/>
              <a:t>bild på kurslitteraturen samt Linnéuniversitetets logotyp och symbol </a:t>
            </a:r>
            <a:r>
              <a:rPr lang="sv-SE" sz="1400" dirty="0" smtClean="0"/>
              <a:t>i </a:t>
            </a:r>
            <a:r>
              <a:rPr lang="sv-SE" sz="1400" dirty="0"/>
              <a:t>din nya version!</a:t>
            </a:r>
          </a:p>
          <a:p>
            <a:pPr marL="0" indent="0">
              <a:buNone/>
            </a:pPr>
            <a:r>
              <a:rPr lang="sv-SE" sz="1400" dirty="0"/>
              <a:t>Vid all användning måste du ange källan: ”Linnéuniversitetet – Inledande programmering med C#” och en länk till </a:t>
            </a:r>
            <a:r>
              <a:rPr lang="sv-SE" sz="1400" u="sng" dirty="0">
                <a:hlinkClick r:id="rId3"/>
              </a:rPr>
              <a:t>https://coursepress.lnu.se/kurs/inledande-programmering-med-csharp</a:t>
            </a:r>
            <a:r>
              <a:rPr lang="sv-SE" sz="1400" dirty="0"/>
              <a:t> och till </a:t>
            </a:r>
            <a:r>
              <a:rPr lang="sv-SE" sz="1400" dirty="0" err="1"/>
              <a:t>Creative</a:t>
            </a:r>
            <a:r>
              <a:rPr lang="sv-SE" sz="1400" dirty="0"/>
              <a:t> Common-licensen här ovan.</a:t>
            </a:r>
          </a:p>
        </p:txBody>
      </p:sp>
      <p:pic>
        <p:nvPicPr>
          <p:cNvPr id="12" name="Bildobjekt 11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029408"/>
            <a:ext cx="836930" cy="2933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53432221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414280" y="1633506"/>
            <a:ext cx="3173412" cy="3173413"/>
          </a:xfrm>
          <a:prstGeom prst="ellipse">
            <a:avLst/>
          </a:prstGeom>
          <a:solidFill>
            <a:schemeClr val="accent6">
              <a:lumMod val="60000"/>
              <a:lumOff val="40000"/>
              <a:alpha val="39999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marL="342900" indent="-342900" algn="ctr">
              <a:spcBef>
                <a:spcPct val="20000"/>
              </a:spcBef>
            </a:pPr>
            <a:endParaRPr lang="sv-SE" sz="22900" b="1">
              <a:solidFill>
                <a:srgbClr val="DDDDDD"/>
              </a:solidFill>
              <a:latin typeface="Verdana" pitchFamily="34" charset="0"/>
            </a:endParaRP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373005" y="593694"/>
            <a:ext cx="3381375" cy="479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Efter kursen kommer du att…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>
          <a:xfrm>
            <a:off x="3708400" y="817563"/>
            <a:ext cx="4978400" cy="4619625"/>
          </a:xfrm>
        </p:spPr>
        <p:txBody>
          <a:bodyPr/>
          <a:lstStyle/>
          <a:p>
            <a:r>
              <a:rPr lang="sv-SE" sz="2400" dirty="0"/>
              <a:t>…kunna skriva </a:t>
            </a:r>
            <a:r>
              <a:rPr lang="sv-SE" sz="2400" b="1" dirty="0" smtClean="0"/>
              <a:t>konsolprogram i </a:t>
            </a:r>
            <a:r>
              <a:rPr lang="sv-SE" sz="2400" dirty="0" smtClean="0"/>
              <a:t>programspråket </a:t>
            </a:r>
            <a:r>
              <a:rPr lang="sv-SE" sz="2400" b="1" dirty="0" smtClean="0"/>
              <a:t>C#</a:t>
            </a:r>
            <a:r>
              <a:rPr lang="sv-SE" sz="2400" dirty="0" smtClean="0"/>
              <a:t>.</a:t>
            </a:r>
            <a:endParaRPr lang="sv-SE" sz="2400" dirty="0"/>
          </a:p>
          <a:p>
            <a:r>
              <a:rPr lang="sv-SE" sz="2400" dirty="0" smtClean="0"/>
              <a:t>… själv ha skapat dig en god </a:t>
            </a:r>
            <a:r>
              <a:rPr lang="sv-SE" sz="2400" b="1" dirty="0" smtClean="0"/>
              <a:t>programmeringsgrund</a:t>
            </a:r>
            <a:r>
              <a:rPr lang="sv-SE" sz="2400" dirty="0" smtClean="0"/>
              <a:t> att stå på, vilket gör det </a:t>
            </a:r>
            <a:r>
              <a:rPr lang="sv-SE" sz="2400" b="1" dirty="0" smtClean="0"/>
              <a:t>enklare att använda</a:t>
            </a:r>
            <a:r>
              <a:rPr lang="sv-SE" sz="2400" dirty="0" smtClean="0"/>
              <a:t>, och lära in, olika </a:t>
            </a:r>
            <a:r>
              <a:rPr lang="sv-SE" sz="2400" b="1" dirty="0" smtClean="0"/>
              <a:t>skript- och programspråk</a:t>
            </a:r>
            <a:r>
              <a:rPr lang="sv-SE" sz="2400" dirty="0" smtClean="0"/>
              <a:t> som t.ex. JavaScript och PHP.</a:t>
            </a:r>
            <a:endParaRPr lang="sv-SE" sz="2400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ubri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Kursledningen</a:t>
            </a:r>
            <a:endParaRPr lang="sv-SE" dirty="0"/>
          </a:p>
        </p:txBody>
      </p:sp>
      <p:graphicFrame>
        <p:nvGraphicFramePr>
          <p:cNvPr id="7" name="Platshållare för innehåll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4291744"/>
              </p:ext>
            </p:extLst>
          </p:nvPr>
        </p:nvGraphicFramePr>
        <p:xfrm>
          <a:off x="457200" y="817563"/>
          <a:ext cx="8229600" cy="1854198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586154"/>
                <a:gridCol w="7643446"/>
              </a:tblGrid>
              <a:tr h="309033">
                <a:tc gridSpan="2">
                  <a:txBody>
                    <a:bodyPr/>
                    <a:lstStyle/>
                    <a:p>
                      <a:r>
                        <a:rPr lang="sv-SE" sz="1500" dirty="0" smtClean="0"/>
                        <a:t>Kursansvarig/kursledare</a:t>
                      </a:r>
                      <a:endParaRPr lang="sv-SE" sz="1500" dirty="0"/>
                    </a:p>
                  </a:txBody>
                  <a:tcPr marT="38100" marB="38100"/>
                </a:tc>
                <a:tc hMerge="1"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</a:tr>
              <a:tr h="309033">
                <a:tc>
                  <a:txBody>
                    <a:bodyPr/>
                    <a:lstStyle/>
                    <a:p>
                      <a:pPr marL="363538" indent="0"/>
                      <a:endParaRPr lang="sv-SE" sz="1500" dirty="0"/>
                    </a:p>
                  </a:txBody>
                  <a:tcPr marT="38100" marB="38100">
                    <a:solidFill>
                      <a:schemeClr val="bg2">
                        <a:lumMod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1500" dirty="0" smtClean="0"/>
                        <a:t>Mats Loock</a:t>
                      </a:r>
                      <a:endParaRPr lang="sv-SE" sz="15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T="38100" marB="38100">
                    <a:solidFill>
                      <a:schemeClr val="bg2">
                        <a:lumMod val="50000"/>
                        <a:alpha val="20000"/>
                      </a:schemeClr>
                    </a:solidFill>
                  </a:tcPr>
                </a:tc>
              </a:tr>
              <a:tr h="309033">
                <a:tc>
                  <a:txBody>
                    <a:bodyPr/>
                    <a:lstStyle/>
                    <a:p>
                      <a:pPr marL="363538" indent="0"/>
                      <a:endParaRPr lang="sv-SE" sz="1500" dirty="0"/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r>
                        <a:rPr lang="sv-SE" sz="1500" dirty="0" smtClean="0"/>
                        <a:t>A34:14 </a:t>
                      </a:r>
                      <a:r>
                        <a:rPr lang="sv-SE" sz="1200" dirty="0" smtClean="0"/>
                        <a:t>(Kalmar</a:t>
                      </a:r>
                      <a:r>
                        <a:rPr lang="sv-SE" sz="1200" baseline="0" dirty="0" smtClean="0"/>
                        <a:t> Nyckel: A-huset, plan 3, sektion 4, rum 14)</a:t>
                      </a:r>
                      <a:endParaRPr lang="sv-SE" sz="15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38100" marB="38100"/>
                </a:tc>
              </a:tr>
              <a:tr h="309033">
                <a:tc>
                  <a:txBody>
                    <a:bodyPr/>
                    <a:lstStyle/>
                    <a:p>
                      <a:endParaRPr lang="sv-SE" sz="1500" dirty="0"/>
                    </a:p>
                  </a:txBody>
                  <a:tcPr marT="38100" marB="38100">
                    <a:solidFill>
                      <a:schemeClr val="bg2">
                        <a:lumMod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1500" dirty="0" smtClean="0"/>
                        <a:t>0480 – </a:t>
                      </a:r>
                      <a:r>
                        <a:rPr lang="sv-SE" sz="1500" kern="1200" dirty="0" smtClean="0"/>
                        <a:t>49 77 14</a:t>
                      </a:r>
                      <a:endParaRPr lang="sv-SE" sz="15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T="38100" marB="38100">
                    <a:solidFill>
                      <a:schemeClr val="bg2">
                        <a:lumMod val="50000"/>
                        <a:alpha val="20000"/>
                      </a:schemeClr>
                    </a:solidFill>
                  </a:tcPr>
                </a:tc>
              </a:tr>
              <a:tr h="309033">
                <a:tc>
                  <a:txBody>
                    <a:bodyPr/>
                    <a:lstStyle/>
                    <a:p>
                      <a:endParaRPr lang="sv-SE" sz="1500" dirty="0"/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r>
                        <a:rPr lang="sv-SE" sz="1500" smtClean="0"/>
                        <a:t>mats.loock@lnu.se</a:t>
                      </a:r>
                      <a:endParaRPr lang="sv-SE" sz="15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T="38100" marB="38100"/>
                </a:tc>
              </a:tr>
              <a:tr h="309033">
                <a:tc>
                  <a:txBody>
                    <a:bodyPr/>
                    <a:lstStyle/>
                    <a:p>
                      <a:endParaRPr lang="sv-SE" sz="1500" dirty="0"/>
                    </a:p>
                  </a:txBody>
                  <a:tcPr marT="38100" marB="38100">
                    <a:solidFill>
                      <a:schemeClr val="bg2">
                        <a:lumMod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500" dirty="0" smtClean="0"/>
                        <a:t>mats.loock.lnu.se</a:t>
                      </a:r>
                      <a:endParaRPr lang="sv-SE" sz="15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T="38100" marB="38100">
                    <a:solidFill>
                      <a:schemeClr val="bg2">
                        <a:lumMod val="50000"/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Platshållare för innehåll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23318842"/>
              </p:ext>
            </p:extLst>
          </p:nvPr>
        </p:nvGraphicFramePr>
        <p:xfrm>
          <a:off x="457200" y="2818505"/>
          <a:ext cx="8229600" cy="1854198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03900"/>
                <a:gridCol w="3962850"/>
                <a:gridCol w="3962850"/>
              </a:tblGrid>
              <a:tr h="309033">
                <a:tc gridSpan="2">
                  <a:txBody>
                    <a:bodyPr/>
                    <a:lstStyle/>
                    <a:p>
                      <a:r>
                        <a:rPr lang="sv-SE" sz="1500" dirty="0" smtClean="0"/>
                        <a:t>Kursledare</a:t>
                      </a:r>
                      <a:endParaRPr lang="sv-SE" sz="1500" dirty="0"/>
                    </a:p>
                  </a:txBody>
                  <a:tcPr marT="38100" marB="38100"/>
                </a:tc>
                <a:tc hMerge="1"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1500" dirty="0"/>
                    </a:p>
                  </a:txBody>
                  <a:tcPr marT="38100" marB="38100"/>
                </a:tc>
              </a:tr>
              <a:tr h="309033">
                <a:tc>
                  <a:txBody>
                    <a:bodyPr/>
                    <a:lstStyle/>
                    <a:p>
                      <a:pPr marL="363538" indent="0"/>
                      <a:endParaRPr lang="sv-SE" sz="1500" dirty="0"/>
                    </a:p>
                  </a:txBody>
                  <a:tcPr marT="38100" marB="38100">
                    <a:solidFill>
                      <a:schemeClr val="bg2">
                        <a:lumMod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1500" dirty="0" smtClean="0"/>
                        <a:t>Anne Norling</a:t>
                      </a:r>
                      <a:endParaRPr lang="sv-SE" sz="15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T="38100" marB="38100">
                    <a:solidFill>
                      <a:schemeClr val="bg2">
                        <a:lumMod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1500" dirty="0" smtClean="0">
                          <a:solidFill>
                            <a:schemeClr val="tx1"/>
                          </a:solidFill>
                        </a:rPr>
                        <a:t>John</a:t>
                      </a:r>
                      <a:r>
                        <a:rPr lang="sv-SE" sz="1500" baseline="0" dirty="0" smtClean="0">
                          <a:solidFill>
                            <a:schemeClr val="tx1"/>
                          </a:solidFill>
                        </a:rPr>
                        <a:t> Häggerud</a:t>
                      </a:r>
                      <a:endParaRPr lang="sv-SE" sz="1500" dirty="0">
                        <a:solidFill>
                          <a:schemeClr val="tx1"/>
                        </a:solidFill>
                      </a:endParaRPr>
                    </a:p>
                  </a:txBody>
                  <a:tcPr marT="38100" marB="38100">
                    <a:solidFill>
                      <a:schemeClr val="bg2">
                        <a:lumMod val="50000"/>
                        <a:alpha val="20000"/>
                      </a:schemeClr>
                    </a:solidFill>
                  </a:tcPr>
                </a:tc>
              </a:tr>
              <a:tr h="309033">
                <a:tc>
                  <a:txBody>
                    <a:bodyPr/>
                    <a:lstStyle/>
                    <a:p>
                      <a:pPr marL="363538" indent="0"/>
                      <a:endParaRPr lang="sv-SE" sz="1500" dirty="0"/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r>
                        <a:rPr lang="sv-SE" sz="1500" dirty="0" smtClean="0"/>
                        <a:t>A34:17 </a:t>
                      </a:r>
                      <a:r>
                        <a:rPr lang="sv-SE" sz="1050" dirty="0" smtClean="0"/>
                        <a:t>(Kalmar</a:t>
                      </a:r>
                      <a:r>
                        <a:rPr lang="sv-SE" sz="1050" baseline="0" dirty="0" smtClean="0"/>
                        <a:t> Nyckel: A-huset, plan 3, sektion 4, rum 17)</a:t>
                      </a:r>
                      <a:endParaRPr lang="sv-SE" sz="15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500" dirty="0" smtClean="0">
                          <a:solidFill>
                            <a:schemeClr val="tx1"/>
                          </a:solidFill>
                        </a:rPr>
                        <a:t>A34:13 </a:t>
                      </a:r>
                      <a:r>
                        <a:rPr lang="sv-SE" sz="1050" dirty="0" smtClean="0">
                          <a:solidFill>
                            <a:schemeClr val="tx1"/>
                          </a:solidFill>
                        </a:rPr>
                        <a:t>(Kalmar</a:t>
                      </a:r>
                      <a:r>
                        <a:rPr lang="sv-SE" sz="1050" baseline="0" dirty="0" smtClean="0">
                          <a:solidFill>
                            <a:schemeClr val="tx1"/>
                          </a:solidFill>
                        </a:rPr>
                        <a:t> Nyckel: A-huset, plan 3, sektion 4, rum 13)</a:t>
                      </a:r>
                      <a:endParaRPr lang="sv-SE" sz="1500" dirty="0">
                        <a:solidFill>
                          <a:schemeClr val="tx1"/>
                        </a:solidFill>
                      </a:endParaRPr>
                    </a:p>
                  </a:txBody>
                  <a:tcPr marT="38100" marB="38100"/>
                </a:tc>
              </a:tr>
              <a:tr h="309033">
                <a:tc>
                  <a:txBody>
                    <a:bodyPr/>
                    <a:lstStyle/>
                    <a:p>
                      <a:endParaRPr lang="sv-SE" sz="1500" dirty="0"/>
                    </a:p>
                  </a:txBody>
                  <a:tcPr marT="38100" marB="38100">
                    <a:solidFill>
                      <a:schemeClr val="bg2">
                        <a:lumMod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1500" dirty="0" smtClean="0"/>
                        <a:t>0480 – </a:t>
                      </a:r>
                      <a:r>
                        <a:rPr lang="sv-SE" sz="1500" kern="1200" dirty="0" smtClean="0"/>
                        <a:t>49 77 12</a:t>
                      </a:r>
                      <a:endParaRPr lang="sv-SE" sz="15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T="38100" marB="38100">
                    <a:solidFill>
                      <a:schemeClr val="bg2">
                        <a:lumMod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1500" dirty="0" smtClean="0">
                          <a:solidFill>
                            <a:schemeClr val="tx1"/>
                          </a:solidFill>
                        </a:rPr>
                        <a:t>0480 – </a:t>
                      </a:r>
                      <a:r>
                        <a:rPr lang="sv-SE" sz="1500" kern="1200" dirty="0" smtClean="0">
                          <a:solidFill>
                            <a:schemeClr val="tx1"/>
                          </a:solidFill>
                        </a:rPr>
                        <a:t>49 77 15</a:t>
                      </a:r>
                      <a:r>
                        <a:rPr lang="sv-SE" sz="15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sv-SE" sz="1500" dirty="0">
                        <a:solidFill>
                          <a:schemeClr val="tx1"/>
                        </a:solidFill>
                      </a:endParaRPr>
                    </a:p>
                  </a:txBody>
                  <a:tcPr marT="38100" marB="38100">
                    <a:solidFill>
                      <a:schemeClr val="bg2">
                        <a:lumMod val="50000"/>
                        <a:alpha val="20000"/>
                      </a:schemeClr>
                    </a:solidFill>
                  </a:tcPr>
                </a:tc>
              </a:tr>
              <a:tr h="309033">
                <a:tc>
                  <a:txBody>
                    <a:bodyPr/>
                    <a:lstStyle/>
                    <a:p>
                      <a:endParaRPr lang="sv-SE" sz="1500" dirty="0"/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r>
                        <a:rPr lang="sv-SE" sz="1500" smtClean="0"/>
                        <a:t>anne.norling@lnu.se</a:t>
                      </a:r>
                      <a:endParaRPr lang="sv-SE" sz="15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r>
                        <a:rPr lang="sv-SE" sz="1500" dirty="0" err="1" smtClean="0">
                          <a:solidFill>
                            <a:schemeClr val="tx1"/>
                          </a:solidFill>
                        </a:rPr>
                        <a:t>john</a:t>
                      </a:r>
                      <a:r>
                        <a:rPr lang="sv-SE" sz="1500" baseline="0" dirty="0" err="1" smtClean="0">
                          <a:solidFill>
                            <a:schemeClr val="tx1"/>
                          </a:solidFill>
                        </a:rPr>
                        <a:t>.haggerud@lnu.se</a:t>
                      </a:r>
                      <a:endParaRPr lang="sv-SE" sz="1500" dirty="0">
                        <a:solidFill>
                          <a:schemeClr val="tx1"/>
                        </a:solidFill>
                      </a:endParaRPr>
                    </a:p>
                  </a:txBody>
                  <a:tcPr marT="38100" marB="38100"/>
                </a:tc>
              </a:tr>
              <a:tr h="309033">
                <a:tc>
                  <a:txBody>
                    <a:bodyPr/>
                    <a:lstStyle/>
                    <a:p>
                      <a:endParaRPr lang="sv-SE" sz="1500" dirty="0"/>
                    </a:p>
                  </a:txBody>
                  <a:tcPr marT="38100" marB="38100">
                    <a:solidFill>
                      <a:schemeClr val="bg2">
                        <a:lumMod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500" dirty="0" smtClean="0"/>
                        <a:t>anne.norling.lnu.se</a:t>
                      </a:r>
                      <a:endParaRPr lang="sv-SE" sz="15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T="38100" marB="38100">
                    <a:solidFill>
                      <a:schemeClr val="bg2">
                        <a:lumMod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5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marT="38100" marB="38100">
                    <a:solidFill>
                      <a:schemeClr val="bg2">
                        <a:lumMod val="50000"/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550927" y="1141390"/>
            <a:ext cx="252000" cy="252000"/>
          </a:xfrm>
          <a:prstGeom prst="rect">
            <a:avLst/>
          </a:prstGeom>
          <a:noFill/>
        </p:spPr>
      </p:pic>
      <p:pic>
        <p:nvPicPr>
          <p:cNvPr id="21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550927" y="1451118"/>
            <a:ext cx="252000" cy="252000"/>
          </a:xfrm>
          <a:prstGeom prst="rect">
            <a:avLst/>
          </a:prstGeom>
          <a:noFill/>
        </p:spPr>
      </p:pic>
      <p:pic>
        <p:nvPicPr>
          <p:cNvPr id="25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0927" y="2090726"/>
            <a:ext cx="252000" cy="252000"/>
          </a:xfrm>
          <a:prstGeom prst="rect">
            <a:avLst/>
          </a:prstGeom>
          <a:noFill/>
        </p:spPr>
      </p:pic>
      <p:pic>
        <p:nvPicPr>
          <p:cNvPr id="28" name="Picture 1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50927" y="2389476"/>
            <a:ext cx="252000" cy="25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9" name="Picture 1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rot="17396749">
            <a:off x="558642" y="1810642"/>
            <a:ext cx="236571" cy="180000"/>
          </a:xfrm>
          <a:prstGeom prst="rect">
            <a:avLst/>
          </a:prstGeom>
          <a:noFill/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519057" y="3168332"/>
            <a:ext cx="252000" cy="252000"/>
          </a:xfrm>
          <a:prstGeom prst="rect">
            <a:avLst/>
          </a:prstGeom>
          <a:noFill/>
        </p:spPr>
      </p:pic>
      <p:pic>
        <p:nvPicPr>
          <p:cNvPr id="31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519057" y="3478060"/>
            <a:ext cx="252000" cy="252000"/>
          </a:xfrm>
          <a:prstGeom prst="rect">
            <a:avLst/>
          </a:prstGeom>
          <a:noFill/>
        </p:spPr>
      </p:pic>
      <p:pic>
        <p:nvPicPr>
          <p:cNvPr id="32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9057" y="4117668"/>
            <a:ext cx="252000" cy="252000"/>
          </a:xfrm>
          <a:prstGeom prst="rect">
            <a:avLst/>
          </a:prstGeom>
          <a:noFill/>
        </p:spPr>
      </p:pic>
      <p:pic>
        <p:nvPicPr>
          <p:cNvPr id="34" name="Picture 1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9057" y="4405700"/>
            <a:ext cx="252000" cy="25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5" name="Picture 1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rot="17396749">
            <a:off x="526772" y="3837584"/>
            <a:ext cx="236571" cy="1800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6156" y="1957400"/>
            <a:ext cx="2662111" cy="3492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Kurslitteratur</a:t>
            </a:r>
          </a:p>
        </p:txBody>
      </p:sp>
      <p:sp>
        <p:nvSpPr>
          <p:cNvPr id="86020" name="Rectangle 4"/>
          <p:cNvSpPr>
            <a:spLocks noGrp="1" noChangeArrowheads="1"/>
          </p:cNvSpPr>
          <p:nvPr>
            <p:ph idx="1"/>
          </p:nvPr>
        </p:nvSpPr>
        <p:spPr>
          <a:xfrm>
            <a:off x="457200" y="817563"/>
            <a:ext cx="8229600" cy="1644040"/>
          </a:xfrm>
          <a:noFill/>
          <a:ln/>
        </p:spPr>
        <p:txBody>
          <a:bodyPr lIns="90488" tIns="44450" rIns="90488" bIns="44450">
            <a:spAutoFit/>
          </a:bodyPr>
          <a:lstStyle/>
          <a:p>
            <a:r>
              <a:rPr lang="sv-SE" sz="2400" dirty="0" err="1" smtClean="0"/>
              <a:t>Essential</a:t>
            </a:r>
            <a:r>
              <a:rPr lang="sv-SE" sz="2400" dirty="0" smtClean="0"/>
              <a:t> C# 5.0. Mark Michaelis </a:t>
            </a:r>
            <a:r>
              <a:rPr lang="sv-SE" sz="2400" dirty="0" err="1" smtClean="0"/>
              <a:t>with</a:t>
            </a:r>
            <a:r>
              <a:rPr lang="sv-SE" sz="2400" dirty="0" smtClean="0"/>
              <a:t> Eric Lippert,</a:t>
            </a:r>
            <a:br>
              <a:rPr lang="sv-SE" sz="2400" dirty="0" smtClean="0"/>
            </a:br>
            <a:r>
              <a:rPr lang="sv-SE" sz="2400" dirty="0" smtClean="0"/>
              <a:t>Addison-Wesley ISBN 978-0-321-87758-1, 2013.</a:t>
            </a:r>
          </a:p>
          <a:p>
            <a:r>
              <a:rPr lang="sv-SE" sz="2400" dirty="0"/>
              <a:t>…en bra bok, som du självklart får </a:t>
            </a:r>
            <a:r>
              <a:rPr lang="sv-SE" sz="2400" dirty="0" smtClean="0"/>
              <a:t>använda </a:t>
            </a:r>
            <a:r>
              <a:rPr lang="sv-SE" sz="2400" dirty="0"/>
              <a:t>under </a:t>
            </a:r>
            <a:r>
              <a:rPr lang="sv-SE" sz="2400" dirty="0" smtClean="0"/>
              <a:t>examinationerna!</a:t>
            </a:r>
            <a:endParaRPr lang="sv-SE" sz="2400" dirty="0"/>
          </a:p>
        </p:txBody>
      </p:sp>
      <p:grpSp>
        <p:nvGrpSpPr>
          <p:cNvPr id="2" name="Grupp 1"/>
          <p:cNvGrpSpPr/>
          <p:nvPr/>
        </p:nvGrpSpPr>
        <p:grpSpPr>
          <a:xfrm>
            <a:off x="683568" y="4532609"/>
            <a:ext cx="4896544" cy="854246"/>
            <a:chOff x="539552" y="4189648"/>
            <a:chExt cx="4896544" cy="854246"/>
          </a:xfrm>
        </p:grpSpPr>
        <p:sp>
          <p:nvSpPr>
            <p:cNvPr id="10" name="textruta 9"/>
            <p:cNvSpPr txBox="1"/>
            <p:nvPr/>
          </p:nvSpPr>
          <p:spPr>
            <a:xfrm>
              <a:off x="539552" y="4189648"/>
              <a:ext cx="4896544" cy="854246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lIns="108000" tIns="108000" rIns="108000" bIns="108000" rtlCol="0" anchor="ctr" anchorCtr="1">
              <a:spAutoFit/>
            </a:bodyPr>
            <a:lstStyle/>
            <a:p>
              <a:pPr marL="715963"/>
              <a:r>
                <a:rPr lang="sv-SE" sz="1200" b="1" dirty="0" smtClean="0">
                  <a:solidFill>
                    <a:schemeClr val="bg1"/>
                  </a:solidFill>
                </a:rPr>
                <a:t>Kursen bygger på kurslitteraturen.</a:t>
              </a:r>
              <a:r>
                <a:rPr lang="sv-SE" sz="1200" dirty="0" smtClean="0">
                  <a:solidFill>
                    <a:schemeClr val="bg1"/>
                  </a:solidFill>
                </a:rPr>
                <a:t> Endast begränsat kompletterande material kommer att finnas att tillgå, som på </a:t>
              </a:r>
              <a:r>
                <a:rPr lang="sv-SE" sz="1200" b="1" dirty="0" smtClean="0">
                  <a:solidFill>
                    <a:schemeClr val="bg1"/>
                  </a:solidFill>
                </a:rPr>
                <a:t>inget</a:t>
              </a:r>
              <a:r>
                <a:rPr lang="sv-SE" sz="1200" dirty="0" smtClean="0">
                  <a:solidFill>
                    <a:schemeClr val="bg1"/>
                  </a:solidFill>
                </a:rPr>
                <a:t> sätt </a:t>
              </a:r>
              <a:r>
                <a:rPr lang="sv-SE" sz="1200" b="1" dirty="0" smtClean="0">
                  <a:solidFill>
                    <a:schemeClr val="bg1"/>
                  </a:solidFill>
                </a:rPr>
                <a:t>kan ersätta kurslitteraturen</a:t>
              </a:r>
              <a:r>
                <a:rPr lang="sv-SE" sz="1200" dirty="0" smtClean="0">
                  <a:solidFill>
                    <a:schemeClr val="bg1"/>
                  </a:solidFill>
                </a:rPr>
                <a:t>.</a:t>
              </a:r>
              <a:endParaRPr lang="sv-SE" sz="1200" dirty="0">
                <a:solidFill>
                  <a:schemeClr val="bg1"/>
                </a:solidFill>
              </a:endParaRPr>
            </a:p>
          </p:txBody>
        </p:sp>
        <p:pic>
          <p:nvPicPr>
            <p:cNvPr id="11" name="Picture 1" descr="C:\Users\mats\AppData\Local\Microsoft\Windows\Temporary Internet Files\Low\Content.IE5\LWLN9N99\j0434750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83568" y="4273810"/>
              <a:ext cx="685922" cy="685922"/>
            </a:xfrm>
            <a:prstGeom prst="rect">
              <a:avLst/>
            </a:prstGeom>
            <a:noFill/>
          </p:spPr>
        </p:pic>
      </p:grp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21348377">
            <a:off x="1327857" y="2522788"/>
            <a:ext cx="4701832" cy="1924237"/>
          </a:xfrm>
          <a:prstGeom prst="rect">
            <a:avLst/>
          </a:prstGeom>
          <a:noFill/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Upplägg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0"/>
              </a:spcAft>
            </a:pPr>
            <a:r>
              <a:rPr lang="sv-SE" dirty="0"/>
              <a:t>Kursen är indelad i tre steg. Varje steg examineras genom:</a:t>
            </a: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sv-SE" b="1" dirty="0"/>
              <a:t>Stegtest</a:t>
            </a:r>
            <a:r>
              <a:rPr lang="sv-SE" dirty="0"/>
              <a:t>. Svara på 16/16/60 flervalsfrågor och svara rätt på minst 50%. Se kursens webbplats för tider då stegtesterna är öppna.</a:t>
            </a: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sv-SE" b="1" dirty="0"/>
              <a:t>Laborationsuppgifter</a:t>
            </a:r>
            <a:r>
              <a:rPr lang="sv-SE" dirty="0"/>
              <a:t>. Laborationsuppgifterna finns i tre nivåer från grundläggande till avancerad. Välj själv vilken nivå du vill göra dem på. Se kursens webbplats för sista redovisningstillfälle.</a:t>
            </a:r>
          </a:p>
          <a:p>
            <a:pPr>
              <a:spcAft>
                <a:spcPts val="0"/>
              </a:spcAft>
            </a:pPr>
            <a:r>
              <a:rPr lang="sv-SE" dirty="0"/>
              <a:t>Schemalagd verksamhet:</a:t>
            </a: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sv-SE" dirty="0"/>
              <a:t>Föreläsningar (</a:t>
            </a:r>
            <a:r>
              <a:rPr lang="sv-SE" b="1" dirty="0"/>
              <a:t>campus</a:t>
            </a:r>
            <a:r>
              <a:rPr lang="sv-SE" dirty="0"/>
              <a:t> och </a:t>
            </a:r>
            <a:r>
              <a:rPr lang="sv-SE" b="1" dirty="0"/>
              <a:t>distans</a:t>
            </a:r>
            <a:r>
              <a:rPr lang="sv-SE" dirty="0"/>
              <a:t>)</a:t>
            </a:r>
          </a:p>
          <a:p>
            <a:pPr lvl="2">
              <a:spcBef>
                <a:spcPts val="300"/>
              </a:spcBef>
              <a:spcAft>
                <a:spcPts val="0"/>
              </a:spcAft>
            </a:pPr>
            <a:r>
              <a:rPr lang="sv-SE" dirty="0"/>
              <a:t>Två pass om 2 x 45 minuter</a:t>
            </a:r>
            <a:br>
              <a:rPr lang="sv-SE" dirty="0"/>
            </a:br>
            <a:r>
              <a:rPr lang="sv-SE" dirty="0"/>
              <a:t>(se schemat för detaljer)</a:t>
            </a: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sv-SE" dirty="0"/>
              <a:t>Laborationer (</a:t>
            </a:r>
            <a:r>
              <a:rPr lang="sv-SE" b="1" dirty="0"/>
              <a:t>campus</a:t>
            </a:r>
            <a:r>
              <a:rPr lang="sv-SE" dirty="0"/>
              <a:t>)</a:t>
            </a:r>
          </a:p>
          <a:p>
            <a:pPr lvl="2">
              <a:spcBef>
                <a:spcPts val="300"/>
              </a:spcBef>
              <a:spcAft>
                <a:spcPts val="0"/>
              </a:spcAft>
            </a:pPr>
            <a:r>
              <a:rPr lang="sv-SE" dirty="0" smtClean="0"/>
              <a:t>Fyra </a:t>
            </a:r>
            <a:r>
              <a:rPr lang="sv-SE" dirty="0"/>
              <a:t>laborationsgrupper</a:t>
            </a:r>
          </a:p>
          <a:p>
            <a:pPr lvl="2">
              <a:spcBef>
                <a:spcPts val="300"/>
              </a:spcBef>
              <a:spcAft>
                <a:spcPts val="0"/>
              </a:spcAft>
            </a:pPr>
            <a:r>
              <a:rPr lang="sv-SE" dirty="0"/>
              <a:t>Ett pass per laborationsgrupp om 4 x 45 minuter</a:t>
            </a:r>
            <a:br>
              <a:rPr lang="sv-SE" dirty="0"/>
            </a:br>
            <a:r>
              <a:rPr lang="sv-SE" dirty="0"/>
              <a:t>(se schemat för detaljer)</a:t>
            </a: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sv-SE" dirty="0"/>
              <a:t>Handledningstid (</a:t>
            </a:r>
            <a:r>
              <a:rPr lang="sv-SE" b="1" dirty="0"/>
              <a:t>distans</a:t>
            </a:r>
            <a:r>
              <a:rPr lang="sv-SE" dirty="0"/>
              <a:t>)</a:t>
            </a:r>
          </a:p>
          <a:p>
            <a:pPr lvl="2">
              <a:spcBef>
                <a:spcPts val="300"/>
              </a:spcBef>
              <a:spcAft>
                <a:spcPts val="0"/>
              </a:spcAft>
            </a:pPr>
            <a:r>
              <a:rPr lang="sv-SE" dirty="0"/>
              <a:t>Två pass om 4 x 45 minuter</a:t>
            </a:r>
            <a:br>
              <a:rPr lang="sv-SE" dirty="0"/>
            </a:br>
            <a:r>
              <a:rPr lang="sv-SE" dirty="0"/>
              <a:t>(se schemat för detaljer)</a:t>
            </a:r>
          </a:p>
          <a:p>
            <a:endParaRPr lang="sv-SE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lum bright="20000"/>
          </a:blip>
          <a:srcRect/>
          <a:stretch>
            <a:fillRect/>
          </a:stretch>
        </p:blipFill>
        <p:spPr bwMode="auto">
          <a:xfrm rot="873408">
            <a:off x="7296775" y="2607894"/>
            <a:ext cx="1664554" cy="166618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5" name="Oval 4"/>
          <p:cNvSpPr/>
          <p:nvPr/>
        </p:nvSpPr>
        <p:spPr>
          <a:xfrm>
            <a:off x="5083183" y="4211092"/>
            <a:ext cx="3760839" cy="1445764"/>
          </a:xfrm>
          <a:prstGeom prst="wedgeEllipseCallout">
            <a:avLst>
              <a:gd name="adj1" fmla="val 29809"/>
              <a:gd name="adj2" fmla="val -87141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tIns="90000" bIns="90000" rtlCol="0" anchor="ctr">
            <a:spAutoFit/>
          </a:bodyPr>
          <a:lstStyle/>
          <a:p>
            <a:pPr algn="ctr">
              <a:spcBef>
                <a:spcPts val="1200"/>
              </a:spcBef>
            </a:pPr>
            <a:r>
              <a:rPr lang="sv-SE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Det är nu kursledningen har tid avsatt att hjälpa just dig. Så ställ frågor, diskutera övningar, laborationsuppgifter, ja vad du nu känner att du vill prata om! </a:t>
            </a:r>
          </a:p>
        </p:txBody>
      </p:sp>
    </p:spTree>
    <p:extLst>
      <p:ext uri="{BB962C8B-B14F-4D97-AF65-F5344CB8AC3E}">
        <p14:creationId xmlns:p14="http://schemas.microsoft.com/office/powerpoint/2010/main" val="1872038674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Steg 1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0"/>
              </a:spcAft>
            </a:pPr>
            <a:r>
              <a:rPr lang="sv-SE" dirty="0"/>
              <a:t>3 </a:t>
            </a:r>
            <a:r>
              <a:rPr lang="sv-SE" dirty="0" smtClean="0"/>
              <a:t>veckor (36-38).</a:t>
            </a:r>
          </a:p>
          <a:p>
            <a:pPr>
              <a:spcAft>
                <a:spcPts val="0"/>
              </a:spcAft>
            </a:pPr>
            <a:r>
              <a:rPr lang="sv-SE" dirty="0" smtClean="0"/>
              <a:t>Behandlar grunderna i att skapa konsolapplikationer </a:t>
            </a:r>
            <a:br>
              <a:rPr lang="sv-SE" dirty="0" smtClean="0"/>
            </a:br>
            <a:r>
              <a:rPr lang="sv-SE" dirty="0" smtClean="0"/>
              <a:t>med C#.</a:t>
            </a:r>
          </a:p>
          <a:p>
            <a:pPr>
              <a:spcAft>
                <a:spcPts val="0"/>
              </a:spcAft>
            </a:pPr>
            <a:r>
              <a:rPr lang="sv-SE" dirty="0" smtClean="0"/>
              <a:t>Laborationsuppgifterna handlar </a:t>
            </a:r>
            <a:r>
              <a:rPr lang="sv-SE" dirty="0"/>
              <a:t>om:</a:t>
            </a:r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sv-SE" dirty="0"/>
              <a:t>Grundläggande programmering.</a:t>
            </a:r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sv-SE" dirty="0" smtClean="0"/>
              <a:t>Datatyper.</a:t>
            </a:r>
            <a:endParaRPr lang="sv-SE" dirty="0"/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sv-SE" dirty="0" smtClean="0"/>
              <a:t>Variabler.</a:t>
            </a:r>
            <a:endParaRPr lang="sv-SE" dirty="0"/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sv-SE" dirty="0" smtClean="0"/>
              <a:t>Operatorer.</a:t>
            </a:r>
            <a:endParaRPr lang="sv-SE" dirty="0"/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sv-SE" dirty="0" smtClean="0"/>
              <a:t>Selektioner.</a:t>
            </a:r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sv-SE" dirty="0" smtClean="0"/>
              <a:t>Iterationer.</a:t>
            </a:r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sv-SE" dirty="0" smtClean="0"/>
              <a:t>Strängar.</a:t>
            </a:r>
            <a:endParaRPr lang="sv-SE" dirty="0"/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sv-SE" dirty="0" smtClean="0"/>
              <a:t>Arrayer.</a:t>
            </a:r>
            <a:endParaRPr lang="sv-SE" dirty="0"/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sv-SE" dirty="0" smtClean="0"/>
              <a:t>Undantag.</a:t>
            </a:r>
            <a:endParaRPr lang="sv-SE" dirty="0"/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sv-SE" dirty="0" smtClean="0"/>
              <a:t>Metoder.</a:t>
            </a:r>
            <a:endParaRPr lang="sv-SE" dirty="0"/>
          </a:p>
          <a:p>
            <a:endParaRPr lang="sv-SE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42999">
            <a:off x="5747700" y="189481"/>
            <a:ext cx="3743325" cy="2828925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  <a:ex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0442">
            <a:off x="4906044" y="1382724"/>
            <a:ext cx="2390775" cy="2514600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  <a:ex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07371">
            <a:off x="6113286" y="1850370"/>
            <a:ext cx="2762250" cy="2962275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  <a:ex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59310">
            <a:off x="5510598" y="2882488"/>
            <a:ext cx="2686050" cy="2962275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2872151124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Steg 2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0"/>
              </a:spcAft>
            </a:pPr>
            <a:r>
              <a:rPr lang="sv-SE" dirty="0" smtClean="0"/>
              <a:t>4 </a:t>
            </a:r>
            <a:r>
              <a:rPr lang="sv-SE" dirty="0"/>
              <a:t>veckor </a:t>
            </a:r>
            <a:r>
              <a:rPr lang="sv-SE" dirty="0" smtClean="0"/>
              <a:t>(39-42).</a:t>
            </a:r>
            <a:endParaRPr lang="sv-SE" dirty="0"/>
          </a:p>
          <a:p>
            <a:pPr>
              <a:spcAft>
                <a:spcPts val="0"/>
              </a:spcAft>
            </a:pPr>
            <a:r>
              <a:rPr lang="sv-SE" dirty="0"/>
              <a:t>Introducerar objektorienterad programmering.</a:t>
            </a:r>
          </a:p>
          <a:p>
            <a:pPr>
              <a:spcAft>
                <a:spcPts val="0"/>
              </a:spcAft>
            </a:pPr>
            <a:r>
              <a:rPr lang="sv-SE" dirty="0"/>
              <a:t>Laborationsuppgifterna handlar om:</a:t>
            </a: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sv-SE" dirty="0"/>
              <a:t>Objektorienterad programmering.</a:t>
            </a: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sv-SE" dirty="0"/>
              <a:t>Klasser.</a:t>
            </a: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sv-SE" dirty="0"/>
              <a:t>Objekt.</a:t>
            </a: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sv-SE" dirty="0" smtClean="0"/>
              <a:t>Metoder.</a:t>
            </a: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sv-SE" dirty="0" smtClean="0"/>
              <a:t>Konstruktorer</a:t>
            </a:r>
            <a:r>
              <a:rPr lang="sv-SE" dirty="0"/>
              <a:t>.</a:t>
            </a: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sv-SE" dirty="0"/>
              <a:t>Fält.</a:t>
            </a: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sv-SE" dirty="0"/>
              <a:t>Överlagring.</a:t>
            </a: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sv-SE" dirty="0"/>
              <a:t>Egenskaper.</a:t>
            </a: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sv-SE" dirty="0"/>
              <a:t>Arv.</a:t>
            </a: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sv-SE" dirty="0"/>
              <a:t>Polymorfism.</a:t>
            </a:r>
          </a:p>
          <a:p>
            <a:endParaRPr lang="sv-SE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02599">
            <a:off x="5143851" y="123449"/>
            <a:ext cx="2333625" cy="3762375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  <a:ex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36040">
            <a:off x="6112095" y="1068608"/>
            <a:ext cx="3162300" cy="2162175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  <a:extLst/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40774">
            <a:off x="4383551" y="1347235"/>
            <a:ext cx="3124200" cy="3533775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  <a:extLst/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25130">
            <a:off x="6464847" y="2633014"/>
            <a:ext cx="1885950" cy="1362075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  <a:extLst/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92721">
            <a:off x="4003556" y="2661486"/>
            <a:ext cx="2343150" cy="2695575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  <a:extLst/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29171">
            <a:off x="5603911" y="3357486"/>
            <a:ext cx="2400300" cy="1895475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3264206200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Steg 3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0"/>
              </a:spcAft>
            </a:pPr>
            <a:r>
              <a:rPr lang="sv-SE" dirty="0"/>
              <a:t>2</a:t>
            </a:r>
            <a:r>
              <a:rPr lang="sv-SE" dirty="0" smtClean="0"/>
              <a:t> </a:t>
            </a:r>
            <a:r>
              <a:rPr lang="sv-SE" dirty="0"/>
              <a:t>veckor </a:t>
            </a:r>
            <a:r>
              <a:rPr lang="sv-SE" dirty="0" smtClean="0"/>
              <a:t>(43-45).</a:t>
            </a:r>
            <a:endParaRPr lang="sv-SE" dirty="0"/>
          </a:p>
          <a:p>
            <a:pPr>
              <a:spcAft>
                <a:spcPts val="0"/>
              </a:spcAft>
            </a:pPr>
            <a:r>
              <a:rPr lang="sv-SE" dirty="0"/>
              <a:t>Behandlar </a:t>
            </a:r>
            <a:r>
              <a:rPr lang="sv-SE" dirty="0" smtClean="0"/>
              <a:t>mallar, samlingar och LINQ.</a:t>
            </a:r>
            <a:endParaRPr lang="sv-SE" dirty="0"/>
          </a:p>
          <a:p>
            <a:pPr>
              <a:spcAft>
                <a:spcPts val="0"/>
              </a:spcAft>
            </a:pPr>
            <a:r>
              <a:rPr lang="sv-SE" dirty="0"/>
              <a:t>Laborationsuppgifterna handlar om:</a:t>
            </a: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sv-SE" dirty="0"/>
              <a:t>Använda </a:t>
            </a:r>
            <a:r>
              <a:rPr lang="sv-SE" dirty="0" smtClean="0"/>
              <a:t>samlingar.</a:t>
            </a:r>
            <a:endParaRPr lang="sv-SE" dirty="0"/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sv-SE" dirty="0" smtClean="0"/>
              <a:t>Sortering och filtrering.</a:t>
            </a:r>
            <a:endParaRPr lang="sv-SE" dirty="0"/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sv-SE" dirty="0" smtClean="0"/>
              <a:t>Delegat och lambdauttryck.</a:t>
            </a: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sv-SE" dirty="0" smtClean="0"/>
              <a:t>LINQ.</a:t>
            </a: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sv-SE" dirty="0" smtClean="0"/>
              <a:t>Filhantering</a:t>
            </a:r>
            <a:r>
              <a:rPr lang="sv-SE" dirty="0"/>
              <a:t>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71097">
            <a:off x="4956356" y="499430"/>
            <a:ext cx="2162175" cy="2162175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  <a:ex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83072">
            <a:off x="5220071" y="1329598"/>
            <a:ext cx="3409950" cy="1628775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  <a:ex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47748">
            <a:off x="4169740" y="2152120"/>
            <a:ext cx="4467225" cy="1628775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  <a:extLst/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02993">
            <a:off x="5527533" y="3146893"/>
            <a:ext cx="3000375" cy="1095375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  <a:extLst/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404026">
            <a:off x="4407607" y="3547919"/>
            <a:ext cx="2914650" cy="1895475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506013540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nu-gra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dtt187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488" tIns="44450" rIns="90488" bIns="4445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sv-S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488" tIns="44450" rIns="90488" bIns="4445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sv-S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dtt18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1dv402 - Inledande programmering med C# - CC-BY-NC-SA </Template>
  <TotalTime>8775</TotalTime>
  <Words>972</Words>
  <Application>Microsoft Office PowerPoint</Application>
  <PresentationFormat>Bildspel på skärmen (16:10)</PresentationFormat>
  <Paragraphs>147</Paragraphs>
  <Slides>18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4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18</vt:i4>
      </vt:variant>
    </vt:vector>
  </HeadingPairs>
  <TitlesOfParts>
    <vt:vector size="23" baseType="lpstr">
      <vt:lpstr>Arial</vt:lpstr>
      <vt:lpstr>Times New Roman</vt:lpstr>
      <vt:lpstr>Verdana</vt:lpstr>
      <vt:lpstr>Wingdings</vt:lpstr>
      <vt:lpstr>lnu-gray</vt:lpstr>
      <vt:lpstr>Introduktion till kursen…</vt:lpstr>
      <vt:lpstr>Upphovsrätt för detta verk</vt:lpstr>
      <vt:lpstr>Efter kursen kommer du att…</vt:lpstr>
      <vt:lpstr>Kursledningen</vt:lpstr>
      <vt:lpstr>Kurslitteratur</vt:lpstr>
      <vt:lpstr>Upplägg</vt:lpstr>
      <vt:lpstr>Steg 1</vt:lpstr>
      <vt:lpstr>Steg 2</vt:lpstr>
      <vt:lpstr>Steg 3</vt:lpstr>
      <vt:lpstr>Viktiga datum och tidpunkter</vt:lpstr>
      <vt:lpstr>Stegtest</vt:lpstr>
      <vt:lpstr>Praktiska tillämpningar</vt:lpstr>
      <vt:lpstr>Om jag kör fast?</vt:lpstr>
      <vt:lpstr>Hur fungerar kursen?</vt:lpstr>
      <vt:lpstr>Är du programstudent? Vi ställer krav!</vt:lpstr>
      <vt:lpstr>Vi i kursledningen ställer upp!</vt:lpstr>
      <vt:lpstr>Programvara</vt:lpstr>
      <vt:lpstr>Frågor?</vt:lpstr>
    </vt:vector>
  </TitlesOfParts>
  <Company>Högskolan i Kalmar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Introduktion till kursen…</dc:title>
  <dc:creator>Mats Loock</dc:creator>
  <cp:lastModifiedBy>Mats Loock</cp:lastModifiedBy>
  <cp:revision>310</cp:revision>
  <dcterms:created xsi:type="dcterms:W3CDTF">2005-06-14T07:15:54Z</dcterms:created>
  <dcterms:modified xsi:type="dcterms:W3CDTF">2014-07-17T09:18:50Z</dcterms:modified>
</cp:coreProperties>
</file>