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78" r:id="rId2"/>
    <p:sldId id="256" r:id="rId3"/>
    <p:sldId id="279" r:id="rId4"/>
    <p:sldId id="277" r:id="rId5"/>
    <p:sldId id="272" r:id="rId6"/>
    <p:sldId id="274" r:id="rId7"/>
    <p:sldId id="275" r:id="rId8"/>
    <p:sldId id="276" r:id="rId9"/>
    <p:sldId id="258" r:id="rId10"/>
    <p:sldId id="269" r:id="rId11"/>
    <p:sldId id="257" r:id="rId12"/>
    <p:sldId id="262" r:id="rId13"/>
    <p:sldId id="259" r:id="rId14"/>
    <p:sldId id="260" r:id="rId15"/>
    <p:sldId id="261" r:id="rId16"/>
    <p:sldId id="263" r:id="rId17"/>
    <p:sldId id="264" r:id="rId18"/>
    <p:sldId id="265" r:id="rId19"/>
    <p:sldId id="266" r:id="rId20"/>
    <p:sldId id="267" r:id="rId21"/>
    <p:sldId id="268" r:id="rId22"/>
    <p:sldId id="270" r:id="rId23"/>
  </p:sldIdLst>
  <p:sldSz cx="9144000" cy="5715000" type="screen16x10"/>
  <p:notesSz cx="6669088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2B91AF"/>
    <a:srgbClr val="0000FF"/>
    <a:srgbClr val="A31515"/>
    <a:srgbClr val="FF0000"/>
    <a:srgbClr val="BDE6AA"/>
    <a:srgbClr val="78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-732" y="-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BB01A-F735-464F-9EA5-D52DB79EF991}" type="doc">
      <dgm:prSet loTypeId="urn:microsoft.com/office/officeart/2005/8/layout/funnel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sv-SE"/>
        </a:p>
      </dgm:t>
    </dgm:pt>
    <dgm:pt modelId="{8F6CB8D6-F23D-4BEC-99D8-31F40913381A}">
      <dgm:prSet phldrT="[Text]"/>
      <dgm:spPr>
        <a:xfrm>
          <a:off x="1239707" y="90005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tint val="50000"/>
                <a:satMod val="300000"/>
              </a:srgbClr>
            </a:gs>
            <a:gs pos="35000">
              <a:srgbClr val="4BACC6">
                <a:hueOff val="-9933876"/>
                <a:satOff val="39811"/>
                <a:lumOff val="8628"/>
                <a:alphaOff val="0"/>
                <a:tint val="37000"/>
                <a:satMod val="30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sv-SE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52</a:t>
          </a:r>
          <a:endParaRPr lang="sv-SE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gm:t>
    </dgm:pt>
    <dgm:pt modelId="{0E9A78CB-9B99-406C-8661-01DBF23E4560}" type="parTrans" cxnId="{0A3118C6-2B94-4114-99C1-8DE11648D7B4}">
      <dgm:prSet/>
      <dgm:spPr/>
      <dgm:t>
        <a:bodyPr/>
        <a:lstStyle/>
        <a:p>
          <a:endParaRPr lang="sv-SE"/>
        </a:p>
      </dgm:t>
    </dgm:pt>
    <dgm:pt modelId="{85EDF81E-3186-403B-BE13-5BC7C68041DB}" type="sibTrans" cxnId="{0A3118C6-2B94-4114-99C1-8DE11648D7B4}">
      <dgm:prSet/>
      <dgm:spPr/>
      <dgm:t>
        <a:bodyPr/>
        <a:lstStyle/>
        <a:p>
          <a:endParaRPr lang="sv-SE"/>
        </a:p>
      </dgm:t>
    </dgm:pt>
    <dgm:pt modelId="{F4B2A865-1533-4887-A129-C42133AA0B54}">
      <dgm:prSet phldrT="[Text]"/>
      <dgm:spPr>
        <a:xfrm>
          <a:off x="830592" y="186769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tint val="50000"/>
                <a:satMod val="300000"/>
              </a:srgbClr>
            </a:gs>
            <a:gs pos="35000">
              <a:srgbClr val="4BACC6">
                <a:hueOff val="-4966938"/>
                <a:satOff val="19906"/>
                <a:lumOff val="4314"/>
                <a:alphaOff val="0"/>
                <a:tint val="37000"/>
                <a:satMod val="30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sv-SE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8,15</a:t>
          </a:r>
          <a:endParaRPr lang="sv-SE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gm:t>
    </dgm:pt>
    <dgm:pt modelId="{0BFAA544-D005-4341-A226-C8538B087F95}" type="parTrans" cxnId="{032F1089-09C0-4603-AD1C-5F0555392F85}">
      <dgm:prSet/>
      <dgm:spPr/>
      <dgm:t>
        <a:bodyPr/>
        <a:lstStyle/>
        <a:p>
          <a:endParaRPr lang="sv-SE"/>
        </a:p>
      </dgm:t>
    </dgm:pt>
    <dgm:pt modelId="{2EA82E33-DB84-42FD-8490-D2C33333ABF1}" type="sibTrans" cxnId="{032F1089-09C0-4603-AD1C-5F0555392F85}">
      <dgm:prSet/>
      <dgm:spPr/>
      <dgm:t>
        <a:bodyPr/>
        <a:lstStyle/>
        <a:p>
          <a:endParaRPr lang="sv-SE"/>
        </a:p>
      </dgm:t>
    </dgm:pt>
    <dgm:pt modelId="{4ACE1CCA-06D1-45E9-9AF6-2306FB600B68}">
      <dgm:prSet phldrT="[Text]"/>
      <dgm:spPr>
        <a:xfrm>
          <a:off x="1116972" y="487024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sv-SE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”Hej hopp!”</a:t>
          </a:r>
          <a:endParaRPr lang="sv-SE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gm:t>
    </dgm:pt>
    <dgm:pt modelId="{87102BB2-A3BE-4DDB-95B6-FA7B4B703778}" type="parTrans" cxnId="{916F0259-EBBE-4954-B16B-09E26595A39D}">
      <dgm:prSet/>
      <dgm:spPr/>
      <dgm:t>
        <a:bodyPr/>
        <a:lstStyle/>
        <a:p>
          <a:endParaRPr lang="sv-SE"/>
        </a:p>
      </dgm:t>
    </dgm:pt>
    <dgm:pt modelId="{022B6778-F9CE-4C34-A908-FE96655EA53A}" type="sibTrans" cxnId="{916F0259-EBBE-4954-B16B-09E26595A39D}">
      <dgm:prSet/>
      <dgm:spPr/>
      <dgm:t>
        <a:bodyPr/>
        <a:lstStyle/>
        <a:p>
          <a:endParaRPr lang="sv-SE"/>
        </a:p>
      </dgm:t>
    </dgm:pt>
    <dgm:pt modelId="{E996F2A8-025D-4FBC-96EF-136D7D5FA516}">
      <dgm:prSet phldrT="[Text]" custT="1"/>
      <dgm:spPr>
        <a:xfrm>
          <a:off x="741654" y="1156194"/>
          <a:ext cx="1067256" cy="26681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sv-SE" sz="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värden </a:t>
          </a:r>
          <a:br>
            <a:rPr lang="sv-SE" sz="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</a:br>
          <a:r>
            <a:rPr lang="sv-SE" sz="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(data)</a:t>
          </a:r>
          <a:endParaRPr lang="sv-SE" sz="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9C66A12B-BCDA-44A4-9DB5-E69DF16714CA}" type="parTrans" cxnId="{16D6D247-AC47-4B04-95AE-E7338A419847}">
      <dgm:prSet/>
      <dgm:spPr/>
      <dgm:t>
        <a:bodyPr/>
        <a:lstStyle/>
        <a:p>
          <a:endParaRPr lang="sv-SE"/>
        </a:p>
      </dgm:t>
    </dgm:pt>
    <dgm:pt modelId="{9BE07ADF-9784-4DEF-8A87-B209056CF09F}" type="sibTrans" cxnId="{16D6D247-AC47-4B04-95AE-E7338A419847}">
      <dgm:prSet/>
      <dgm:spPr/>
      <dgm:t>
        <a:bodyPr/>
        <a:lstStyle/>
        <a:p>
          <a:endParaRPr lang="sv-SE"/>
        </a:p>
      </dgm:t>
    </dgm:pt>
    <dgm:pt modelId="{17664F64-9ADA-4583-9171-C237598A4785}" type="pres">
      <dgm:prSet presAssocID="{121BB01A-F735-464F-9EA5-D52DB79EF99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15585E38-1022-4BEA-AA3A-7E628730FD3B}" type="pres">
      <dgm:prSet presAssocID="{121BB01A-F735-464F-9EA5-D52DB79EF991}" presName="ellipse" presStyleLbl="trBgShp" presStyleIdx="0" presStyleCnt="1"/>
      <dgm:spPr>
        <a:xfrm>
          <a:off x="699853" y="57809"/>
          <a:ext cx="1147301" cy="398442"/>
        </a:xfrm>
        <a:prstGeom prst="ellipse">
          <a:avLst/>
        </a:prstGeom>
        <a:solidFill>
          <a:srgbClr val="4BACC6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sv-SE"/>
        </a:p>
      </dgm:t>
    </dgm:pt>
    <dgm:pt modelId="{6650D243-DD66-4C7D-8611-B31BACFBBC68}" type="pres">
      <dgm:prSet presAssocID="{121BB01A-F735-464F-9EA5-D52DB79EF991}" presName="arrow1" presStyleLbl="fgShp" presStyleIdx="0" presStyleCnt="1"/>
      <dgm:spPr>
        <a:xfrm>
          <a:off x="1164109" y="1033460"/>
          <a:ext cx="222345" cy="142300"/>
        </a:xfrm>
        <a:prstGeom prst="downArrow">
          <a:avLst/>
        </a:prstGeom>
        <a:gradFill rotWithShape="0">
          <a:gsLst>
            <a:gs pos="0">
              <a:srgbClr val="4BACC6">
                <a:tint val="4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tint val="4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tint val="4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endParaRPr lang="sv-SE"/>
        </a:p>
      </dgm:t>
    </dgm:pt>
    <dgm:pt modelId="{1ED5CC57-6A9F-449C-8AB9-4142241322E5}" type="pres">
      <dgm:prSet presAssocID="{121BB01A-F735-464F-9EA5-D52DB79EF991}" presName="rectangle" presStyleLbl="revTx" presStyleIdx="0" presStyleCnt="1" custLinFactNeighborY="3075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098B4A2-CEA0-472C-A1D0-C56BC0C7B85A}" type="pres">
      <dgm:prSet presAssocID="{F4B2A865-1533-4887-A129-C42133AA0B5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C18030F-9151-4AD3-9041-AD30EE07D771}" type="pres">
      <dgm:prSet presAssocID="{4ACE1CCA-06D1-45E9-9AF6-2306FB600B6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823BB31-601E-4F2D-BC2A-B1124A17B5DB}" type="pres">
      <dgm:prSet presAssocID="{E996F2A8-025D-4FBC-96EF-136D7D5FA51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4DF3AD7D-F53E-4099-AF74-ABC7575EF29B}" type="pres">
      <dgm:prSet presAssocID="{121BB01A-F735-464F-9EA5-D52DB79EF991}" presName="funnel" presStyleLbl="trAlignAcc1" presStyleIdx="0" presStyleCnt="1"/>
      <dgm:spPr>
        <a:xfrm>
          <a:off x="652716" y="8893"/>
          <a:ext cx="1245132" cy="996106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sv-SE"/>
        </a:p>
      </dgm:t>
    </dgm:pt>
  </dgm:ptLst>
  <dgm:cxnLst>
    <dgm:cxn modelId="{DB2F8F0C-5C10-4FAA-84D0-A51FF21E68A2}" type="presOf" srcId="{121BB01A-F735-464F-9EA5-D52DB79EF991}" destId="{17664F64-9ADA-4583-9171-C237598A4785}" srcOrd="0" destOrd="0" presId="urn:microsoft.com/office/officeart/2005/8/layout/funnel1"/>
    <dgm:cxn modelId="{916F0259-EBBE-4954-B16B-09E26595A39D}" srcId="{121BB01A-F735-464F-9EA5-D52DB79EF991}" destId="{4ACE1CCA-06D1-45E9-9AF6-2306FB600B68}" srcOrd="2" destOrd="0" parTransId="{87102BB2-A3BE-4DDB-95B6-FA7B4B703778}" sibTransId="{022B6778-F9CE-4C34-A908-FE96655EA53A}"/>
    <dgm:cxn modelId="{226843AC-4456-428D-97A5-F9E84F7FBC85}" type="presOf" srcId="{4ACE1CCA-06D1-45E9-9AF6-2306FB600B68}" destId="{9098B4A2-CEA0-472C-A1D0-C56BC0C7B85A}" srcOrd="0" destOrd="0" presId="urn:microsoft.com/office/officeart/2005/8/layout/funnel1"/>
    <dgm:cxn modelId="{032F1089-09C0-4603-AD1C-5F0555392F85}" srcId="{121BB01A-F735-464F-9EA5-D52DB79EF991}" destId="{F4B2A865-1533-4887-A129-C42133AA0B54}" srcOrd="1" destOrd="0" parTransId="{0BFAA544-D005-4341-A226-C8538B087F95}" sibTransId="{2EA82E33-DB84-42FD-8490-D2C33333ABF1}"/>
    <dgm:cxn modelId="{1995EE1A-95E8-4B2B-8ED5-8E1A596994B0}" type="presOf" srcId="{E996F2A8-025D-4FBC-96EF-136D7D5FA516}" destId="{1ED5CC57-6A9F-449C-8AB9-4142241322E5}" srcOrd="0" destOrd="0" presId="urn:microsoft.com/office/officeart/2005/8/layout/funnel1"/>
    <dgm:cxn modelId="{BDEA723F-FF9F-4433-B86C-49AE8BB94F14}" type="presOf" srcId="{8F6CB8D6-F23D-4BEC-99D8-31F40913381A}" destId="{C823BB31-601E-4F2D-BC2A-B1124A17B5DB}" srcOrd="0" destOrd="0" presId="urn:microsoft.com/office/officeart/2005/8/layout/funnel1"/>
    <dgm:cxn modelId="{0A3118C6-2B94-4114-99C1-8DE11648D7B4}" srcId="{121BB01A-F735-464F-9EA5-D52DB79EF991}" destId="{8F6CB8D6-F23D-4BEC-99D8-31F40913381A}" srcOrd="0" destOrd="0" parTransId="{0E9A78CB-9B99-406C-8661-01DBF23E4560}" sibTransId="{85EDF81E-3186-403B-BE13-5BC7C68041DB}"/>
    <dgm:cxn modelId="{891996E0-6A9C-4435-9A1D-1AD71FE97EA5}" type="presOf" srcId="{F4B2A865-1533-4887-A129-C42133AA0B54}" destId="{9C18030F-9151-4AD3-9041-AD30EE07D771}" srcOrd="0" destOrd="0" presId="urn:microsoft.com/office/officeart/2005/8/layout/funnel1"/>
    <dgm:cxn modelId="{16D6D247-AC47-4B04-95AE-E7338A419847}" srcId="{121BB01A-F735-464F-9EA5-D52DB79EF991}" destId="{E996F2A8-025D-4FBC-96EF-136D7D5FA516}" srcOrd="3" destOrd="0" parTransId="{9C66A12B-BCDA-44A4-9DB5-E69DF16714CA}" sibTransId="{9BE07ADF-9784-4DEF-8A87-B209056CF09F}"/>
    <dgm:cxn modelId="{57521E62-6353-4217-A178-2AE9D20A271F}" type="presParOf" srcId="{17664F64-9ADA-4583-9171-C237598A4785}" destId="{15585E38-1022-4BEA-AA3A-7E628730FD3B}" srcOrd="0" destOrd="0" presId="urn:microsoft.com/office/officeart/2005/8/layout/funnel1"/>
    <dgm:cxn modelId="{1E37E294-5306-4AB9-AC79-5BAEE84170A5}" type="presParOf" srcId="{17664F64-9ADA-4583-9171-C237598A4785}" destId="{6650D243-DD66-4C7D-8611-B31BACFBBC68}" srcOrd="1" destOrd="0" presId="urn:microsoft.com/office/officeart/2005/8/layout/funnel1"/>
    <dgm:cxn modelId="{CCB31D37-C28E-4F3B-9541-0E3A92DA826B}" type="presParOf" srcId="{17664F64-9ADA-4583-9171-C237598A4785}" destId="{1ED5CC57-6A9F-449C-8AB9-4142241322E5}" srcOrd="2" destOrd="0" presId="urn:microsoft.com/office/officeart/2005/8/layout/funnel1"/>
    <dgm:cxn modelId="{9CA669C1-612D-4DFF-8EE2-AAB11DF37106}" type="presParOf" srcId="{17664F64-9ADA-4583-9171-C237598A4785}" destId="{9098B4A2-CEA0-472C-A1D0-C56BC0C7B85A}" srcOrd="3" destOrd="0" presId="urn:microsoft.com/office/officeart/2005/8/layout/funnel1"/>
    <dgm:cxn modelId="{B6054D58-EF1E-4897-8E6C-17FCC70F41A2}" type="presParOf" srcId="{17664F64-9ADA-4583-9171-C237598A4785}" destId="{9C18030F-9151-4AD3-9041-AD30EE07D771}" srcOrd="4" destOrd="0" presId="urn:microsoft.com/office/officeart/2005/8/layout/funnel1"/>
    <dgm:cxn modelId="{85B9EAFB-514D-42C6-9E4C-95383A480D54}" type="presParOf" srcId="{17664F64-9ADA-4583-9171-C237598A4785}" destId="{C823BB31-601E-4F2D-BC2A-B1124A17B5DB}" srcOrd="5" destOrd="0" presId="urn:microsoft.com/office/officeart/2005/8/layout/funnel1"/>
    <dgm:cxn modelId="{AD55A00E-EE63-4C4D-B995-72CAC8BC0350}" type="presParOf" srcId="{17664F64-9ADA-4583-9171-C237598A4785}" destId="{4DF3AD7D-F53E-4099-AF74-ABC7575EF29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85E38-1022-4BEA-AA3A-7E628730FD3B}">
      <dsp:nvSpPr>
        <dsp:cNvPr id="0" name=""/>
        <dsp:cNvSpPr/>
      </dsp:nvSpPr>
      <dsp:spPr>
        <a:xfrm>
          <a:off x="699853" y="57809"/>
          <a:ext cx="1147301" cy="398442"/>
        </a:xfrm>
        <a:prstGeom prst="ellipse">
          <a:avLst/>
        </a:prstGeom>
        <a:solidFill>
          <a:srgbClr val="4BACC6">
            <a:tint val="50000"/>
            <a:alpha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0D243-DD66-4C7D-8611-B31BACFBBC68}">
      <dsp:nvSpPr>
        <dsp:cNvPr id="0" name=""/>
        <dsp:cNvSpPr/>
      </dsp:nvSpPr>
      <dsp:spPr>
        <a:xfrm>
          <a:off x="1164109" y="1033460"/>
          <a:ext cx="222345" cy="142300"/>
        </a:xfrm>
        <a:prstGeom prst="downArrow">
          <a:avLst/>
        </a:prstGeom>
        <a:gradFill rotWithShape="0">
          <a:gsLst>
            <a:gs pos="0">
              <a:srgbClr val="4BACC6">
                <a:tint val="4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tint val="4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tint val="4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ED5CC57-6A9F-449C-8AB9-4142241322E5}">
      <dsp:nvSpPr>
        <dsp:cNvPr id="0" name=""/>
        <dsp:cNvSpPr/>
      </dsp:nvSpPr>
      <dsp:spPr>
        <a:xfrm>
          <a:off x="741654" y="1156194"/>
          <a:ext cx="1067256" cy="26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värden </a:t>
          </a:r>
          <a:br>
            <a:rPr lang="sv-SE" sz="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</a:br>
          <a:r>
            <a:rPr lang="sv-SE" sz="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(data)</a:t>
          </a:r>
          <a:endParaRPr lang="sv-SE" sz="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741654" y="1156194"/>
        <a:ext cx="1067256" cy="266814"/>
      </dsp:txXfrm>
    </dsp:sp>
    <dsp:sp modelId="{9098B4A2-CEA0-472C-A1D0-C56BC0C7B85A}">
      <dsp:nvSpPr>
        <dsp:cNvPr id="0" name=""/>
        <dsp:cNvSpPr/>
      </dsp:nvSpPr>
      <dsp:spPr>
        <a:xfrm>
          <a:off x="1116972" y="487024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BACC6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700" kern="1200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”Hej hopp!”</a:t>
          </a:r>
          <a:endParaRPr lang="sv-SE" sz="700" kern="1200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sp:txBody>
      <dsp:txXfrm>
        <a:off x="1175583" y="545635"/>
        <a:ext cx="282999" cy="282999"/>
      </dsp:txXfrm>
    </dsp:sp>
    <dsp:sp modelId="{9C18030F-9151-4AD3-9041-AD30EE07D771}">
      <dsp:nvSpPr>
        <dsp:cNvPr id="0" name=""/>
        <dsp:cNvSpPr/>
      </dsp:nvSpPr>
      <dsp:spPr>
        <a:xfrm>
          <a:off x="830592" y="186769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4966938"/>
                <a:satOff val="19906"/>
                <a:lumOff val="4314"/>
                <a:alphaOff val="0"/>
                <a:tint val="50000"/>
                <a:satMod val="300000"/>
              </a:srgbClr>
            </a:gs>
            <a:gs pos="35000">
              <a:srgbClr val="4BACC6">
                <a:hueOff val="-4966938"/>
                <a:satOff val="19906"/>
                <a:lumOff val="4314"/>
                <a:alphaOff val="0"/>
                <a:tint val="37000"/>
                <a:satMod val="300000"/>
              </a:srgbClr>
            </a:gs>
            <a:gs pos="100000">
              <a:srgbClr val="4BACC6">
                <a:hueOff val="-4966938"/>
                <a:satOff val="19906"/>
                <a:lumOff val="4314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700" kern="1200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8,15</a:t>
          </a:r>
          <a:endParaRPr lang="sv-SE" sz="700" kern="1200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sp:txBody>
      <dsp:txXfrm>
        <a:off x="889203" y="245380"/>
        <a:ext cx="282999" cy="282999"/>
      </dsp:txXfrm>
    </dsp:sp>
    <dsp:sp modelId="{C823BB31-601E-4F2D-BC2A-B1124A17B5DB}">
      <dsp:nvSpPr>
        <dsp:cNvPr id="0" name=""/>
        <dsp:cNvSpPr/>
      </dsp:nvSpPr>
      <dsp:spPr>
        <a:xfrm>
          <a:off x="1239707" y="90005"/>
          <a:ext cx="400221" cy="400221"/>
        </a:xfrm>
        <a:prstGeom prst="ellipse">
          <a:avLst/>
        </a:prstGeom>
        <a:gradFill rotWithShape="0">
          <a:gsLst>
            <a:gs pos="0">
              <a:srgbClr val="4BACC6">
                <a:hueOff val="-9933876"/>
                <a:satOff val="39811"/>
                <a:lumOff val="8628"/>
                <a:alphaOff val="0"/>
                <a:tint val="50000"/>
                <a:satMod val="300000"/>
              </a:srgbClr>
            </a:gs>
            <a:gs pos="35000">
              <a:srgbClr val="4BACC6">
                <a:hueOff val="-9933876"/>
                <a:satOff val="39811"/>
                <a:lumOff val="8628"/>
                <a:alphaOff val="0"/>
                <a:tint val="37000"/>
                <a:satMod val="300000"/>
              </a:srgbClr>
            </a:gs>
            <a:gs pos="100000">
              <a:srgbClr val="4BACC6">
                <a:hueOff val="-9933876"/>
                <a:satOff val="39811"/>
                <a:lumOff val="8628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700" kern="1200" dirty="0" smtClean="0">
              <a:solidFill>
                <a:sysClr val="windowText" lastClr="000000"/>
              </a:solidFill>
              <a:latin typeface="Arial"/>
              <a:ea typeface="+mn-ea"/>
              <a:cs typeface="+mn-cs"/>
            </a:rPr>
            <a:t>52</a:t>
          </a:r>
          <a:endParaRPr lang="sv-SE" sz="700" kern="1200" dirty="0">
            <a:solidFill>
              <a:sysClr val="windowText" lastClr="000000"/>
            </a:solidFill>
            <a:latin typeface="Arial"/>
            <a:ea typeface="+mn-ea"/>
            <a:cs typeface="+mn-cs"/>
          </a:endParaRPr>
        </a:p>
      </dsp:txBody>
      <dsp:txXfrm>
        <a:off x="1298318" y="148616"/>
        <a:ext cx="282999" cy="282999"/>
      </dsp:txXfrm>
    </dsp:sp>
    <dsp:sp modelId="{4DF3AD7D-F53E-4099-AF74-ABC7575EF29B}">
      <dsp:nvSpPr>
        <dsp:cNvPr id="0" name=""/>
        <dsp:cNvSpPr/>
      </dsp:nvSpPr>
      <dsp:spPr>
        <a:xfrm>
          <a:off x="652716" y="8893"/>
          <a:ext cx="1245132" cy="996106"/>
        </a:xfrm>
        <a:prstGeom prst="funnel">
          <a:avLst/>
        </a:prstGeom>
        <a:solidFill>
          <a:sysClr val="window" lastClr="FFFFFF">
            <a:alpha val="4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4BACC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496040" y="1201341"/>
            <a:ext cx="79688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dirty="0" smtClean="0">
                <a:latin typeface="Consolas" pitchFamily="49" charset="0"/>
                <a:cs typeface="Consolas" pitchFamily="49" charset="0"/>
              </a:rPr>
              <a:t>27+15=42</a:t>
            </a:r>
            <a:endParaRPr lang="sv-SE" sz="13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6322595" y="842211"/>
            <a:ext cx="1985210" cy="31282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02" y="988874"/>
            <a:ext cx="1762125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462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Genom att använda programmet till vänster, demonstreras hur summan av 37 + 15 skrivs ut, utan att använda några variabler.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482858" cy="19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1)</a:t>
            </a:r>
          </a:p>
        </p:txBody>
      </p:sp>
      <p:sp>
        <p:nvSpPr>
          <p:cNvPr id="13" name="Platshållare för innehåll 12"/>
          <p:cNvSpPr>
            <a:spLocks noGrp="1"/>
          </p:cNvSpPr>
          <p:nvPr>
            <p:ph idx="1"/>
          </p:nvPr>
        </p:nvSpPr>
        <p:spPr>
          <a:xfrm>
            <a:off x="457200" y="3974592"/>
            <a:ext cx="8229600" cy="1462596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2000" dirty="0" smtClean="0"/>
              <a:t>Programmet består av en enda sats, som skriver ut summan av 37 + 15.</a:t>
            </a:r>
          </a:p>
          <a:p>
            <a:pPr>
              <a:spcBef>
                <a:spcPct val="50000"/>
              </a:spcBef>
            </a:pPr>
            <a:r>
              <a:rPr lang="sv-SE" sz="2000" dirty="0" smtClean="0"/>
              <a:t>37 + 15 beräknas till 52, strängen </a:t>
            </a:r>
            <a:r>
              <a:rPr lang="sv-SE" sz="2000" dirty="0" smtClean="0">
                <a:latin typeface="Courier New" pitchFamily="49" charset="0"/>
              </a:rPr>
              <a:t>"Summan är 52."</a:t>
            </a:r>
            <a:r>
              <a:rPr lang="sv-SE" sz="2000" dirty="0" smtClean="0"/>
              <a:t> matas ut.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0666" y="981075"/>
            <a:ext cx="4482858" cy="19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4710988" y="863194"/>
            <a:ext cx="3408884" cy="1052770"/>
          </a:xfrm>
          <a:prstGeom prst="wedgeRoundRectCallout">
            <a:avLst>
              <a:gd name="adj1" fmla="val -37900"/>
              <a:gd name="adj2" fmla="val 6841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Console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.WriteLine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använder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som platshållare. Här ersätts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med värdet av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 + 15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när programmet körs.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275" y="2573430"/>
            <a:ext cx="3462857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160" y="981076"/>
            <a:ext cx="5100000" cy="282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Genom att använda programmet till vänster, demonstreras hur variabler kan användas för att addera två heltal.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5185715" cy="28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undad rektangulär 14"/>
          <p:cNvSpPr/>
          <p:nvPr/>
        </p:nvSpPr>
        <p:spPr bwMode="auto">
          <a:xfrm>
            <a:off x="2684678" y="1455724"/>
            <a:ext cx="3408884" cy="814407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Programmet börjar med att deklarera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och tilldela den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5620" y="3738866"/>
            <a:ext cx="2554286" cy="7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undad rektangulär 16"/>
          <p:cNvSpPr/>
          <p:nvPr/>
        </p:nvSpPr>
        <p:spPr bwMode="auto">
          <a:xfrm>
            <a:off x="5010911" y="4637836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sp>
        <p:nvSpPr>
          <p:cNvPr id="20" name="Rundad rektangulär 19"/>
          <p:cNvSpPr/>
          <p:nvPr/>
        </p:nvSpPr>
        <p:spPr bwMode="auto">
          <a:xfrm>
            <a:off x="5414541" y="2320206"/>
            <a:ext cx="2213925" cy="473509"/>
          </a:xfrm>
          <a:prstGeom prst="wedgeRoundRectCallout">
            <a:avLst>
              <a:gd name="adj1" fmla="val -51642"/>
              <a:gd name="adj2" fmla="val 77206"/>
              <a:gd name="adj3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90000" rIns="90488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Detta är en kommentar. Det är inget som kompilatorn bryr sig om att kompilera.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6"/>
            <a:ext cx="5185715" cy="28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2743198" y="1865376"/>
            <a:ext cx="3408884" cy="57604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deklareras och tilldelas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5620" y="3738866"/>
            <a:ext cx="2374286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undad rektangulär 13"/>
          <p:cNvSpPr/>
          <p:nvPr/>
        </p:nvSpPr>
        <p:spPr bwMode="auto">
          <a:xfrm>
            <a:off x="5010911" y="4806081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2)</a:t>
            </a:r>
          </a:p>
        </p:txBody>
      </p:sp>
      <p:sp>
        <p:nvSpPr>
          <p:cNvPr id="16" name="Platshållare för innehåll 15"/>
          <p:cNvSpPr>
            <a:spLocks noGrp="1"/>
          </p:cNvSpPr>
          <p:nvPr>
            <p:ph idx="1"/>
          </p:nvPr>
        </p:nvSpPr>
        <p:spPr>
          <a:xfrm>
            <a:off x="457200" y="4762195"/>
            <a:ext cx="8229600" cy="67499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 smtClean="0"/>
              <a:t>Summan av variablernas värden skrivs ut.</a:t>
            </a:r>
          </a:p>
          <a:p>
            <a:pPr>
              <a:spcBef>
                <a:spcPct val="50000"/>
              </a:spcBef>
            </a:pPr>
            <a:r>
              <a:rPr lang="sv-SE" sz="1800" dirty="0" smtClean="0"/>
              <a:t>Operatorn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800" dirty="0" smtClean="0"/>
              <a:t> används för att adderas de två variablernas värden.</a:t>
            </a:r>
          </a:p>
          <a:p>
            <a:pPr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v"/>
            </a:pPr>
            <a:endParaRPr lang="sv-SE" sz="1800" dirty="0" smtClean="0"/>
          </a:p>
          <a:p>
            <a:endParaRPr lang="sv-SE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981075"/>
            <a:ext cx="5262857" cy="28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undad rektangulär 10"/>
          <p:cNvSpPr/>
          <p:nvPr/>
        </p:nvSpPr>
        <p:spPr bwMode="auto">
          <a:xfrm>
            <a:off x="5127955" y="1667866"/>
            <a:ext cx="3408884" cy="1052770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Console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.WriteLine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använder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som platshållare. Här ersätts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med värdet av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number1 + 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när programmet körs.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275" y="3546351"/>
            <a:ext cx="3462857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Genom att använda programmet till vänster, demonstreras hur variabler kan användas för att addera två heltal.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Summan av två heltals värden tilldelas en tredje variabel, vars värde skrivs ut.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277143" cy="3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277143" cy="3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016500" y="5148263"/>
            <a:ext cx="1066800" cy="336550"/>
          </a:xfrm>
          <a:prstGeom prst="rect">
            <a:avLst/>
          </a:prstGeom>
          <a:solidFill>
            <a:sysClr val="window" lastClr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Utskrift</a:t>
            </a: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8" name="Rundad rektangulär 17"/>
          <p:cNvSpPr/>
          <p:nvPr/>
        </p:nvSpPr>
        <p:spPr bwMode="auto">
          <a:xfrm>
            <a:off x="2640787" y="1287479"/>
            <a:ext cx="3408884" cy="814407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Programmet börjar med att deklarera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och tilldela den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554286" cy="7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undad rektangulär 19"/>
          <p:cNvSpPr/>
          <p:nvPr/>
        </p:nvSpPr>
        <p:spPr bwMode="auto">
          <a:xfrm>
            <a:off x="4542744" y="4659767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number1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37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981076"/>
            <a:ext cx="4268571" cy="35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2713938" y="1733705"/>
            <a:ext cx="3408884" cy="57604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deklareras och tilldelas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374286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undad rektangulär 13"/>
          <p:cNvSpPr/>
          <p:nvPr/>
        </p:nvSpPr>
        <p:spPr bwMode="auto">
          <a:xfrm>
            <a:off x="4543200" y="4732926"/>
            <a:ext cx="3408884" cy="814407"/>
          </a:xfrm>
          <a:prstGeom prst="wedgeRoundRectCallout">
            <a:avLst>
              <a:gd name="adj1" fmla="val -30604"/>
              <a:gd name="adj2" fmla="val -9521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number2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294286" cy="35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802857" cy="10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undad rektangulär 12"/>
          <p:cNvSpPr/>
          <p:nvPr/>
        </p:nvSpPr>
        <p:spPr bwMode="auto">
          <a:xfrm>
            <a:off x="4543200" y="4864594"/>
            <a:ext cx="3408884" cy="814407"/>
          </a:xfrm>
          <a:prstGeom prst="wedgeRoundRectCallout">
            <a:avLst>
              <a:gd name="adj1" fmla="val -29102"/>
              <a:gd name="adj2" fmla="val -9431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deklarerats och initierats till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sp>
        <p:nvSpPr>
          <p:cNvPr id="14" name="Rundad rektangulär 13"/>
          <p:cNvSpPr/>
          <p:nvPr/>
        </p:nvSpPr>
        <p:spPr bwMode="auto">
          <a:xfrm>
            <a:off x="2384753" y="1880009"/>
            <a:ext cx="3408884" cy="57604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Variabeln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deklareras och tilldelas värdet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Variabler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Värdena variablerna </a:t>
            </a:r>
            <a:r>
              <a:rPr lang="sv-SE" sz="1800" dirty="0" smtClean="0">
                <a:latin typeface="Courier New" pitchFamily="49" charset="0"/>
              </a:rPr>
              <a:t>number1</a:t>
            </a:r>
            <a:r>
              <a:rPr lang="sv-SE" sz="1800" dirty="0" smtClean="0"/>
              <a:t> och </a:t>
            </a:r>
            <a:r>
              <a:rPr lang="sv-SE" sz="1800" dirty="0" smtClean="0">
                <a:latin typeface="Courier New" pitchFamily="49" charset="0"/>
              </a:rPr>
              <a:t>number2</a:t>
            </a:r>
            <a:r>
              <a:rPr lang="sv-SE" sz="1800" dirty="0" smtClean="0"/>
              <a:t> adderas, och summan tilldelas variabeln </a:t>
            </a:r>
            <a:r>
              <a:rPr lang="sv-SE" sz="1800" dirty="0" err="1" smtClean="0">
                <a:latin typeface="Courier New" pitchFamily="49" charset="0"/>
              </a:rPr>
              <a:t>sum</a:t>
            </a:r>
            <a:r>
              <a:rPr lang="sv-SE" sz="1800" dirty="0" smtClean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981075"/>
            <a:ext cx="4285715" cy="35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600" y="3798000"/>
            <a:ext cx="2802857" cy="10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4543200" y="4864018"/>
            <a:ext cx="3079693" cy="814407"/>
          </a:xfrm>
          <a:prstGeom prst="wedgeRoundRectCallout">
            <a:avLst>
              <a:gd name="adj1" fmla="val -26329"/>
              <a:gd name="adj2" fmla="val -9251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Efter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att satsen exekverats har variabeln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tilldelats summan av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37 + 15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Summan av två heltal (version 3)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81075"/>
            <a:ext cx="4328572" cy="35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4315967" y="2260397"/>
            <a:ext cx="3408884" cy="1052770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Console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.WriteLine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använder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som platshållare. Här ersätts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{0}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med värdet </a:t>
            </a:r>
            <a:r>
              <a:rPr kumimoji="0" lang="sv-S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innehåller,  d.v.s.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52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när programmet körs.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5040" y="3797385"/>
            <a:ext cx="2794286" cy="9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647" y="4553294"/>
            <a:ext cx="3488572" cy="12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 sz="2000" dirty="0" smtClean="0"/>
              <a:t>En variabel måste deklareras innan den används. Du skriver dess typ och identifierare.</a:t>
            </a:r>
            <a:br>
              <a:rPr lang="sv-SE" sz="2000" dirty="0" smtClean="0"/>
            </a:br>
            <a:r>
              <a:rPr lang="sv-SE" sz="1050" dirty="0" smtClean="0"/>
              <a:t/>
            </a:r>
            <a:br>
              <a:rPr lang="sv-SE" sz="1050" dirty="0" smtClean="0"/>
            </a:br>
            <a:r>
              <a:rPr lang="sv-SE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number1;</a:t>
            </a:r>
            <a:r>
              <a:rPr lang="sv-SE" sz="1600" dirty="0" smtClean="0"/>
              <a:t/>
            </a:r>
            <a:br>
              <a:rPr lang="sv-SE" sz="1600" dirty="0" smtClean="0"/>
            </a:br>
            <a:endParaRPr lang="sv-SE" sz="1600" dirty="0" smtClean="0"/>
          </a:p>
          <a:p>
            <a:r>
              <a:rPr lang="sv-SE" sz="2000" dirty="0" smtClean="0"/>
              <a:t>Det är lämpligt att tilldela en variabel ett värde i samband med att den deklareras, d.v.s. att initiera variabeln.</a:t>
            </a:r>
            <a:br>
              <a:rPr lang="sv-SE" sz="2000" dirty="0" smtClean="0"/>
            </a:br>
            <a:r>
              <a:rPr lang="sv-SE" sz="1050" dirty="0" smtClean="0"/>
              <a:t/>
            </a:r>
            <a:br>
              <a:rPr lang="sv-SE" sz="1050" dirty="0" smtClean="0"/>
            </a:br>
            <a:r>
              <a:rPr lang="sv-SE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number1 = </a:t>
            </a:r>
            <a:r>
              <a:rPr lang="sv-SE" sz="1600" dirty="0" smtClean="0">
                <a:latin typeface="Courier New" pitchFamily="49" charset="0"/>
              </a:rPr>
              <a:t>37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sv-SE" sz="1600" dirty="0" smtClean="0"/>
              <a:t> </a:t>
            </a:r>
            <a:br>
              <a:rPr lang="sv-SE" sz="1600" dirty="0" smtClean="0"/>
            </a:br>
            <a:endParaRPr lang="sv-SE" sz="1600" dirty="0" smtClean="0"/>
          </a:p>
          <a:p>
            <a:r>
              <a:rPr lang="sv-SE" sz="2000" dirty="0" smtClean="0"/>
              <a:t>Värden variabler innehåller kan vara ett resultat av en aritmetisk operation som t.ex. en addition.</a:t>
            </a:r>
            <a:r>
              <a:rPr lang="sv-SE" sz="2800" dirty="0" smtClean="0"/>
              <a:t> </a:t>
            </a:r>
            <a:br>
              <a:rPr lang="sv-SE" sz="2800" dirty="0" smtClean="0"/>
            </a:br>
            <a:r>
              <a:rPr lang="sv-SE" sz="1050" dirty="0" smtClean="0"/>
              <a:t/>
            </a:r>
            <a:br>
              <a:rPr lang="sv-SE" sz="1050" dirty="0" smtClean="0"/>
            </a:br>
            <a:r>
              <a:rPr lang="sv-SE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600" dirty="0" err="1" smtClean="0">
                <a:solidFill>
                  <a:srgbClr val="000000"/>
                </a:solidFill>
                <a:latin typeface="Courier New" pitchFamily="49" charset="0"/>
              </a:rPr>
              <a:t>sum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sv-SE" sz="1600" dirty="0" smtClean="0">
                <a:latin typeface="Courier New" pitchFamily="49" charset="0"/>
              </a:rPr>
              <a:t>number1 + number2</a:t>
            </a:r>
            <a:r>
              <a:rPr lang="sv-SE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sv-SE" sz="1600" dirty="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Variabler</a:t>
            </a:r>
            <a:r>
              <a:rPr lang="sv-SE" sz="1400" dirty="0"/>
              <a:t> av Mats Loock, </a:t>
            </a:r>
            <a:r>
              <a:rPr lang="sv-SE" sz="1400" dirty="0" smtClean="0"/>
              <a:t>förutom fotografier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fotografier </a:t>
            </a:r>
            <a:r>
              <a:rPr lang="sv-SE" sz="1400" dirty="0"/>
              <a:t>samt 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7166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variabel?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Du kan se på en variabel som en lagringsplats som innehåller ett värde.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460" y="2333651"/>
            <a:ext cx="2459280" cy="2459280"/>
          </a:xfrm>
          <a:prstGeom prst="rect">
            <a:avLst/>
          </a:prstGeom>
          <a:noFill/>
        </p:spPr>
      </p:pic>
      <p:sp>
        <p:nvSpPr>
          <p:cNvPr id="5" name="Rundad rektangulär 4"/>
          <p:cNvSpPr/>
          <p:nvPr/>
        </p:nvSpPr>
        <p:spPr bwMode="auto">
          <a:xfrm>
            <a:off x="4762195" y="1691045"/>
            <a:ext cx="1938528" cy="1052770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 variabel kan ses som en behållare för </a:t>
            </a:r>
            <a:r>
              <a:rPr kumimoji="0" lang="sv-SE" sz="14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tillfällig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sv-SE" sz="1400" kern="0" dirty="0">
                <a:solidFill>
                  <a:sysClr val="windowText" lastClr="000000"/>
                </a:solidFill>
                <a:latin typeface="Arial"/>
              </a:rPr>
              <a:t>information i datorns minne …</a:t>
            </a:r>
            <a:endParaRPr kumimoji="0" lang="sv-SE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undad rektangulär 5"/>
          <p:cNvSpPr/>
          <p:nvPr/>
        </p:nvSpPr>
        <p:spPr bwMode="auto">
          <a:xfrm>
            <a:off x="5231740" y="3649608"/>
            <a:ext cx="2348180" cy="576044"/>
          </a:xfrm>
          <a:prstGeom prst="wedgeRoundRectCallout">
            <a:avLst>
              <a:gd name="adj1" fmla="val -53894"/>
              <a:gd name="adj2" fmla="val -890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…eller som en kasse med innehåll.</a:t>
            </a:r>
          </a:p>
        </p:txBody>
      </p:sp>
    </p:spTree>
    <p:extLst>
      <p:ext uri="{BB962C8B-B14F-4D97-AF65-F5344CB8AC3E}">
        <p14:creationId xmlns:p14="http://schemas.microsoft.com/office/powerpoint/2010/main" val="164263887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 namn åt variabler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Du måste ge variabler unika namn.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Vill du komma åt värdet en variabeln har använder du dess unika namn.</a:t>
            </a:r>
            <a:endParaRPr lang="sv-SE" sz="2000" dirty="0"/>
          </a:p>
        </p:txBody>
      </p:sp>
      <p:pic>
        <p:nvPicPr>
          <p:cNvPr id="74" name="Bildobjekt 73"/>
          <p:cNvPicPr>
            <a:picLocks noChangeAspect="1"/>
          </p:cNvPicPr>
          <p:nvPr/>
        </p:nvPicPr>
        <p:blipFill>
          <a:blip r:embed="rId2" cstate="print">
            <a:duotone>
              <a:srgbClr val="C0504D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936346" y="2830982"/>
            <a:ext cx="3037909" cy="29219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5" name="Bildobjekt 7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18062">
            <a:off x="3988755" y="1965222"/>
            <a:ext cx="3419574" cy="4175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en variabel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Variabler är som lådor i datorns minne </a:t>
            </a:r>
            <a:br>
              <a:rPr lang="sv-SE" sz="2000" dirty="0" smtClean="0"/>
            </a:br>
            <a:r>
              <a:rPr lang="sv-SE" sz="2000" dirty="0" smtClean="0"/>
              <a:t>som kan innehålla ett värden.</a:t>
            </a:r>
          </a:p>
          <a:p>
            <a:pPr>
              <a:spcBef>
                <a:spcPts val="24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Värden kan vara av olika typer - heltal, </a:t>
            </a:r>
            <a:br>
              <a:rPr lang="sv-SE" sz="2000" dirty="0" smtClean="0"/>
            </a:br>
            <a:r>
              <a:rPr lang="sv-SE" sz="2000" dirty="0" smtClean="0"/>
              <a:t>flyttal och strängar.</a:t>
            </a:r>
          </a:p>
          <a:p>
            <a:pPr>
              <a:spcBef>
                <a:spcPts val="24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2000" dirty="0" smtClean="0"/>
              <a:t>Då en variabel skapas, deklareras, </a:t>
            </a:r>
            <a:br>
              <a:rPr lang="sv-SE" sz="2000" dirty="0" smtClean="0"/>
            </a:br>
            <a:r>
              <a:rPr lang="sv-SE" sz="2000" dirty="0" smtClean="0"/>
              <a:t>måste du ange vilken typ av data den ska innehålla </a:t>
            </a:r>
            <a:br>
              <a:rPr lang="sv-SE" sz="2000" dirty="0" smtClean="0"/>
            </a:br>
            <a:r>
              <a:rPr lang="sv-SE" sz="2000" dirty="0" smtClean="0"/>
              <a:t>samt namnet.</a:t>
            </a:r>
            <a:endParaRPr lang="sv-SE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342" y="724205"/>
            <a:ext cx="949148" cy="949148"/>
          </a:xfrm>
          <a:prstGeom prst="rect">
            <a:avLst/>
          </a:prstGeom>
          <a:noFill/>
        </p:spPr>
      </p:pic>
      <p:graphicFrame>
        <p:nvGraphicFramePr>
          <p:cNvPr id="38" name="Diagram 37"/>
          <p:cNvGraphicFramePr/>
          <p:nvPr/>
        </p:nvGraphicFramePr>
        <p:xfrm>
          <a:off x="6006998" y="1688591"/>
          <a:ext cx="2550565" cy="1423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textruta 38"/>
          <p:cNvSpPr txBox="1"/>
          <p:nvPr/>
        </p:nvSpPr>
        <p:spPr>
          <a:xfrm>
            <a:off x="7578547" y="1565453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heltal</a:t>
            </a:r>
            <a:endParaRPr lang="sv-S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ruta 39"/>
          <p:cNvSpPr txBox="1"/>
          <p:nvPr/>
        </p:nvSpPr>
        <p:spPr>
          <a:xfrm>
            <a:off x="6269126" y="2150668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flyttal</a:t>
            </a:r>
            <a:endParaRPr lang="sv-S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ruta 40"/>
          <p:cNvSpPr txBox="1"/>
          <p:nvPr/>
        </p:nvSpPr>
        <p:spPr>
          <a:xfrm>
            <a:off x="7615123" y="2318918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strängar</a:t>
            </a:r>
            <a:endParaRPr lang="sv-S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Rundad rektangulär 45"/>
          <p:cNvSpPr/>
          <p:nvPr/>
        </p:nvSpPr>
        <p:spPr bwMode="auto">
          <a:xfrm>
            <a:off x="3093497" y="3378399"/>
            <a:ext cx="1280101" cy="507940"/>
          </a:xfrm>
          <a:prstGeom prst="wedgeRoundRectCallout">
            <a:avLst>
              <a:gd name="adj1" fmla="val -2496"/>
              <a:gd name="adj2" fmla="val 7620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 måste ange datatyp…</a:t>
            </a:r>
          </a:p>
        </p:txBody>
      </p:sp>
      <p:sp>
        <p:nvSpPr>
          <p:cNvPr id="47" name="Rundad rektangulär 46"/>
          <p:cNvSpPr/>
          <p:nvPr/>
        </p:nvSpPr>
        <p:spPr bwMode="auto">
          <a:xfrm>
            <a:off x="5637997" y="3773894"/>
            <a:ext cx="3074406" cy="337681"/>
          </a:xfrm>
          <a:prstGeom prst="wedgeRoundRectCallout">
            <a:avLst>
              <a:gd name="adj1" fmla="val -63255"/>
              <a:gd name="adj2" fmla="val 4674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…och variabelnamn (identifierare).</a:t>
            </a:r>
          </a:p>
        </p:txBody>
      </p:sp>
      <p:sp>
        <p:nvSpPr>
          <p:cNvPr id="48" name="textruta 47"/>
          <p:cNvSpPr txBox="1"/>
          <p:nvPr/>
        </p:nvSpPr>
        <p:spPr>
          <a:xfrm>
            <a:off x="3239741" y="3990259"/>
            <a:ext cx="3314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sv-SE" sz="4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age;</a:t>
            </a:r>
            <a:endParaRPr kumimoji="0" lang="sv-SE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undad rektangulär 48"/>
          <p:cNvSpPr/>
          <p:nvPr/>
        </p:nvSpPr>
        <p:spPr bwMode="auto">
          <a:xfrm>
            <a:off x="3070244" y="4973230"/>
            <a:ext cx="2702520" cy="610096"/>
          </a:xfrm>
          <a:prstGeom prst="wedgeRoundRectCallout">
            <a:avLst>
              <a:gd name="adj1" fmla="val -19589"/>
              <a:gd name="adj2" fmla="val -96156"/>
              <a:gd name="adj3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Datatypen 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sv-SE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integer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är en av de inbyggda datatyperna i C#. Du använder den till att representera heltal.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 en variabel ett värde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1800" dirty="0" smtClean="0"/>
              <a:t>Vill du ge en variabel ett värde använder du likhetstecknet (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800" dirty="0" smtClean="0"/>
              <a:t>), som kallas tilldelningsoperator.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1800" dirty="0" smtClean="0"/>
              <a:t>Då du ger en variabel ett värde kallas det att du </a:t>
            </a:r>
            <a:r>
              <a:rPr lang="sv-SE" sz="1800" i="1" dirty="0" smtClean="0"/>
              <a:t>tilldelar variabeln ett värde</a:t>
            </a:r>
            <a:r>
              <a:rPr lang="sv-SE" sz="1800" dirty="0" smtClean="0"/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age = 52;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average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= 8.15;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message = ”Hej hopp!”;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</a:pPr>
            <a:r>
              <a:rPr lang="sv-SE" sz="1800" dirty="0" smtClean="0"/>
              <a:t>Du kan deklarera och tilldela en variabel ett värde på en och samma gång.</a:t>
            </a:r>
          </a:p>
          <a:p>
            <a:pPr>
              <a:spcBef>
                <a:spcPts val="1200"/>
              </a:spcBef>
              <a:buNone/>
            </a:pP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age = 52;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average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= 8.15;</a:t>
            </a:r>
          </a:p>
          <a:p>
            <a:pPr>
              <a:spcBef>
                <a:spcPts val="1200"/>
              </a:spcBef>
              <a:buNone/>
            </a:pP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message = </a:t>
            </a:r>
            <a:r>
              <a:rPr lang="sv-SE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"Hej hopp!"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undad rektangulär 5"/>
          <p:cNvSpPr/>
          <p:nvPr/>
        </p:nvSpPr>
        <p:spPr bwMode="auto">
          <a:xfrm>
            <a:off x="5403910" y="3843272"/>
            <a:ext cx="2774484" cy="1052770"/>
          </a:xfrm>
          <a:prstGeom prst="wedgeRoundRectCallout">
            <a:avLst>
              <a:gd name="adj1" fmla="val -67702"/>
              <a:gd name="adj2" fmla="val -424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Då en variabel har fått ett värde är den initierad. Du kan inte använda en oinitierad variabel 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(det ger ett kompileringsfel)</a:t>
            </a:r>
            <a:r>
              <a:rPr kumimoji="0" lang="sv-SE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Inbyggda </a:t>
            </a:r>
            <a:r>
              <a:rPr lang="sv-SE" dirty="0" err="1" smtClean="0"/>
              <a:t>C#-datatyper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44101"/>
              </p:ext>
            </p:extLst>
          </p:nvPr>
        </p:nvGraphicFramePr>
        <p:xfrm>
          <a:off x="457200" y="727340"/>
          <a:ext cx="8072322" cy="45265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52"/>
                <a:gridCol w="1258828"/>
                <a:gridCol w="1521084"/>
                <a:gridCol w="2201930"/>
                <a:gridCol w="2179928"/>
              </a:tblGrid>
              <a:tr h="267895"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Datatyp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Storlek (bytes)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.</a:t>
                      </a:r>
                      <a:r>
                        <a:rPr lang="sv-SE" sz="800" dirty="0" err="1" smtClean="0"/>
                        <a:t>NET-typ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Beskrivning</a:t>
                      </a:r>
                      <a:endParaRPr lang="sv-SE" sz="8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Omfång</a:t>
                      </a:r>
                      <a:endParaRPr lang="sv-SE" sz="800" dirty="0"/>
                    </a:p>
                  </a:txBody>
                  <a:tcPr marT="38100" marB="38100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Booleskt värde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strike="noStrike" kern="12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true</a:t>
                      </a:r>
                      <a:r>
                        <a:rPr lang="sv-SE" sz="800" dirty="0" smtClean="0"/>
                        <a:t> eller </a:t>
                      </a:r>
                      <a:r>
                        <a:rPr lang="sv-SE" sz="800" strike="noStrike" kern="12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false</a:t>
                      </a:r>
                      <a:endParaRPr lang="sv-SE" sz="800" strike="noStrike" kern="1200" dirty="0" smtClean="0">
                        <a:solidFill>
                          <a:srgbClr val="0000F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</a:t>
                      </a:r>
                      <a:r>
                        <a:rPr kumimoji="0" lang="sv-SE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sv-SE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(teckenlöst, d.v.s. inga negativa tal)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 till 255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sbyte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Sbyte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-128 till 127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2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Enskilt</a:t>
                      </a:r>
                      <a:r>
                        <a:rPr lang="sv-SE" sz="800" baseline="0" dirty="0" smtClean="0"/>
                        <a:t> tecken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Unicode 16-bitars tecken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decimal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12</a:t>
                      </a:r>
                      <a:endParaRPr lang="sv-SE" sz="800" dirty="0"/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Decimal</a:t>
                      </a:r>
                      <a:endParaRPr lang="sv-SE" sz="800" dirty="0">
                        <a:solidFill>
                          <a:srgbClr val="2B91A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Flyttal</a:t>
                      </a:r>
                      <a:endParaRPr lang="sv-SE" sz="800" dirty="0"/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±1.0 × 10</a:t>
                      </a:r>
                      <a:r>
                        <a:rPr lang="sv-SE" sz="800" baseline="30000" dirty="0" smtClean="0"/>
                        <a:t>−28</a:t>
                      </a:r>
                      <a:r>
                        <a:rPr lang="sv-SE" sz="800" dirty="0" smtClean="0"/>
                        <a:t> till ±7.9 × 10</a:t>
                      </a:r>
                      <a:r>
                        <a:rPr lang="sv-SE" sz="800" baseline="30000" dirty="0" smtClean="0"/>
                        <a:t>28</a:t>
                      </a:r>
                    </a:p>
                    <a:p>
                      <a:endParaRPr lang="sv-SE" sz="800" dirty="0"/>
                    </a:p>
                  </a:txBody>
                  <a:tcPr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b="1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sv-SE" sz="800" b="1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b="1" dirty="0" smtClean="0"/>
                        <a:t>8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b="1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</a:t>
                      </a:r>
                      <a:endParaRPr lang="sv-SE" sz="800" b="1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Flyttal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b="1" dirty="0" smtClean="0"/>
                        <a:t>±5.0 × 10</a:t>
                      </a:r>
                      <a:r>
                        <a:rPr lang="sv-SE" sz="800" b="1" baseline="30000" dirty="0" smtClean="0"/>
                        <a:t>−324</a:t>
                      </a:r>
                      <a:r>
                        <a:rPr lang="sv-SE" sz="800" b="1" dirty="0" smtClean="0"/>
                        <a:t> till ±1.7 × 10</a:t>
                      </a:r>
                      <a:r>
                        <a:rPr lang="sv-SE" sz="800" b="1" baseline="30000" dirty="0" smtClean="0"/>
                        <a:t>308</a:t>
                      </a:r>
                    </a:p>
                  </a:txBody>
                  <a:tcPr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4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Single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Flyttal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±1.5 × 10</a:t>
                      </a:r>
                      <a:r>
                        <a:rPr lang="sv-SE" sz="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−45</a:t>
                      </a:r>
                      <a:r>
                        <a:rPr lang="sv-SE" sz="800" dirty="0" smtClean="0"/>
                        <a:t> till ±3.4 × 10</a:t>
                      </a:r>
                      <a:r>
                        <a:rPr lang="sv-SE" sz="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b="1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sv-SE" sz="800" b="1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b="1" dirty="0" smtClean="0"/>
                        <a:t>4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b="1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Int32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Heltal</a:t>
                      </a:r>
                      <a:endParaRPr lang="sv-SE" sz="800" b="1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b="1" dirty="0" smtClean="0"/>
                        <a:t>-2,147,483,648 till 2,147,483,647</a:t>
                      </a:r>
                    </a:p>
                  </a:txBody>
                  <a:tcPr marT="38100" marB="381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88673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uint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4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UInt32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 </a:t>
                      </a:r>
                      <a:r>
                        <a:rPr lang="sv-SE" sz="600" dirty="0" smtClean="0"/>
                        <a:t>(teckenlöst, d.v.s. inga negativa tal)</a:t>
                      </a:r>
                      <a:endParaRPr lang="sv-SE" sz="800" dirty="0"/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0 till 4,294,967,295</a:t>
                      </a:r>
                    </a:p>
                  </a:txBody>
                  <a:tcPr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8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Int64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 (större</a:t>
                      </a:r>
                      <a:r>
                        <a:rPr lang="sv-SE" sz="800" baseline="0" dirty="0" smtClean="0"/>
                        <a:t> än int)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–9,223,372,036,854,775,808 till 9,223,372,036,854,775,807</a:t>
                      </a:r>
                      <a:endParaRPr lang="sv-SE" sz="800" dirty="0"/>
                    </a:p>
                  </a:txBody>
                  <a:tcPr marT="38100" marB="38100" anchor="ctr"/>
                </a:tc>
              </a:tr>
              <a:tr h="30045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ulong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8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UInt64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 </a:t>
                      </a:r>
                      <a:r>
                        <a:rPr lang="sv-SE" sz="700" dirty="0" smtClean="0"/>
                        <a:t>(teckenlöst, d.v.s. inga negativa tal)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0 till 18,446,744,073,709,551,615</a:t>
                      </a: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2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Short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Heltal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-32,768 till 32,767</a:t>
                      </a: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ushort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dirty="0" smtClean="0"/>
                        <a:t>2</a:t>
                      </a:r>
                      <a:endParaRPr lang="sv-SE" sz="8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UShort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Heltal </a:t>
                      </a:r>
                      <a:r>
                        <a:rPr lang="sv-SE" sz="700" dirty="0" smtClean="0"/>
                        <a:t>(teckenlöst, d.v.s. inga negativa tal)</a:t>
                      </a:r>
                      <a:endParaRPr lang="sv-SE" sz="800" dirty="0" smtClean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/>
                        <a:t>0 till 65,535</a:t>
                      </a:r>
                    </a:p>
                  </a:txBody>
                  <a:tcPr marT="38100" marB="38100" anchor="ctr"/>
                </a:tc>
              </a:tr>
              <a:tr h="267895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 tillämpligt</a:t>
                      </a:r>
                      <a:endParaRPr lang="sv-SE" sz="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Sträng med </a:t>
                      </a:r>
                      <a:r>
                        <a:rPr lang="sv-SE" sz="800" dirty="0" err="1" smtClean="0"/>
                        <a:t>Unicode-tecken</a:t>
                      </a:r>
                      <a:endParaRPr lang="sv-SE" sz="800" dirty="0"/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 = ”Hej hopp!";</a:t>
                      </a: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sv-SE" sz="800" strike="noStrike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  <a:endParaRPr lang="sv-SE" sz="800" strike="noStrike" dirty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 tillämpligt</a:t>
                      </a:r>
                      <a:endParaRPr lang="sv-SE" sz="800" dirty="0"/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System.</a:t>
                      </a:r>
                      <a:r>
                        <a:rPr lang="sv-SE" sz="800" kern="1200" dirty="0" err="1" smtClean="0">
                          <a:solidFill>
                            <a:srgbClr val="2B91AF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endParaRPr lang="sv-SE" sz="800" kern="1200" dirty="0" smtClean="0">
                        <a:solidFill>
                          <a:srgbClr val="2B91AF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Kan referera till </a:t>
                      </a:r>
                      <a:r>
                        <a:rPr lang="sv-SE" sz="800" u="sng" dirty="0" smtClean="0"/>
                        <a:t>alla</a:t>
                      </a:r>
                      <a:r>
                        <a:rPr lang="sv-SE" sz="800" u="none" dirty="0" smtClean="0"/>
                        <a:t> typer.</a:t>
                      </a:r>
                      <a:endParaRPr lang="sv-SE" sz="800" dirty="0"/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 = 1;</a:t>
                      </a:r>
                    </a:p>
                    <a:p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= </a:t>
                      </a:r>
                      <a:r>
                        <a:rPr lang="sv-SE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sv-SE" sz="8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MyClass</a:t>
                      </a:r>
                      <a:r>
                        <a:rPr lang="sv-SE" sz="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  <a:endParaRPr lang="sv-SE" sz="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undad rektangulär 8"/>
          <p:cNvSpPr/>
          <p:nvPr/>
        </p:nvSpPr>
        <p:spPr bwMode="auto">
          <a:xfrm>
            <a:off x="690042" y="5274168"/>
            <a:ext cx="3643337" cy="411572"/>
          </a:xfrm>
          <a:prstGeom prst="wedgeRoundRectCallout">
            <a:avLst>
              <a:gd name="adj1" fmla="val -37908"/>
              <a:gd name="adj2" fmla="val -78611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E4005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08000" tIns="108000" rIns="108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OBS!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Alla typer utom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och 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object</a:t>
            </a:r>
            <a:r>
              <a:rPr kumimoji="0" lang="sv-SE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är värdetyper.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Addera två heltal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Problem</a:t>
            </a:r>
          </a:p>
          <a:p>
            <a:pPr lvl="1" eaLnBrk="1" hangingPunct="1">
              <a:spcBef>
                <a:spcPct val="50000"/>
              </a:spcBef>
            </a:pPr>
            <a:r>
              <a:rPr lang="sv-SE" sz="1600" dirty="0" smtClean="0"/>
              <a:t>Du ska skriva ett C#-program som adderar två heltal och </a:t>
            </a:r>
            <a:br>
              <a:rPr lang="sv-SE" sz="1600" dirty="0" smtClean="0"/>
            </a:br>
            <a:r>
              <a:rPr lang="sv-SE" sz="1600" dirty="0" smtClean="0"/>
              <a:t>visar summan i konsolfönstret.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Analys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Ett C#-program ska skrivas.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Källkod måste skrivas och sparas i en textfil med </a:t>
            </a:r>
            <a:br>
              <a:rPr lang="sv-SE" sz="1600" dirty="0" smtClean="0"/>
            </a:br>
            <a:r>
              <a:rPr lang="sv-SE" sz="1600" dirty="0" smtClean="0"/>
              <a:t>filändelsen </a:t>
            </a:r>
            <a:r>
              <a:rPr lang="sv-SE" sz="1600" dirty="0" smtClean="0">
                <a:latin typeface="Courier New" pitchFamily="49" charset="0"/>
              </a:rPr>
              <a:t>.</a:t>
            </a:r>
            <a:r>
              <a:rPr lang="sv-SE" sz="1600" dirty="0" err="1" smtClean="0">
                <a:latin typeface="Courier New" pitchFamily="49" charset="0"/>
              </a:rPr>
              <a:t>cs</a:t>
            </a:r>
            <a:r>
              <a:rPr lang="sv-SE" sz="1600" dirty="0" smtClean="0"/>
              <a:t>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En klass måste skapas och innehålla metoden </a:t>
            </a:r>
            <a:r>
              <a:rPr lang="sv-SE" sz="1600" dirty="0" smtClean="0">
                <a:latin typeface="Courier New" pitchFamily="49" charset="0"/>
              </a:rPr>
              <a:t>Main</a:t>
            </a:r>
            <a:r>
              <a:rPr lang="sv-SE" sz="1600" dirty="0" smtClean="0"/>
              <a:t>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Summan av två heltal, t.ex. 37 och 15, ska skrivas ut i konsolfönstret.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Källkoden måste kompileras, d.v.s. översättas till IL-kod.</a:t>
            </a:r>
          </a:p>
          <a:p>
            <a:pPr lvl="1" eaLnBrk="1" hangingPunct="1">
              <a:spcBef>
                <a:spcPct val="40000"/>
              </a:spcBef>
            </a:pPr>
            <a:r>
              <a:rPr lang="sv-SE" sz="1600" dirty="0" smtClean="0"/>
              <a:t>Programmet måste köras av </a:t>
            </a:r>
            <a:r>
              <a:rPr lang="sv-SE" sz="1600" dirty="0" err="1" smtClean="0"/>
              <a:t>CLR:n</a:t>
            </a:r>
            <a:r>
              <a:rPr lang="sv-SE" sz="16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v-SE" sz="1800" dirty="0" smtClean="0"/>
              <a:t>Algoritm</a:t>
            </a:r>
          </a:p>
          <a:p>
            <a:pPr lvl="1" eaLnBrk="1" hangingPunct="1">
              <a:spcBef>
                <a:spcPct val="40000"/>
              </a:spcBef>
              <a:buFontTx/>
              <a:buAutoNum type="arabicPeriod"/>
            </a:pPr>
            <a:r>
              <a:rPr lang="sv-SE" sz="1600" dirty="0" smtClean="0"/>
              <a:t>Summera två tal.</a:t>
            </a:r>
          </a:p>
          <a:p>
            <a:pPr lvl="1" eaLnBrk="1" hangingPunct="1">
              <a:spcBef>
                <a:spcPct val="40000"/>
              </a:spcBef>
              <a:buFontTx/>
              <a:buAutoNum type="arabicPeriod"/>
            </a:pPr>
            <a:r>
              <a:rPr lang="sv-SE" sz="1600" dirty="0" smtClean="0"/>
              <a:t>Skriv ut summan.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1614" y="826823"/>
            <a:ext cx="962025" cy="194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1857</TotalTime>
  <Words>912</Words>
  <Application>Microsoft Office PowerPoint</Application>
  <PresentationFormat>Bildspel på skärmen (16:10)</PresentationFormat>
  <Paragraphs>185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3" baseType="lpstr">
      <vt:lpstr>lnu-gray</vt:lpstr>
      <vt:lpstr>PowerPoint-presentation</vt:lpstr>
      <vt:lpstr>Variabler</vt:lpstr>
      <vt:lpstr>Upphovsrätt för detta verk</vt:lpstr>
      <vt:lpstr>Vad är en variabel?</vt:lpstr>
      <vt:lpstr>Ge namn åt variabler</vt:lpstr>
      <vt:lpstr>Skapa en variabel</vt:lpstr>
      <vt:lpstr>Ge en variabel ett värde</vt:lpstr>
      <vt:lpstr>Inbyggda C#-datatyper</vt:lpstr>
      <vt:lpstr>Addera två heltal</vt:lpstr>
      <vt:lpstr>Summan av två heltal (version 1)</vt:lpstr>
      <vt:lpstr>Summan av två heltal (version 1)</vt:lpstr>
      <vt:lpstr>Summan av två heltal (version 2)</vt:lpstr>
      <vt:lpstr>Summan av två heltal (version 2)</vt:lpstr>
      <vt:lpstr>Summan av två heltal (version 2)</vt:lpstr>
      <vt:lpstr>Summan av två heltal (version 2)</vt:lpstr>
      <vt:lpstr>Summan av två heltal (version 3)</vt:lpstr>
      <vt:lpstr>Summan av två heltal (version 3)</vt:lpstr>
      <vt:lpstr>Summan av två heltal (version 3)</vt:lpstr>
      <vt:lpstr>Summan av två heltal (version 3)</vt:lpstr>
      <vt:lpstr>Summan av två heltal (version 3)</vt:lpstr>
      <vt:lpstr>Summan av två heltal (version 3)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Variabler</dc:title>
  <dc:creator>Mats Loock</dc:creator>
  <cp:lastModifiedBy>Mats Loock</cp:lastModifiedBy>
  <cp:revision>106</cp:revision>
  <dcterms:created xsi:type="dcterms:W3CDTF">2005-06-27T08:28:13Z</dcterms:created>
  <dcterms:modified xsi:type="dcterms:W3CDTF">2013-09-02T10:28:27Z</dcterms:modified>
</cp:coreProperties>
</file>