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23"/>
  </p:notes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  <a:srgbClr val="FF3300"/>
    <a:srgbClr val="DAF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85766" autoAdjust="0"/>
  </p:normalViewPr>
  <p:slideViewPr>
    <p:cSldViewPr snapToGrid="0">
      <p:cViewPr varScale="1">
        <p:scale>
          <a:sx n="152" d="100"/>
          <a:sy n="152" d="100"/>
        </p:scale>
        <p:origin x="-1092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F8D42-45E1-4972-98F2-25DD8B054058}" type="datetimeFigureOut">
              <a:rPr lang="sv-SE" smtClean="0"/>
              <a:pPr/>
              <a:t>2013-09-30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58C31-2348-4654-884E-37509E8729AA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510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58C31-2348-4654-884E-37509E8729AA}" type="slidenum">
              <a:rPr lang="sv-SE" smtClean="0"/>
              <a:pPr/>
              <a:t>1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  <a:endParaRPr lang="sv-SE" noProof="0" smtClean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(21)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press.lnu.se/kurs/inledande-programmering-med-csharp" TargetMode="External"/><Relationship Id="rId2" Type="http://schemas.openxmlformats.org/officeDocument/2006/relationships/hyperlink" Target="http://creativecommons.org/licenses/by-nc-sa/2.5/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Tärningarna ska kastas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794" y="3238500"/>
            <a:ext cx="5286412" cy="1460500"/>
          </a:xfrm>
        </p:spPr>
        <p:txBody>
          <a:bodyPr/>
          <a:lstStyle/>
          <a:p>
            <a:pPr>
              <a:defRPr/>
            </a:pP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Skydda datat!</a:t>
            </a:r>
            <a:endParaRPr lang="sv-SE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800" y="928800"/>
            <a:ext cx="4630477" cy="4407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undad rektangulär 15"/>
          <p:cNvSpPr/>
          <p:nvPr/>
        </p:nvSpPr>
        <p:spPr bwMode="auto">
          <a:xfrm>
            <a:off x="3786182" y="415950"/>
            <a:ext cx="2928958" cy="916183"/>
          </a:xfrm>
          <a:prstGeom prst="wedgeRoundRectCallout">
            <a:avLst>
              <a:gd name="adj1" fmla="val -69102"/>
              <a:gd name="adj2" fmla="val 58113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90000" rIns="90488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Fältet deklareras som ett privat fält och är inte tillgängligt utanför klassen.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 cstate="print">
            <a:lum contrast="10000"/>
          </a:blip>
          <a:srcRect/>
          <a:stretch>
            <a:fillRect/>
          </a:stretch>
        </p:blipFill>
        <p:spPr bwMode="auto">
          <a:xfrm rot="1300971">
            <a:off x="5491516" y="623958"/>
            <a:ext cx="31242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undad rektangulär 20"/>
          <p:cNvSpPr/>
          <p:nvPr/>
        </p:nvSpPr>
        <p:spPr bwMode="auto">
          <a:xfrm>
            <a:off x="5072066" y="1506398"/>
            <a:ext cx="3714776" cy="2669855"/>
          </a:xfrm>
          <a:prstGeom prst="wedgeRoundRectCallout">
            <a:avLst>
              <a:gd name="adj1" fmla="val -68803"/>
              <a:gd name="adj2" fmla="val 27536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90000" rIns="90488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Via en egenskap görs det privata fältet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_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faceValue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tillgängligt.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En egenskap är en blandning mellan ett fält och en metod, och innehåller två metoder som inleds med nyckelorden get och set.</a:t>
            </a:r>
          </a:p>
          <a:p>
            <a:pPr marL="404813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sv-SE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get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-metoden innehåller kod som körs då egenskapen läses.</a:t>
            </a:r>
          </a:p>
          <a:p>
            <a:pPr marL="404813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sv-SE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set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-metoden innehåller kod som körs då något tilldelas egenskapen. </a:t>
            </a:r>
            <a:r>
              <a:rPr kumimoji="0" lang="sv-SE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value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är en dold parameter av samma typ som egenskapen.</a:t>
            </a:r>
          </a:p>
        </p:txBody>
      </p:sp>
      <p:pic>
        <p:nvPicPr>
          <p:cNvPr id="18" name="Bildobjekt 17" descr="C:\Users\Mats\AppData\Local\Microsoft\Windows\Temporary Internet Files\Low\Content.IE5\AG38XHNJ\j0386108[1].jpg"/>
          <p:cNvPicPr/>
          <p:nvPr/>
        </p:nvPicPr>
        <p:blipFill>
          <a:blip r:embed="rId4" cstate="print">
            <a:duotone>
              <a:srgbClr val="C0504D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 rot="569984">
            <a:off x="6639483" y="4443441"/>
            <a:ext cx="1186838" cy="17788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</p:spPr>
      </p:pic>
      <p:sp>
        <p:nvSpPr>
          <p:cNvPr id="19" name="Oval 18"/>
          <p:cNvSpPr/>
          <p:nvPr/>
        </p:nvSpPr>
        <p:spPr>
          <a:xfrm>
            <a:off x="1928795" y="4292481"/>
            <a:ext cx="4551421" cy="1294287"/>
          </a:xfrm>
          <a:prstGeom prst="wedgeEllipseCallout">
            <a:avLst>
              <a:gd name="adj1" fmla="val 56426"/>
              <a:gd name="adj2" fmla="val 2880"/>
            </a:avLst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tIns="90000" bIns="9000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Ett steg i rätt riktning, men fortfarande går det av ”misstag” att ändra antalet prickar via egenskapen till ett värde mindre än 1 eller större än 6.</a:t>
            </a:r>
            <a:endParaRPr kumimoji="0" lang="sv-SE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Kontrollera datat</a:t>
            </a:r>
            <a:endParaRPr lang="sv-SE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800" y="758647"/>
            <a:ext cx="5905714" cy="321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undad rektangulär 12"/>
          <p:cNvSpPr/>
          <p:nvPr/>
        </p:nvSpPr>
        <p:spPr bwMode="auto">
          <a:xfrm>
            <a:off x="5072066" y="901393"/>
            <a:ext cx="3714776" cy="1392909"/>
          </a:xfrm>
          <a:prstGeom prst="wedgeRoundRectCallout">
            <a:avLst>
              <a:gd name="adj1" fmla="val -64244"/>
              <a:gd name="adj2" fmla="val 45270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90000" rIns="90488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Genom att låta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set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-metoden i egenskapen kasta ett undantag om värdet  är mindre än 1 eller större än 6 är det helt omöjligt att tilldela fältet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_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faceValue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ett ogiltigt värde med hjälp av egenskapen.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9BBB59">
                <a:shade val="45000"/>
                <a:satMod val="135000"/>
              </a:srgb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 rot="873408">
            <a:off x="5714412" y="3543643"/>
            <a:ext cx="2598420" cy="26009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5" name="Oval 14"/>
          <p:cNvSpPr/>
          <p:nvPr/>
        </p:nvSpPr>
        <p:spPr>
          <a:xfrm>
            <a:off x="857224" y="3830351"/>
            <a:ext cx="5429286" cy="1553963"/>
          </a:xfrm>
          <a:prstGeom prst="wedgeEllipseCallout">
            <a:avLst>
              <a:gd name="adj1" fmla="val 56036"/>
              <a:gd name="adj2" fmla="val -8411"/>
            </a:avLst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tIns="90000" bIns="9000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Bra! Nu är fältet som representerar resultatet av ett tärningskast skyddat.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Fungerar klassen bra nu då? Eller…</a:t>
            </a:r>
            <a:endParaRPr lang="sv-SE" dirty="0"/>
          </a:p>
        </p:txBody>
      </p:sp>
      <p:sp>
        <p:nvSpPr>
          <p:cNvPr id="22" name="Ellips 21"/>
          <p:cNvSpPr/>
          <p:nvPr/>
        </p:nvSpPr>
        <p:spPr bwMode="auto">
          <a:xfrm>
            <a:off x="4214810" y="2143144"/>
            <a:ext cx="285752" cy="285752"/>
          </a:xfrm>
          <a:prstGeom prst="ellipse">
            <a:avLst/>
          </a:prstGeom>
          <a:solidFill>
            <a:srgbClr val="FFC000">
              <a:alpha val="27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</a:endParaRP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800" y="785952"/>
            <a:ext cx="4964762" cy="424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Rundad rektangulär 23"/>
          <p:cNvSpPr/>
          <p:nvPr/>
        </p:nvSpPr>
        <p:spPr bwMode="auto">
          <a:xfrm>
            <a:off x="4786314" y="928698"/>
            <a:ext cx="3714776" cy="1154546"/>
          </a:xfrm>
          <a:prstGeom prst="wedgeRoundRectCallout">
            <a:avLst>
              <a:gd name="adj1" fmla="val -61136"/>
              <a:gd name="adj2" fmla="val -1949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90000" rIns="90488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Ingen större skillnad mot förra försöket. Nu är det dock helt omöjligt att skapa ett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Die</a:t>
            </a: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-objekt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med ett annat värde än 1, 2, 3, 4, 5 eller 6.  Eller?</a:t>
            </a:r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3" cstate="print"/>
          <a:srcRect r="55238"/>
          <a:stretch>
            <a:fillRect/>
          </a:stretch>
        </p:blipFill>
        <p:spPr bwMode="auto">
          <a:xfrm>
            <a:off x="5072066" y="2286020"/>
            <a:ext cx="3357586" cy="17859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6" name="Bildobjekt 25" descr="C:\Users\Mats\AppData\Local\Microsoft\Windows\Temporary Internet Files\Low\Content.IE5\AG38XHNJ\j0386108[1].jpg"/>
          <p:cNvPicPr/>
          <p:nvPr/>
        </p:nvPicPr>
        <p:blipFill>
          <a:blip r:embed="rId4" cstate="print">
            <a:duotone>
              <a:srgbClr val="C0504D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 rot="569984">
            <a:off x="7568178" y="4014812"/>
            <a:ext cx="1186838" cy="17788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</p:spPr>
      </p:pic>
      <p:sp>
        <p:nvSpPr>
          <p:cNvPr id="27" name="Oval 26"/>
          <p:cNvSpPr/>
          <p:nvPr/>
        </p:nvSpPr>
        <p:spPr>
          <a:xfrm>
            <a:off x="357158" y="4661198"/>
            <a:ext cx="7215238" cy="995422"/>
          </a:xfrm>
          <a:prstGeom prst="wedgeEllipseCallout">
            <a:avLst>
              <a:gd name="adj1" fmla="val 52519"/>
              <a:gd name="adj2" fmla="val -44698"/>
            </a:avLst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Vad är det som skrivs ut? Var kommer 0 ifrån?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1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Die</a:t>
            </a:r>
            <a:r>
              <a:rPr kumimoji="0" lang="sv-S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-objektet</a:t>
            </a: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har inte initierats till ett giltigt värde. Fältet </a:t>
            </a:r>
            <a:r>
              <a:rPr kumimoji="0" lang="sv-SE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_</a:t>
            </a:r>
            <a:r>
              <a:rPr kumimoji="0" lang="sv-SE" sz="11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faceValue</a:t>
            </a: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får värdet 0 då ett nytt objekt instansieras. Du måste använda en konstruktor!</a:t>
            </a:r>
            <a:endParaRPr kumimoji="0" lang="sv-SE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Ellips 27"/>
          <p:cNvSpPr/>
          <p:nvPr/>
        </p:nvSpPr>
        <p:spPr bwMode="auto">
          <a:xfrm>
            <a:off x="5399380" y="2650113"/>
            <a:ext cx="571504" cy="571504"/>
          </a:xfrm>
          <a:prstGeom prst="ellipse">
            <a:avLst/>
          </a:prstGeom>
          <a:solidFill>
            <a:srgbClr val="FFC000">
              <a:alpha val="27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29" name="Kurva 13"/>
          <p:cNvCxnSpPr>
            <a:stCxn id="22" idx="6"/>
            <a:endCxn id="28" idx="1"/>
          </p:cNvCxnSpPr>
          <p:nvPr/>
        </p:nvCxnSpPr>
        <p:spPr bwMode="auto">
          <a:xfrm>
            <a:off x="4500562" y="2286020"/>
            <a:ext cx="982513" cy="447788"/>
          </a:xfrm>
          <a:prstGeom prst="curvedConnector2">
            <a:avLst/>
          </a:prstGeom>
          <a:noFill/>
          <a:ln w="38100" cap="flat" cmpd="sng" algn="ctr">
            <a:solidFill>
              <a:srgbClr val="F79646"/>
            </a:solidFill>
            <a:prstDash val="solid"/>
            <a:headEnd type="none" w="med" len="med"/>
            <a:tailEnd type="triangle" w="lg" len="lg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 egen </a:t>
            </a:r>
            <a:r>
              <a:rPr lang="sv-SE" dirty="0" err="1" smtClean="0"/>
              <a:t>standardkonstruktor</a:t>
            </a:r>
            <a:endParaRPr lang="sv-SE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800" y="928800"/>
            <a:ext cx="4857750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undad rektangulär 13"/>
          <p:cNvSpPr/>
          <p:nvPr/>
        </p:nvSpPr>
        <p:spPr bwMode="auto">
          <a:xfrm>
            <a:off x="3714745" y="724752"/>
            <a:ext cx="3714776" cy="2278258"/>
          </a:xfrm>
          <a:prstGeom prst="wedgeRoundRectCallout">
            <a:avLst>
              <a:gd name="adj1" fmla="val -68672"/>
              <a:gd name="adj2" fmla="val -15403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90000" rIns="90488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Klassen har kompletterats med en egen </a:t>
            </a: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standardkonstruktor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en konstruktor som inte tar några parametrar.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Konstruktorn är en speciell publik metod som har samma namn som klassen men kan inte returnera något värde (inte ens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Genom att anropa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Throw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tilldelas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_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faceValue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ett giltigt värde.</a:t>
            </a: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9BBB59">
                <a:shade val="45000"/>
                <a:satMod val="135000"/>
              </a:srgb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 rot="349786">
            <a:off x="7383260" y="3839438"/>
            <a:ext cx="1526794" cy="15282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6" name="Oval 15"/>
          <p:cNvSpPr/>
          <p:nvPr/>
        </p:nvSpPr>
        <p:spPr>
          <a:xfrm>
            <a:off x="2954694" y="3885262"/>
            <a:ext cx="4546265" cy="1774448"/>
          </a:xfrm>
          <a:prstGeom prst="wedgeEllipseCallout">
            <a:avLst>
              <a:gd name="adj1" fmla="val 61400"/>
              <a:gd name="adj2" fmla="val -22450"/>
            </a:avLst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När du skapar ett nytt objekt med new, skapas objektet av ”</a:t>
            </a:r>
            <a:r>
              <a:rPr kumimoji="0" lang="sv-S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Common</a:t>
            </a: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Language </a:t>
            </a:r>
            <a:r>
              <a:rPr kumimoji="0" lang="sv-S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Runtime</a:t>
            </a: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” (CLR) som då använder klassdefinitionen.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Minne allokeras till fälten som definieras av klassen och sedan anropas konstruktorn för att utföra den initiering av fälten som krävs.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Ett stort men…</a:t>
            </a:r>
            <a:endParaRPr lang="sv-SE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 rot="21056044">
            <a:off x="408070" y="4058683"/>
            <a:ext cx="32385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EEECE1">
                <a:shade val="45000"/>
                <a:satMod val="135000"/>
              </a:srgb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1267992" y="1232591"/>
            <a:ext cx="3321868" cy="26574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5" name="Oval 14"/>
          <p:cNvSpPr/>
          <p:nvPr/>
        </p:nvSpPr>
        <p:spPr>
          <a:xfrm>
            <a:off x="4071934" y="267468"/>
            <a:ext cx="3929090" cy="1986755"/>
          </a:xfrm>
          <a:prstGeom prst="wedgeEllipseCallout">
            <a:avLst>
              <a:gd name="adj1" fmla="val -48765"/>
              <a:gd name="adj2" fmla="val 44534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wrap="square" tIns="90000" bIns="9000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Mats har gjort fel! Klassen är i och för sig komplett gällande fält, egenskaper, konstruktorer och metoder.  Men den fungerar inte bra…</a:t>
            </a:r>
          </a:p>
        </p:txBody>
      </p:sp>
      <p:sp>
        <p:nvSpPr>
          <p:cNvPr id="16" name="Oval 15"/>
          <p:cNvSpPr/>
          <p:nvPr/>
        </p:nvSpPr>
        <p:spPr>
          <a:xfrm>
            <a:off x="3571868" y="2880434"/>
            <a:ext cx="4214842" cy="1640521"/>
          </a:xfrm>
          <a:prstGeom prst="wedgeEllipseCallout">
            <a:avLst>
              <a:gd name="adj1" fmla="val -65625"/>
              <a:gd name="adj2" fmla="val -31302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wrap="square" tIns="90000" bIns="9000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Ja, jag vet. Problemet är metoden </a:t>
            </a:r>
            <a:r>
              <a:rPr kumimoji="0" lang="sv-SE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Throw</a:t>
            </a:r>
            <a:r>
              <a:rPr kumimoji="0" lang="sv-SE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</a:t>
            </a:r>
            <a:r>
              <a:rPr kumimoji="0" lang="sv-SE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som ju ger samma resultat om jag så anropar den 100 gånger.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1643042" y="4666384"/>
            <a:ext cx="6238875" cy="9239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Felet identifierat…</a:t>
            </a:r>
            <a:endParaRPr lang="sv-SE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800" y="928800"/>
            <a:ext cx="4246667" cy="1931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undad rektangulär 12"/>
          <p:cNvSpPr/>
          <p:nvPr/>
        </p:nvSpPr>
        <p:spPr bwMode="auto">
          <a:xfrm>
            <a:off x="5000628" y="928670"/>
            <a:ext cx="3714776" cy="1954765"/>
          </a:xfrm>
          <a:prstGeom prst="wedgeRoundRectCallout">
            <a:avLst>
              <a:gd name="adj1" fmla="val -68672"/>
              <a:gd name="adj2" fmla="val -15403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90000" rIns="90488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Problemet är att ett nytt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Random</a:t>
            </a: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-objekt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skapas varje gång metoden anropas.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Då metoden anropas i en ”for”-sats går det så fort att datorns klocka inte hinner gå, och klassen </a:t>
            </a:r>
            <a:r>
              <a:rPr lang="sv-SE" sz="1200" kern="0" dirty="0" err="1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Random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använder datorns tid för att skapa det första slumptalet. Samma tid ger samma slumptal!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9BBB59">
                <a:shade val="45000"/>
                <a:satMod val="135000"/>
              </a:srgb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 rot="873408">
            <a:off x="5714412" y="3554475"/>
            <a:ext cx="2598420" cy="26009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5" name="Oval 14"/>
          <p:cNvSpPr/>
          <p:nvPr/>
        </p:nvSpPr>
        <p:spPr>
          <a:xfrm>
            <a:off x="928662" y="3412555"/>
            <a:ext cx="5429286" cy="1986755"/>
          </a:xfrm>
          <a:prstGeom prst="wedgeEllipseCallout">
            <a:avLst>
              <a:gd name="adj1" fmla="val 56036"/>
              <a:gd name="adj2" fmla="val -8411"/>
            </a:avLst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tIns="90000" bIns="9000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Aha! OK! Då förstår du säkert att du bara behöver se till att det skapas ett </a:t>
            </a:r>
            <a:r>
              <a:rPr kumimoji="0" lang="sv-SE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Random</a:t>
            </a:r>
            <a:r>
              <a:rPr kumimoji="0" lang="sv-SE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-objekt</a:t>
            </a:r>
            <a:r>
              <a:rPr kumimoji="0" lang="sv-SE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per tärning. Eller hur!!?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…och åtgärdat</a:t>
            </a:r>
            <a:endParaRPr lang="sv-SE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800" y="928800"/>
            <a:ext cx="3885714" cy="441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undad rektangulär 16"/>
          <p:cNvSpPr/>
          <p:nvPr/>
        </p:nvSpPr>
        <p:spPr bwMode="auto">
          <a:xfrm>
            <a:off x="4000496" y="1428736"/>
            <a:ext cx="3714776" cy="1154546"/>
          </a:xfrm>
          <a:prstGeom prst="wedgeRoundRectCallout">
            <a:avLst>
              <a:gd name="adj1" fmla="val -69426"/>
              <a:gd name="adj2" fmla="val -10630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90000" rIns="90488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Genom låta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Random</a:t>
            </a: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-objektet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bli ett fält och instansiera objektet i konstruktorn kommer det bara att finnas ett enda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Random</a:t>
            </a: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-objekt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per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Die</a:t>
            </a: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-objekt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och…</a:t>
            </a:r>
          </a:p>
        </p:txBody>
      </p:sp>
      <p:sp>
        <p:nvSpPr>
          <p:cNvPr id="18" name="Rundad rektangulär 17"/>
          <p:cNvSpPr/>
          <p:nvPr/>
        </p:nvSpPr>
        <p:spPr bwMode="auto">
          <a:xfrm>
            <a:off x="4500562" y="4356399"/>
            <a:ext cx="3714776" cy="677820"/>
          </a:xfrm>
          <a:prstGeom prst="wedgeRoundRectCallout">
            <a:avLst>
              <a:gd name="adj1" fmla="val -66663"/>
              <a:gd name="adj2" fmla="val -5123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90000" rIns="90488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…nu kommer olika värden returneras då metoden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Throw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anropas i en ”for”-sats.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Ett litet men…</a:t>
            </a:r>
            <a:endParaRPr lang="sv-SE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 rot="21034879">
            <a:off x="430465" y="3830501"/>
            <a:ext cx="39243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EEECE1">
                <a:shade val="45000"/>
                <a:satMod val="135000"/>
              </a:srgb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1267992" y="1071536"/>
            <a:ext cx="3321868" cy="26574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5" name="Oval 14"/>
          <p:cNvSpPr/>
          <p:nvPr/>
        </p:nvSpPr>
        <p:spPr>
          <a:xfrm>
            <a:off x="4214810" y="76173"/>
            <a:ext cx="3929090" cy="1294287"/>
          </a:xfrm>
          <a:prstGeom prst="wedgeEllipseCallout">
            <a:avLst>
              <a:gd name="adj1" fmla="val -48765"/>
              <a:gd name="adj2" fmla="val 44534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wrap="square" tIns="90000" bIns="9000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Det där med </a:t>
            </a:r>
            <a:r>
              <a:rPr kumimoji="0" lang="sv-SE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Random</a:t>
            </a:r>
            <a:r>
              <a:rPr kumimoji="0" lang="sv-SE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är ju fixat. Men varför fungerar det inte nu då?</a:t>
            </a:r>
          </a:p>
        </p:txBody>
      </p:sp>
      <p:sp>
        <p:nvSpPr>
          <p:cNvPr id="16" name="Oval 15"/>
          <p:cNvSpPr/>
          <p:nvPr/>
        </p:nvSpPr>
        <p:spPr>
          <a:xfrm>
            <a:off x="3571868" y="2719379"/>
            <a:ext cx="4214842" cy="1294287"/>
          </a:xfrm>
          <a:prstGeom prst="wedgeEllipseCallout">
            <a:avLst>
              <a:gd name="adj1" fmla="val -65625"/>
              <a:gd name="adj2" fmla="val -31302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wrap="square" tIns="90000" bIns="9000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Vet inte. Men problemet är att då jag skapar två </a:t>
            </a:r>
            <a:r>
              <a:rPr kumimoji="0" lang="sv-SE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Die-objekt</a:t>
            </a:r>
            <a:r>
              <a:rPr kumimoji="0" lang="sv-SE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får jag samma serie!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4141204" y="3933825"/>
            <a:ext cx="3810000" cy="17811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Ännu ett fel identifierat…</a:t>
            </a:r>
            <a:endParaRPr lang="sv-SE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800" y="928800"/>
            <a:ext cx="5534286" cy="200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undad rektangulär 12"/>
          <p:cNvSpPr/>
          <p:nvPr/>
        </p:nvSpPr>
        <p:spPr bwMode="auto">
          <a:xfrm>
            <a:off x="4929190" y="1071546"/>
            <a:ext cx="3714776" cy="1154546"/>
          </a:xfrm>
          <a:prstGeom prst="wedgeRoundRectCallout">
            <a:avLst>
              <a:gd name="adj1" fmla="val -73947"/>
              <a:gd name="adj2" fmla="val -31566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90000" rIns="90488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Problemet är att då två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Die</a:t>
            </a: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-objekt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skapas omedelbart efter varandra utgår </a:t>
            </a:r>
            <a:r>
              <a:rPr lang="sv-SE" sz="1200" kern="0" dirty="0" err="1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Die</a:t>
            </a: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-objektens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respektive </a:t>
            </a:r>
            <a:r>
              <a:rPr lang="sv-SE" sz="1200" kern="0" dirty="0" err="1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Random</a:t>
            </a: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-objekt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från samma tidpunkt, samma slumptalsfrö.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9BBB59">
                <a:shade val="45000"/>
                <a:satMod val="135000"/>
              </a:srgb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 rot="873408">
            <a:off x="6000165" y="3247072"/>
            <a:ext cx="2598420" cy="26009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5" name="Oval 14"/>
          <p:cNvSpPr/>
          <p:nvPr/>
        </p:nvSpPr>
        <p:spPr>
          <a:xfrm>
            <a:off x="785786" y="3214686"/>
            <a:ext cx="5429286" cy="2419547"/>
          </a:xfrm>
          <a:prstGeom prst="wedgeEllipseCallout">
            <a:avLst>
              <a:gd name="adj1" fmla="val 63283"/>
              <a:gd name="adj2" fmla="val -13198"/>
            </a:avLst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tIns="90000" bIns="9000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Rätt slutsats! Istället för att använda datorns klocka, varför då inte slumpa slumptalsfröet som </a:t>
            </a:r>
            <a:r>
              <a:rPr kumimoji="0" lang="sv-SE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Random</a:t>
            </a:r>
            <a:r>
              <a:rPr kumimoji="0" lang="sv-SE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-objekten</a:t>
            </a:r>
            <a:r>
              <a:rPr kumimoji="0" lang="sv-SE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ska utgå ifrån?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…och åtgärdat</a:t>
            </a:r>
            <a:endParaRPr lang="sv-S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800" y="928800"/>
            <a:ext cx="4182858" cy="460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undad rektangulär 10"/>
          <p:cNvSpPr/>
          <p:nvPr/>
        </p:nvSpPr>
        <p:spPr bwMode="auto">
          <a:xfrm>
            <a:off x="5189399" y="447228"/>
            <a:ext cx="3714776" cy="1869636"/>
          </a:xfrm>
          <a:prstGeom prst="wedgeRoundRectCallout">
            <a:avLst>
              <a:gd name="adj1" fmla="val -67580"/>
              <a:gd name="adj2" fmla="val -14550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90000" rIns="90488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Klassen har kompletterats med ett statisk ”</a:t>
            </a:r>
            <a:r>
              <a:rPr kumimoji="0" lang="sv-SE" sz="14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read-only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”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Random</a:t>
            </a: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-referens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69875" marR="0" lvl="0" indent="-17621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Att referensen är statiskt innebär att den är gemensamt för </a:t>
            </a:r>
            <a:r>
              <a:rPr kumimoji="0" lang="sv-SE" sz="12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alla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objekt som instansieras av klassen. Det finns med andra ord bara ett enda </a:t>
            </a:r>
            <a:r>
              <a:rPr kumimoji="0" lang="sv-SE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_</a:t>
            </a:r>
            <a:r>
              <a:rPr kumimoji="0" lang="sv-SE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randomSeed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-objekt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69875" marR="0" lvl="0" indent="-17621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Tx/>
              <a:buFont typeface="Wingdings" pitchFamily="2" charset="2"/>
              <a:buChar char="ü"/>
              <a:tabLst/>
              <a:defRPr/>
            </a:pPr>
            <a:r>
              <a:rPr lang="sv-SE" sz="1100" kern="0" dirty="0" err="1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har i princip samma effekt som </a:t>
            </a:r>
            <a:r>
              <a:rPr lang="sv-SE" sz="110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2" name="Rundad rektangulär 11"/>
          <p:cNvSpPr/>
          <p:nvPr/>
        </p:nvSpPr>
        <p:spPr bwMode="auto">
          <a:xfrm>
            <a:off x="3215981" y="2712464"/>
            <a:ext cx="3714776" cy="916183"/>
          </a:xfrm>
          <a:prstGeom prst="wedgeRoundRectCallout">
            <a:avLst>
              <a:gd name="adj1" fmla="val -44578"/>
              <a:gd name="adj2" fmla="val -95667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90000" rIns="90488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Då ett nytt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Die</a:t>
            </a: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-objekt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skapas instansieras samtidigt ett nytt </a:t>
            </a:r>
            <a:r>
              <a:rPr lang="sv-SE" sz="1200" kern="0" dirty="0" err="1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Random</a:t>
            </a: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-objekt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med ett framslumpat slumptalsfrö.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Inledande programmering med C# 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</a:t>
            </a:r>
            <a:r>
              <a:rPr lang="sv-SE" sz="1400" dirty="0" smtClean="0"/>
              <a:t>detta verk av</a:t>
            </a:r>
            <a:r>
              <a:rPr lang="sv-SE" sz="1400" dirty="0"/>
              <a:t> Mats Loock, </a:t>
            </a:r>
            <a:r>
              <a:rPr lang="sv-SE" sz="1400" dirty="0" smtClean="0"/>
              <a:t>förutom Linnéuniversitetets logotyp och symbol samt fotografier,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2"/>
              </a:rPr>
              <a:t>http://creativecommons.org/licenses/by-nc-sa/2.5/se</a:t>
            </a:r>
            <a:r>
              <a:rPr lang="sv-SE" sz="1400" u="sng" dirty="0" smtClean="0">
                <a:hlinkClick r:id="rId2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</a:t>
            </a:r>
            <a:r>
              <a:rPr lang="sv-SE" sz="1400" dirty="0" smtClean="0"/>
              <a:t>Linnéuniversitetets logotyp och </a:t>
            </a:r>
            <a:r>
              <a:rPr lang="sv-SE" sz="1400" dirty="0"/>
              <a:t>symbol </a:t>
            </a:r>
            <a:r>
              <a:rPr lang="sv-SE" sz="1400" dirty="0" smtClean="0"/>
              <a:t>samt </a:t>
            </a:r>
            <a:r>
              <a:rPr lang="sv-SE" sz="1400" dirty="0"/>
              <a:t>fotografier </a:t>
            </a:r>
            <a:r>
              <a:rPr lang="sv-SE" sz="1400" dirty="0" smtClean="0"/>
              <a:t>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Inledande programmering med C#” och en länk till </a:t>
            </a:r>
            <a:r>
              <a:rPr lang="sv-SE" sz="1400" u="sng" dirty="0">
                <a:hlinkClick r:id="rId3"/>
              </a:rPr>
              <a:t>https://coursepress.lnu.se/kurs/inledande-programmering-med-csharp</a:t>
            </a:r>
            <a:r>
              <a:rPr lang="sv-SE" sz="1400" dirty="0"/>
              <a:t> 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23145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703990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Inga fler men</a:t>
            </a:r>
            <a:endParaRPr lang="sv-SE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 rot="866198">
            <a:off x="4529884" y="831353"/>
            <a:ext cx="3139048" cy="97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Bildobjekt 10" descr="code.gif"/>
          <p:cNvPicPr>
            <a:picLocks noChangeAspect="1"/>
          </p:cNvPicPr>
          <p:nvPr/>
        </p:nvPicPr>
        <p:blipFill>
          <a:blip r:embed="rId3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 rot="20922275">
            <a:off x="903681" y="1011269"/>
            <a:ext cx="3749040" cy="4213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3456270" y="1358599"/>
            <a:ext cx="4238632" cy="42386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Nu ska du kunna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sv-SE" sz="2400" dirty="0" smtClean="0"/>
              <a:t>Definiera en klass innehållande data och metoder.</a:t>
            </a:r>
          </a:p>
          <a:p>
            <a:pPr>
              <a:spcBef>
                <a:spcPts val="1200"/>
              </a:spcBef>
            </a:pPr>
            <a:r>
              <a:rPr lang="sv-SE" sz="2400" dirty="0" smtClean="0"/>
              <a:t>Skapa objekt med </a:t>
            </a:r>
            <a:r>
              <a:rPr lang="sv-SE" sz="2000" dirty="0">
                <a:latin typeface="Consolas" pitchFamily="49" charset="0"/>
                <a:cs typeface="Consolas" pitchFamily="49" charset="0"/>
              </a:rPr>
              <a:t>new</a:t>
            </a:r>
            <a:r>
              <a:rPr lang="sv-SE" sz="2400" dirty="0" smtClean="0"/>
              <a:t> och en konstruktor.</a:t>
            </a:r>
          </a:p>
          <a:p>
            <a:pPr>
              <a:spcBef>
                <a:spcPts val="1200"/>
              </a:spcBef>
            </a:pPr>
            <a:r>
              <a:rPr lang="sv-SE" sz="2400" dirty="0" smtClean="0"/>
              <a:t>Förstå hur </a:t>
            </a:r>
            <a:r>
              <a:rPr lang="sv-SE" sz="2000" dirty="0">
                <a:latin typeface="Consolas" pitchFamily="49" charset="0"/>
                <a:cs typeface="Consolas" pitchFamily="49" charset="0"/>
              </a:rPr>
              <a:t>private</a:t>
            </a:r>
            <a:r>
              <a:rPr lang="sv-SE" sz="2400" dirty="0" smtClean="0"/>
              <a:t> och </a:t>
            </a:r>
            <a:r>
              <a:rPr lang="sv-SE" sz="2000" dirty="0">
                <a:latin typeface="Consolas" pitchFamily="49" charset="0"/>
                <a:cs typeface="Consolas" pitchFamily="49" charset="0"/>
              </a:rPr>
              <a:t>public</a:t>
            </a:r>
            <a:r>
              <a:rPr lang="sv-SE" sz="2400" dirty="0" smtClean="0"/>
              <a:t> används.</a:t>
            </a:r>
          </a:p>
          <a:p>
            <a:pPr>
              <a:spcBef>
                <a:spcPts val="1200"/>
              </a:spcBef>
            </a:pPr>
            <a:r>
              <a:rPr lang="sv-SE" sz="2400" dirty="0" smtClean="0"/>
              <a:t>Använda egenskaper för att kapsla in fält.</a:t>
            </a:r>
          </a:p>
          <a:p>
            <a:pPr>
              <a:spcBef>
                <a:spcPts val="1200"/>
              </a:spcBef>
            </a:pPr>
            <a:r>
              <a:rPr lang="sv-SE" sz="2400" dirty="0" smtClean="0"/>
              <a:t>Skapa data som delas mellan alla instanser av samma klass, med </a:t>
            </a:r>
            <a:r>
              <a:rPr lang="sv-SE" sz="2000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sv-SE" sz="2400" dirty="0" smtClean="0"/>
              <a:t>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rgbClr val="9BBB59">
                <a:shade val="45000"/>
                <a:satMod val="135000"/>
              </a:srgb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 rot="873408">
            <a:off x="5785850" y="3759690"/>
            <a:ext cx="2598420" cy="26009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Du har ett problem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Du ska skriva ett C#-program som simulerar tärningskast med en eller flera tärningar som har sex sidor.</a:t>
            </a:r>
            <a:endParaRPr lang="sv-SE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357422" y="2786062"/>
            <a:ext cx="2426762" cy="24741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7" name="Tankebubbla 6"/>
          <p:cNvSpPr/>
          <p:nvPr/>
        </p:nvSpPr>
        <p:spPr>
          <a:xfrm>
            <a:off x="5000628" y="2214558"/>
            <a:ext cx="3395708" cy="1459558"/>
          </a:xfrm>
          <a:prstGeom prst="cloudCallout">
            <a:avLst>
              <a:gd name="adj1" fmla="val -63697"/>
              <a:gd name="adj2" fmla="val 37474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Det måste finnas</a:t>
            </a:r>
            <a:r>
              <a:rPr kumimoji="0" lang="sv-SE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ett enklare sätt. Eller?</a:t>
            </a:r>
            <a:endParaRPr kumimoji="0" lang="sv-S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Du måste först lösa hur du gör för…</a:t>
            </a:r>
            <a:endParaRPr lang="sv-SE" dirty="0"/>
          </a:p>
        </p:txBody>
      </p:sp>
      <p:sp>
        <p:nvSpPr>
          <p:cNvPr id="9" name="Platshållare för innehåll 8"/>
          <p:cNvSpPr>
            <a:spLocks noGrp="1"/>
          </p:cNvSpPr>
          <p:nvPr>
            <p:ph idx="1"/>
          </p:nvPr>
        </p:nvSpPr>
        <p:spPr>
          <a:xfrm>
            <a:off x="500034" y="892955"/>
            <a:ext cx="8229600" cy="4619625"/>
          </a:xfrm>
        </p:spPr>
        <p:txBody>
          <a:bodyPr/>
          <a:lstStyle/>
          <a:p>
            <a:r>
              <a:rPr lang="sv-SE" sz="2000" dirty="0" smtClean="0"/>
              <a:t>…att skapa ett slumptal som har värdet 1, 2, 3, 4, 5, eller 6.</a:t>
            </a: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066412"/>
            <a:ext cx="6095238" cy="22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undad rektangulär 14"/>
          <p:cNvSpPr/>
          <p:nvPr/>
        </p:nvSpPr>
        <p:spPr bwMode="auto">
          <a:xfrm>
            <a:off x="3286116" y="1280594"/>
            <a:ext cx="3286148" cy="814407"/>
          </a:xfrm>
          <a:prstGeom prst="wedgeRoundRectCallout">
            <a:avLst>
              <a:gd name="adj1" fmla="val -34321"/>
              <a:gd name="adj2" fmla="val 72622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Klassbiblioteket i dotnetramverket innehåller klassen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Random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som du kan använda till att generera slumptal.</a:t>
            </a:r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072198" y="1923536"/>
            <a:ext cx="2899972" cy="28999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7" name="Rundad rektangulär 16"/>
          <p:cNvSpPr/>
          <p:nvPr/>
        </p:nvSpPr>
        <p:spPr bwMode="auto">
          <a:xfrm>
            <a:off x="1428728" y="4357698"/>
            <a:ext cx="4643470" cy="1052770"/>
          </a:xfrm>
          <a:prstGeom prst="wedgeRoundRectCallout">
            <a:avLst>
              <a:gd name="adj1" fmla="val -3061"/>
              <a:gd name="adj2" fmla="val -96859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Metoden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Next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(int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minValue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, int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maxValue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som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Random</a:t>
            </a: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-objektet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anropar via referensvariabeln returnerar ett slumptal inom det angivna området </a:t>
            </a:r>
            <a:r>
              <a:rPr kumimoji="0" lang="sv-SE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(inklusive minvärdet, exklusive maxvärdet)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Problemet löst men…</a:t>
            </a:r>
            <a:endParaRPr lang="sv-SE" dirty="0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285720" y="1000108"/>
            <a:ext cx="6095238" cy="22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Bildobjekt 14" descr="C:\Users\Mats\AppData\Local\Microsoft\Windows\Temporary Internet Files\Low\Content.IE5\AG38XHNJ\j0386108[1].jpg"/>
          <p:cNvPicPr/>
          <p:nvPr/>
        </p:nvPicPr>
        <p:blipFill>
          <a:blip r:embed="rId3" cstate="print">
            <a:duotone>
              <a:srgbClr val="C0504D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 rot="569984">
            <a:off x="6639483" y="2371739"/>
            <a:ext cx="1186838" cy="17788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</p:spPr>
      </p:pic>
      <p:sp>
        <p:nvSpPr>
          <p:cNvPr id="16" name="Oval 15"/>
          <p:cNvSpPr/>
          <p:nvPr/>
        </p:nvSpPr>
        <p:spPr>
          <a:xfrm>
            <a:off x="4071934" y="772761"/>
            <a:ext cx="4551421" cy="1294287"/>
          </a:xfrm>
          <a:prstGeom prst="wedgeEllipseCallout">
            <a:avLst>
              <a:gd name="adj1" fmla="val 15630"/>
              <a:gd name="adj2" fmla="val 63022"/>
            </a:avLst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tIns="90000" bIns="9000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Hur enkelt är det att förstå att koden handlar om ett tärningskast?</a:t>
            </a:r>
            <a:endParaRPr kumimoji="0" lang="sv-SE" sz="1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4" descr="C:\Documents and Settings\mats\Local Settings\Temporary Internet Files\Content.IE5\WMGOV4R0\j0435234[1].png"/>
          <p:cNvPicPr>
            <a:picLocks noChangeAspect="1" noChangeArrowheads="1"/>
          </p:cNvPicPr>
          <p:nvPr/>
        </p:nvPicPr>
        <p:blipFill>
          <a:blip r:embed="rId4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785786" y="2000240"/>
            <a:ext cx="4429132" cy="4429132"/>
          </a:xfrm>
          <a:prstGeom prst="rect">
            <a:avLst/>
          </a:prstGeom>
          <a:noFill/>
        </p:spPr>
      </p:pic>
      <p:sp>
        <p:nvSpPr>
          <p:cNvPr id="18" name="Oval 17"/>
          <p:cNvSpPr/>
          <p:nvPr/>
        </p:nvSpPr>
        <p:spPr>
          <a:xfrm>
            <a:off x="2285984" y="4071946"/>
            <a:ext cx="5286412" cy="1510683"/>
          </a:xfrm>
          <a:prstGeom prst="wedgeEllipseCallout">
            <a:avLst>
              <a:gd name="adj1" fmla="val 37026"/>
              <a:gd name="adj2" fmla="val -66860"/>
            </a:avLst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tIns="90000" bIns="9000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Inte intuitivt uppenbart!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Går det inte att efterlikna ett verkligt tärningskast mer? </a:t>
            </a:r>
            <a:endParaRPr kumimoji="0" lang="sv-SE" sz="1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 idé! Skulle jag inte…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sv-SE" dirty="0" smtClean="0"/>
              <a:t>…kunna skapa ett tärningsobjekt, på samma sätt som </a:t>
            </a:r>
            <a:r>
              <a:rPr lang="sv-SE" sz="1600" dirty="0" err="1" smtClean="0">
                <a:latin typeface="Consolas" pitchFamily="49" charset="0"/>
                <a:cs typeface="Consolas" pitchFamily="49" charset="0"/>
              </a:rPr>
              <a:t>Random</a:t>
            </a:r>
            <a:r>
              <a:rPr lang="sv-SE" dirty="0" err="1" smtClean="0"/>
              <a:t>-objektet</a:t>
            </a:r>
            <a:r>
              <a:rPr lang="sv-SE" dirty="0" smtClean="0"/>
              <a:t>?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rgbClr val="9BBB59">
                <a:shade val="45000"/>
                <a:satMod val="135000"/>
              </a:srgb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 rot="873408">
            <a:off x="5285784" y="2642230"/>
            <a:ext cx="2598420" cy="26009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Oval 9"/>
          <p:cNvSpPr/>
          <p:nvPr/>
        </p:nvSpPr>
        <p:spPr>
          <a:xfrm>
            <a:off x="428596" y="2246881"/>
            <a:ext cx="5429286" cy="1640521"/>
          </a:xfrm>
          <a:prstGeom prst="wedgeEllipseCallout">
            <a:avLst>
              <a:gd name="adj1" fmla="val 56036"/>
              <a:gd name="adj2" fmla="val 21611"/>
            </a:avLst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tIns="90000" bIns="9000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Ja, men det finns ingen färdig tärningsklass. Du måste skriva en egen klass. Har du en tärningsklass kan du skapa tärningsobjekt.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C:\Documents and Settings\mats\Local Settings\Temporary Internet Files\Content.IE5\WMGOV4R0\j0435234[1].png"/>
          <p:cNvPicPr>
            <a:picLocks noChangeAspect="1" noChangeArrowheads="1"/>
          </p:cNvPicPr>
          <p:nvPr/>
        </p:nvPicPr>
        <p:blipFill>
          <a:blip r:embed="rId2" cstate="print">
            <a:duotone>
              <a:srgbClr val="4F81BD">
                <a:shade val="45000"/>
                <a:satMod val="135000"/>
              </a:srgbClr>
              <a:prstClr val="white"/>
            </a:duotone>
            <a:lum bright="30000"/>
          </a:blip>
          <a:srcRect/>
          <a:stretch>
            <a:fillRect/>
          </a:stretch>
        </p:blipFill>
        <p:spPr bwMode="auto">
          <a:xfrm>
            <a:off x="5072066" y="2071682"/>
            <a:ext cx="4071934" cy="4071934"/>
          </a:xfrm>
          <a:prstGeom prst="rect">
            <a:avLst/>
          </a:prstGeom>
          <a:noFill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utmärker en tärning?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sv-SE" sz="2400" dirty="0" smtClean="0"/>
              <a:t>För att kunna skriva en tärningsklass måste du först identifiera vad som gör en tärning till en tärning.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sv-SE" sz="2000" dirty="0" smtClean="0"/>
              <a:t>Något som beskriver tärningen? </a:t>
            </a:r>
            <a:r>
              <a:rPr lang="sv-SE" sz="2000" dirty="0" smtClean="0">
                <a:solidFill>
                  <a:schemeClr val="bg1">
                    <a:lumMod val="50000"/>
                  </a:schemeClr>
                </a:solidFill>
              </a:rPr>
              <a:t>(attribut)</a:t>
            </a:r>
          </a:p>
          <a:p>
            <a:pPr lvl="2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sv-SE" sz="1600" dirty="0" smtClean="0"/>
              <a:t>Antalet prickar som visas. </a:t>
            </a:r>
            <a:r>
              <a:rPr lang="sv-SE" sz="1200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sv-SE" sz="1200" i="1" dirty="0" smtClean="0">
                <a:solidFill>
                  <a:schemeClr val="bg1">
                    <a:lumMod val="85000"/>
                  </a:schemeClr>
                </a:solidFill>
              </a:rPr>
              <a:t>eng. face </a:t>
            </a:r>
            <a:r>
              <a:rPr lang="sv-SE" sz="1200" i="1" dirty="0" err="1" smtClean="0">
                <a:solidFill>
                  <a:schemeClr val="bg1">
                    <a:lumMod val="85000"/>
                  </a:schemeClr>
                </a:solidFill>
              </a:rPr>
              <a:t>value</a:t>
            </a:r>
            <a:r>
              <a:rPr lang="sv-SE" sz="1200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sv-SE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sv-SE" sz="2000" dirty="0" smtClean="0"/>
              <a:t>Något du kan göra med tärningen? </a:t>
            </a:r>
            <a:r>
              <a:rPr lang="sv-SE" sz="2000" dirty="0" smtClean="0">
                <a:solidFill>
                  <a:schemeClr val="bg1">
                    <a:lumMod val="50000"/>
                  </a:schemeClr>
                </a:solidFill>
              </a:rPr>
              <a:t>(operation)</a:t>
            </a:r>
          </a:p>
          <a:p>
            <a:pPr lvl="2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sv-SE" sz="1600" dirty="0" smtClean="0"/>
              <a:t>Slå tärningen.</a:t>
            </a:r>
            <a:r>
              <a:rPr lang="sv-SE" sz="16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sv-SE" sz="1200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sv-SE" sz="1200" i="1" dirty="0" smtClean="0">
                <a:solidFill>
                  <a:schemeClr val="bg1">
                    <a:lumMod val="85000"/>
                  </a:schemeClr>
                </a:solidFill>
              </a:rPr>
              <a:t>eng. </a:t>
            </a:r>
            <a:r>
              <a:rPr lang="sv-SE" sz="1200" i="1" dirty="0" err="1" smtClean="0">
                <a:solidFill>
                  <a:schemeClr val="bg1">
                    <a:lumMod val="85000"/>
                  </a:schemeClr>
                </a:solidFill>
              </a:rPr>
              <a:t>throw</a:t>
            </a:r>
            <a:r>
              <a:rPr lang="sv-SE" sz="1200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sv-SE" sz="16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EEECE1">
                <a:shade val="45000"/>
                <a:satMod val="135000"/>
              </a:srgb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785786" y="4016639"/>
            <a:ext cx="1571636" cy="125730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4" name="Oval 13"/>
          <p:cNvSpPr/>
          <p:nvPr/>
        </p:nvSpPr>
        <p:spPr>
          <a:xfrm>
            <a:off x="2285984" y="3500442"/>
            <a:ext cx="3929090" cy="969693"/>
          </a:xfrm>
          <a:prstGeom prst="wedgeEllipseCallout">
            <a:avLst>
              <a:gd name="adj1" fmla="val -53604"/>
              <a:gd name="adj2" fmla="val 57003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dash"/>
          </a:ln>
          <a:effectLst/>
        </p:spPr>
        <p:txBody>
          <a:bodyPr wrap="square" tIns="90000" bIns="9000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Det finns andra attribut, som färg, storlek, etc. men de är inte intressanta att lägga in i en klass i detta fall.</a:t>
            </a:r>
          </a:p>
        </p:txBody>
      </p:sp>
      <p:sp>
        <p:nvSpPr>
          <p:cNvPr id="15" name="Oval 14"/>
          <p:cNvSpPr/>
          <p:nvPr/>
        </p:nvSpPr>
        <p:spPr>
          <a:xfrm>
            <a:off x="2214546" y="4572012"/>
            <a:ext cx="3929090" cy="969693"/>
          </a:xfrm>
          <a:prstGeom prst="wedgeEllipseCallout">
            <a:avLst>
              <a:gd name="adj1" fmla="val -61063"/>
              <a:gd name="adj2" fmla="val -13866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dash"/>
          </a:ln>
          <a:effectLst/>
        </p:spPr>
        <p:txBody>
          <a:bodyPr wrap="square" tIns="90000" bIns="9000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…och man kan ju t.ex. skaka tärningen (en operation), men det är inte heller intressant.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Ett första utkast till en tärningsklass</a:t>
            </a:r>
            <a:endParaRPr lang="sv-SE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857368"/>
            <a:ext cx="5057144" cy="31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undad rektangulär 13"/>
          <p:cNvSpPr/>
          <p:nvPr/>
        </p:nvSpPr>
        <p:spPr bwMode="auto">
          <a:xfrm>
            <a:off x="2857488" y="928674"/>
            <a:ext cx="3286148" cy="814407"/>
          </a:xfrm>
          <a:prstGeom prst="wedgeRoundRectCallout">
            <a:avLst>
              <a:gd name="adj1" fmla="val -41136"/>
              <a:gd name="adj2" fmla="val 71476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 C# definieras en ny klass med nyckelordet </a:t>
            </a: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ett namn och ett par klammerparenteser.</a:t>
            </a:r>
          </a:p>
        </p:txBody>
      </p:sp>
      <p:sp>
        <p:nvSpPr>
          <p:cNvPr id="15" name="Rundad rektangulär 14"/>
          <p:cNvSpPr/>
          <p:nvPr/>
        </p:nvSpPr>
        <p:spPr bwMode="auto">
          <a:xfrm>
            <a:off x="5286380" y="2071682"/>
            <a:ext cx="3286148" cy="576044"/>
          </a:xfrm>
          <a:prstGeom prst="wedgeRoundRectCallout">
            <a:avLst>
              <a:gd name="adj1" fmla="val -56185"/>
              <a:gd name="adj2" fmla="val 24502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Klassen har ett fält som beskriver antalet prickar tärningen visar.</a:t>
            </a:r>
          </a:p>
        </p:txBody>
      </p:sp>
      <p:sp>
        <p:nvSpPr>
          <p:cNvPr id="16" name="Rundad rektangulär 15"/>
          <p:cNvSpPr/>
          <p:nvPr/>
        </p:nvSpPr>
        <p:spPr bwMode="auto">
          <a:xfrm>
            <a:off x="5000628" y="4286260"/>
            <a:ext cx="3786214" cy="1052770"/>
          </a:xfrm>
          <a:prstGeom prst="wedgeRoundRectCallout">
            <a:avLst>
              <a:gd name="adj1" fmla="val -43862"/>
              <a:gd name="adj2" fmla="val -81456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Metoden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Throw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simulerar ett tärningskast genom att det genererade slumptalet sparas i fältet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_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faceValue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 Värdet som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_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faceValue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tilldelats returneras därefter.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Fungerar klassen bra nu? Eller…</a:t>
            </a:r>
            <a:endParaRPr lang="sv-SE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928670"/>
            <a:ext cx="4729524" cy="398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undad rektangulär 12"/>
          <p:cNvSpPr/>
          <p:nvPr/>
        </p:nvSpPr>
        <p:spPr bwMode="auto">
          <a:xfrm>
            <a:off x="4714876" y="1857364"/>
            <a:ext cx="3714776" cy="677820"/>
          </a:xfrm>
          <a:prstGeom prst="wedgeRoundRectCallout">
            <a:avLst>
              <a:gd name="adj1" fmla="val -41136"/>
              <a:gd name="adj2" fmla="val 71476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90000" rIns="90488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Nu är det enklare att förstå att det handlar om tärningskast. Så långt så bra…</a:t>
            </a:r>
          </a:p>
        </p:txBody>
      </p:sp>
      <p:pic>
        <p:nvPicPr>
          <p:cNvPr id="14" name="Bildobjekt 13" descr="C:\Users\Mats\AppData\Local\Microsoft\Windows\Temporary Internet Files\Low\Content.IE5\AG38XHNJ\j0386108[1].jpg"/>
          <p:cNvPicPr/>
          <p:nvPr/>
        </p:nvPicPr>
        <p:blipFill>
          <a:blip r:embed="rId3" cstate="print">
            <a:duotone>
              <a:srgbClr val="C0504D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 rot="569984">
            <a:off x="7282425" y="4300564"/>
            <a:ext cx="1186838" cy="17788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</p:spPr>
      </p:pic>
      <p:sp>
        <p:nvSpPr>
          <p:cNvPr id="15" name="Oval 14"/>
          <p:cNvSpPr/>
          <p:nvPr/>
        </p:nvSpPr>
        <p:spPr>
          <a:xfrm>
            <a:off x="4429124" y="2988271"/>
            <a:ext cx="4551421" cy="1508809"/>
          </a:xfrm>
          <a:prstGeom prst="wedgeEllipseCallout">
            <a:avLst>
              <a:gd name="adj1" fmla="val 13459"/>
              <a:gd name="adj2" fmla="val 64483"/>
            </a:avLst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Fältet </a:t>
            </a:r>
            <a:r>
              <a:rPr kumimoji="0" lang="sv-SE" sz="105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_</a:t>
            </a:r>
            <a:r>
              <a:rPr kumimoji="0" lang="sv-SE" sz="105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faceValue</a:t>
            </a:r>
            <a:r>
              <a:rPr kumimoji="0" lang="sv-SE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är publikt och </a:t>
            </a:r>
            <a:br>
              <a:rPr kumimoji="0" lang="sv-SE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</a:br>
            <a:r>
              <a:rPr kumimoji="0" lang="sv-SE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därmed helt oskyddat.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Av ”misstag” skulle det vara möjligt att ändra antalet prickar till ett värde mindre än 1 eller större än 6. INTE BRA!</a:t>
            </a:r>
            <a:endParaRPr kumimoji="0" lang="sv-SE" sz="11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1dv402 - Inledande programmering med C# - CC-BY-NC-SA </Template>
  <TotalTime>1372</TotalTime>
  <Words>1142</Words>
  <Application>Microsoft Office PowerPoint</Application>
  <PresentationFormat>Bildspel på skärmen (16:10)</PresentationFormat>
  <Paragraphs>93</Paragraphs>
  <Slides>21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21</vt:i4>
      </vt:variant>
    </vt:vector>
  </HeadingPairs>
  <TitlesOfParts>
    <vt:vector size="22" baseType="lpstr">
      <vt:lpstr>lnu-gray</vt:lpstr>
      <vt:lpstr>Tärningarna ska kastas</vt:lpstr>
      <vt:lpstr>Upphovsrätt för detta verk</vt:lpstr>
      <vt:lpstr>Du har ett problem</vt:lpstr>
      <vt:lpstr>Du måste först lösa hur du gör för…</vt:lpstr>
      <vt:lpstr>Problemet löst men…</vt:lpstr>
      <vt:lpstr>En idé! Skulle jag inte…</vt:lpstr>
      <vt:lpstr>Vad utmärker en tärning?</vt:lpstr>
      <vt:lpstr>Ett första utkast till en tärningsklass</vt:lpstr>
      <vt:lpstr>Fungerar klassen bra nu? Eller…</vt:lpstr>
      <vt:lpstr>Skydda datat!</vt:lpstr>
      <vt:lpstr>Kontrollera datat</vt:lpstr>
      <vt:lpstr>Fungerar klassen bra nu då? Eller…</vt:lpstr>
      <vt:lpstr>En egen standardkonstruktor</vt:lpstr>
      <vt:lpstr>Ett stort men…</vt:lpstr>
      <vt:lpstr>Felet identifierat…</vt:lpstr>
      <vt:lpstr>…och åtgärdat</vt:lpstr>
      <vt:lpstr>Ett litet men…</vt:lpstr>
      <vt:lpstr>Ännu ett fel identifierat…</vt:lpstr>
      <vt:lpstr>…och åtgärdat</vt:lpstr>
      <vt:lpstr>Inga fler men</vt:lpstr>
      <vt:lpstr>Nu ska du kunna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Tärningarna ska kastas</dc:title>
  <dc:creator>Mats Loock</dc:creator>
  <cp:lastModifiedBy>Mats Loock</cp:lastModifiedBy>
  <cp:revision>133</cp:revision>
  <dcterms:created xsi:type="dcterms:W3CDTF">2006-10-02T06:09:58Z</dcterms:created>
  <dcterms:modified xsi:type="dcterms:W3CDTF">2013-09-30T07:53:50Z</dcterms:modified>
</cp:coreProperties>
</file>