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notesMasterIdLst>
    <p:notesMasterId r:id="rId14"/>
  </p:notesMasterIdLst>
  <p:sldIdLst>
    <p:sldId id="256" r:id="rId2"/>
    <p:sldId id="267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5715000" type="screen16x10"/>
  <p:notesSz cx="6858000" cy="91440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0000"/>
    <a:srgbClr val="CC0000"/>
    <a:srgbClr val="FFCC66"/>
    <a:srgbClr val="FFCC00"/>
    <a:srgbClr val="FF9933"/>
    <a:srgbClr val="FF9900"/>
    <a:srgbClr val="FFFFFF"/>
    <a:srgbClr val="EAEAEA"/>
    <a:srgbClr val="93C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Ljust format 1 - Dekorfärg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llanmörkt format 3 - Dekorfärg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just format 2 - Dekorfärg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llanmörkt format 1 - Dekorfärg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llanmörkt format 2 - Dekorfärg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llanmörkt format 1 - Dekorfärg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EC20E35-A176-4012-BC5E-935CFFF8708E}" styleName="Mellanmörkt format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just forma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57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102" y="258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3BAAB0-D539-4A20-AE97-450346457396}" type="datetimeFigureOut">
              <a:rPr lang="sv-SE" smtClean="0"/>
              <a:pPr/>
              <a:t>2014-11-14</a:t>
            </a:fld>
            <a:endParaRPr lang="sv-SE" dirty="0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 dirty="0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68DEE-9E78-4909-9AEA-CE989E8CF6FD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83314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D67EE-7982-4113-A2C5-528CD89F9574}" type="slidenum">
              <a:rPr lang="sv-SE" smtClean="0"/>
              <a:pPr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7239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8DEE-9E78-4909-9AEA-CE989E8CF6FD}" type="slidenum">
              <a:rPr lang="sv-SE" smtClean="0"/>
              <a:pPr/>
              <a:t>4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473431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ubrikbild">
    <p:bg>
      <p:bgPr>
        <a:solidFill>
          <a:srgbClr val="FFF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2000" y="1049871"/>
            <a:ext cx="7920000" cy="201593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7500"/>
              </a:lnSpc>
              <a:spcBef>
                <a:spcPct val="0"/>
              </a:spcBef>
              <a:spcAft>
                <a:spcPct val="0"/>
              </a:spcAft>
              <a:defRPr lang="sv-SE" sz="7500" dirty="0">
                <a:solidFill>
                  <a:srgbClr val="333333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6430" y="3515206"/>
            <a:ext cx="6400800" cy="14605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lang="sv-SE" sz="1800">
                <a:solidFill>
                  <a:srgbClr val="333333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r>
              <a:rPr lang="sv-SE" smtClean="0"/>
              <a:t>Klicka här för att ändra format på underrubrik i bakgrunden</a:t>
            </a:r>
            <a:endParaRPr lang="sv-SE" dirty="0"/>
          </a:p>
        </p:txBody>
      </p:sp>
      <p:cxnSp>
        <p:nvCxnSpPr>
          <p:cNvPr id="24" name="Straight Connector 7"/>
          <p:cNvCxnSpPr/>
          <p:nvPr/>
        </p:nvCxnSpPr>
        <p:spPr>
          <a:xfrm>
            <a:off x="612000" y="5066348"/>
            <a:ext cx="7920000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6" descr="090323_Lnu_Symbo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2762" y="5201285"/>
            <a:ext cx="249238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4953000" y="-13827"/>
            <a:ext cx="4191000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algn="r" eaLnBrk="0" hangingPunct="0">
              <a:defRPr/>
            </a:pPr>
            <a:r>
              <a:rPr lang="sv-SE" sz="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ASP.NET MVC (1DV409)</a:t>
            </a:r>
          </a:p>
          <a:p>
            <a:pPr algn="r" eaLnBrk="0" hangingPunct="0">
              <a:defRPr/>
            </a:pPr>
            <a:endParaRPr lang="sv-SE" sz="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5" descr="090323_Lnu_Wordmark_Kalmar_Växjö_påhäng_transpare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00" y="5228273"/>
            <a:ext cx="29241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7"/>
          <p:cNvCxnSpPr/>
          <p:nvPr userDrawn="1"/>
        </p:nvCxnSpPr>
        <p:spPr>
          <a:xfrm>
            <a:off x="612000" y="5066348"/>
            <a:ext cx="7920000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7394138" y="96574"/>
            <a:ext cx="1292662" cy="5340614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96574"/>
            <a:ext cx="6019800" cy="5340614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Rubrik, innehåll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Rubrik och text över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sz="half" idx="1"/>
          </p:nvPr>
        </p:nvSpPr>
        <p:spPr>
          <a:xfrm>
            <a:off x="457200" y="817563"/>
            <a:ext cx="8229600" cy="224631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3190875"/>
            <a:ext cx="8229600" cy="224631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597256"/>
          </a:xfrm>
        </p:spPr>
        <p:txBody>
          <a:bodyPr/>
          <a:lstStyle>
            <a:lvl1pPr>
              <a:defRPr sz="2700">
                <a:solidFill>
                  <a:srgbClr val="333333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412864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735756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1" y="398606"/>
            <a:ext cx="3008313" cy="79731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3983248"/>
            <a:ext cx="5486400" cy="4895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sv-SE" noProof="0" smtClean="0"/>
              <a:t>Klicka på ikonen för att lägga till en bild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6573"/>
            <a:ext cx="8229600" cy="59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sv-SE" dirty="0" smtClean="0"/>
              <a:t>Klicka här för att ändra format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17563"/>
            <a:ext cx="8229600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957665" y="1"/>
            <a:ext cx="4191000" cy="309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algn="r" eaLnBrk="0" hangingPunct="0">
              <a:defRPr/>
            </a:pPr>
            <a:r>
              <a:rPr lang="sv-SE" sz="7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ASP.NET MVC (1DV409)</a:t>
            </a:r>
          </a:p>
          <a:p>
            <a:pPr algn="r" eaLnBrk="0" hangingPunct="0">
              <a:defRPr/>
            </a:pPr>
            <a:endParaRPr lang="sv-SE" sz="7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5" descr="090323_Lnu_Wordmark_Kalmar_Växjö_påhäng_transparent"/>
          <p:cNvPicPr>
            <a:picLocks noChangeAspect="1" noChangeArrowheads="1"/>
          </p:cNvPicPr>
          <p:nvPr/>
        </p:nvPicPr>
        <p:blipFill>
          <a:blip r:embed="rId1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8" y="42856"/>
            <a:ext cx="1463111" cy="13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333333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ts val="600"/>
        </a:spcBef>
        <a:spcAft>
          <a:spcPts val="0"/>
        </a:spcAft>
        <a:buClr>
          <a:schemeClr val="accent6">
            <a:lumMod val="60000"/>
            <a:lumOff val="40000"/>
          </a:schemeClr>
        </a:buClr>
        <a:buFont typeface="Wingdings" pitchFamily="2" charset="2"/>
        <a:buChar char="ü"/>
        <a:defRPr sz="1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ts val="1200"/>
        </a:spcBef>
        <a:spcAft>
          <a:spcPct val="0"/>
        </a:spcAft>
        <a:buClr>
          <a:schemeClr val="accent3">
            <a:lumMod val="60000"/>
            <a:lumOff val="40000"/>
          </a:schemeClr>
        </a:buClr>
        <a:buFont typeface="Wingdings" pitchFamily="2" charset="2"/>
        <a:buChar char="§"/>
        <a:defRPr sz="16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1" fontAlgn="base" hangingPunct="1">
        <a:spcBef>
          <a:spcPts val="600"/>
        </a:spcBef>
        <a:spcAft>
          <a:spcPct val="0"/>
        </a:spcAft>
        <a:buChar char="•"/>
        <a:defRPr sz="14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1" fontAlgn="base" hangingPunct="1">
        <a:spcBef>
          <a:spcPts val="600"/>
        </a:spcBef>
        <a:spcAft>
          <a:spcPct val="0"/>
        </a:spcAft>
        <a:buChar char="–"/>
        <a:defRPr sz="12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1" fontAlgn="base" hangingPunct="1">
        <a:spcBef>
          <a:spcPts val="6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2.5/s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coursepress.lnu.se/kurs/aspnet-mvc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sz="5400" dirty="0" smtClean="0"/>
              <a:t>CRUD, </a:t>
            </a:r>
            <a:r>
              <a:rPr lang="sv-SE" sz="5400" i="1" dirty="0" smtClean="0"/>
              <a:t>Layout Pages</a:t>
            </a:r>
            <a:r>
              <a:rPr lang="sv-SE" sz="5400" dirty="0" smtClean="0"/>
              <a:t> och </a:t>
            </a:r>
            <a:r>
              <a:rPr lang="sv-SE" sz="5400" i="1" dirty="0" smtClean="0"/>
              <a:t>Partial Views</a:t>
            </a:r>
            <a:endParaRPr lang="sv-SE" sz="5400" i="1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36430" y="3867992"/>
            <a:ext cx="6400800" cy="1107713"/>
          </a:xfrm>
        </p:spPr>
        <p:txBody>
          <a:bodyPr/>
          <a:lstStyle/>
          <a:p>
            <a:endParaRPr lang="sv-SE" dirty="0" smtClean="0"/>
          </a:p>
          <a:p>
            <a:endParaRPr lang="sv-SE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29064" y="824597"/>
            <a:ext cx="8229600" cy="4619625"/>
          </a:xfrm>
        </p:spPr>
        <p:txBody>
          <a:bodyPr/>
          <a:lstStyle/>
          <a:p>
            <a:r>
              <a:rPr lang="sv-SE" dirty="0" smtClean="0"/>
              <a:t>Det redigerade födelsedatat postas till en </a:t>
            </a:r>
            <a:r>
              <a:rPr lang="sv-SE" i="1" dirty="0" smtClean="0"/>
              <a:t>action method</a:t>
            </a:r>
            <a:r>
              <a:rPr lang="sv-SE" dirty="0" smtClean="0"/>
              <a:t> med namnet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Edit</a:t>
            </a:r>
            <a:r>
              <a:rPr lang="sv-SE" dirty="0" smtClean="0"/>
              <a:t>, som skapar ett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Birthdate</a:t>
            </a:r>
            <a:r>
              <a:rPr lang="sv-SE" dirty="0" smtClean="0"/>
              <a:t>-objekt, utifrån datat i formuläret, uppdaterar objektet, sparar det i databasen och visar ett rättmeddelande. Inträffar fel visas formuläret innehållande felmeddelande(n).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20000">
            <a:off x="4595825" y="2900830"/>
            <a:ext cx="3573333" cy="1860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251" y="2537497"/>
            <a:ext cx="3473334" cy="258666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Spara redigerat födelsedata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91" y="3075826"/>
            <a:ext cx="4614286" cy="2400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">
            <a:off x="3621470" y="2859370"/>
            <a:ext cx="2414286" cy="245714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Bortagning av födelsedag följer i stora drag samma principer som redigering av födelsedata. MEN…</a:t>
            </a:r>
          </a:p>
          <a:p>
            <a:r>
              <a:rPr lang="sv-SE" dirty="0" smtClean="0"/>
              <a:t>…det är viktigt att födelsedata inte kan tas bort från databasen med en GET-förfrågan. Det måste åtminstone göras med en POST-förfrågan varför någon form av bekräftelseformulär är lämpligt att använda.</a:t>
            </a:r>
          </a:p>
          <a:p>
            <a:r>
              <a:rPr lang="sv-SE" dirty="0" smtClean="0"/>
              <a:t>Det är även lämpligt att användaren får ett rättmeddelande då födelsedatat tagits bort.</a:t>
            </a:r>
            <a:endParaRPr lang="sv-SE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">
            <a:off x="3621470" y="2859370"/>
            <a:ext cx="2414286" cy="245714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00000">
            <a:off x="5873832" y="2908850"/>
            <a:ext cx="4095239" cy="185714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000">
            <a:off x="6066287" y="4474156"/>
            <a:ext cx="2495239" cy="1100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Borttagning av födelsedata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llips 15"/>
          <p:cNvSpPr/>
          <p:nvPr/>
        </p:nvSpPr>
        <p:spPr bwMode="auto">
          <a:xfrm>
            <a:off x="5434337" y="3109215"/>
            <a:ext cx="118412" cy="11841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247" name="Picture 7" descr="C:\Users\mats\AppData\Local\Temp\SNAGHTMLf74197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4561">
            <a:off x="7282592" y="1027622"/>
            <a:ext cx="2171429" cy="2419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perspectiveContrasting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494" y="1616957"/>
            <a:ext cx="5572125" cy="369570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Då vyer, som Create och Edit, till stora delar har samma innehåll kan det gemensamma innehållet brytas ut och placeras i en partiell vy, </a:t>
            </a:r>
            <a:r>
              <a:rPr lang="sv-SE" i="1" dirty="0" smtClean="0"/>
              <a:t>partial view</a:t>
            </a:r>
            <a:r>
              <a:rPr lang="sv-SE" dirty="0" smtClean="0"/>
              <a:t>.</a:t>
            </a:r>
            <a:endParaRPr lang="sv-SE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33" y="1361590"/>
            <a:ext cx="5000625" cy="296227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60000">
            <a:off x="1059041" y="2502673"/>
            <a:ext cx="5000625" cy="297180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Formulären för Create och Edit är lika!</a:t>
            </a:r>
            <a:endParaRPr lang="sv-SE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0000">
            <a:off x="3784030" y="2358807"/>
            <a:ext cx="6665913" cy="464820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sp>
        <p:nvSpPr>
          <p:cNvPr id="4" name="Bildtext upp 3"/>
          <p:cNvSpPr/>
          <p:nvPr/>
        </p:nvSpPr>
        <p:spPr bwMode="auto">
          <a:xfrm>
            <a:off x="7536180" y="2770043"/>
            <a:ext cx="1242060" cy="796756"/>
          </a:xfrm>
          <a:prstGeom prst="upArrowCallou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r>
              <a:rPr lang="sv-SE" sz="8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Krävs eftersom vi i den partiella vyn har ett gömt fält för </a:t>
            </a:r>
            <a:r>
              <a:rPr lang="sv-SE" sz="800" dirty="0" err="1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BirthdayId</a:t>
            </a:r>
            <a:r>
              <a:rPr lang="sv-SE" sz="8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sv-SE" sz="8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Kurva 16"/>
          <p:cNvCxnSpPr>
            <a:endCxn id="16" idx="0"/>
          </p:cNvCxnSpPr>
          <p:nvPr/>
        </p:nvCxnSpPr>
        <p:spPr bwMode="auto">
          <a:xfrm rot="10800000" flipV="1">
            <a:off x="5493544" y="1360153"/>
            <a:ext cx="2626817" cy="1749062"/>
          </a:xfrm>
          <a:prstGeom prst="curved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Upphovsrätt för detta verk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sz="1400" dirty="0"/>
              <a:t>Detta verk är framtaget i anslutning till kursen </a:t>
            </a:r>
            <a:r>
              <a:rPr lang="sv-SE" sz="1400" dirty="0" smtClean="0"/>
              <a:t>ASP.NET MVC </a:t>
            </a:r>
            <a:r>
              <a:rPr lang="sv-SE" sz="1400" dirty="0"/>
              <a:t>vid Linnéuniversitetet.</a:t>
            </a:r>
          </a:p>
          <a:p>
            <a:pPr marL="0" indent="0">
              <a:buNone/>
            </a:pPr>
            <a:r>
              <a:rPr lang="sv-SE" sz="1400" b="1" dirty="0"/>
              <a:t>Du får använda detta verk så här:</a:t>
            </a:r>
            <a:endParaRPr lang="sv-SE" sz="1400" dirty="0"/>
          </a:p>
          <a:p>
            <a:pPr marL="0" indent="0">
              <a:buNone/>
            </a:pPr>
            <a:r>
              <a:rPr lang="sv-SE" sz="1400" dirty="0"/>
              <a:t>Allt innehåll i </a:t>
            </a:r>
            <a:r>
              <a:rPr lang="sv-SE" sz="1400" dirty="0" smtClean="0"/>
              <a:t>detta verk av</a:t>
            </a:r>
            <a:r>
              <a:rPr lang="sv-SE" sz="1400" dirty="0"/>
              <a:t> Mats Loock, </a:t>
            </a:r>
            <a:r>
              <a:rPr lang="sv-SE" sz="1400" dirty="0" smtClean="0"/>
              <a:t>förutom Linnéuniversitetets logotyp och symbol, </a:t>
            </a:r>
            <a:r>
              <a:rPr lang="sv-SE" sz="1400" dirty="0"/>
              <a:t>är licensierad under</a:t>
            </a:r>
            <a:r>
              <a:rPr lang="sv-SE" sz="1400" dirty="0" smtClean="0"/>
              <a:t>:</a:t>
            </a:r>
          </a:p>
          <a:p>
            <a:pPr marL="984250" indent="0">
              <a:buNone/>
            </a:pPr>
            <a:r>
              <a:rPr lang="sv-SE" sz="1400" dirty="0" err="1"/>
              <a:t>Creative</a:t>
            </a:r>
            <a:r>
              <a:rPr lang="sv-SE" sz="1400" dirty="0"/>
              <a:t> </a:t>
            </a:r>
            <a:r>
              <a:rPr lang="sv-SE" sz="1400" dirty="0" err="1"/>
              <a:t>Commons</a:t>
            </a:r>
            <a:r>
              <a:rPr lang="sv-SE" sz="1400" dirty="0"/>
              <a:t> Erkännande-</a:t>
            </a:r>
            <a:r>
              <a:rPr lang="sv-SE" sz="1400" dirty="0" err="1"/>
              <a:t>IckeKommersiell</a:t>
            </a:r>
            <a:r>
              <a:rPr lang="sv-SE" sz="1400" dirty="0"/>
              <a:t>-</a:t>
            </a:r>
            <a:r>
              <a:rPr lang="sv-SE" sz="1400" dirty="0" err="1"/>
              <a:t>DelaLika</a:t>
            </a:r>
            <a:r>
              <a:rPr lang="sv-SE" sz="1400" dirty="0"/>
              <a:t> 2.5 Sverige licens.</a:t>
            </a:r>
            <a:br>
              <a:rPr lang="sv-SE" sz="1400" dirty="0"/>
            </a:br>
            <a:r>
              <a:rPr lang="sv-SE" sz="1400" u="sng" dirty="0">
                <a:hlinkClick r:id="rId3"/>
              </a:rPr>
              <a:t>http://creativecommons.org/licenses/by-nc-sa/2.5/se</a:t>
            </a:r>
            <a:r>
              <a:rPr lang="sv-SE" sz="1400" u="sng" dirty="0" smtClean="0">
                <a:hlinkClick r:id="rId3"/>
              </a:rPr>
              <a:t>/</a:t>
            </a:r>
            <a:endParaRPr lang="sv-SE" sz="1400" u="sng" dirty="0" smtClean="0"/>
          </a:p>
          <a:p>
            <a:pPr marL="0" indent="0">
              <a:buNone/>
            </a:pPr>
            <a:r>
              <a:rPr lang="sv-SE" sz="1400" b="1" dirty="0"/>
              <a:t>Det betyder att du i icke-kommersiella syften får:</a:t>
            </a:r>
            <a:endParaRPr lang="sv-SE" sz="1400" dirty="0"/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kopiera hela eller delar av innehållet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sprida hela eller delar av innehållet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visa hela eller delar av innehållet offentligt och digitalt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konvertera innehållet till annat format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du får även göra om innehållet</a:t>
            </a:r>
          </a:p>
          <a:p>
            <a:pPr marL="0" indent="0">
              <a:buNone/>
            </a:pPr>
            <a:r>
              <a:rPr lang="sv-SE" sz="1400" dirty="0"/>
              <a:t>Om du förändrar innehållet så ta inte med </a:t>
            </a:r>
            <a:r>
              <a:rPr lang="sv-SE" sz="1400" dirty="0" smtClean="0"/>
              <a:t>Linnéuniversitetets logotyp och </a:t>
            </a:r>
            <a:r>
              <a:rPr lang="sv-SE" sz="1400" dirty="0"/>
              <a:t>symbol </a:t>
            </a:r>
            <a:r>
              <a:rPr lang="sv-SE" sz="1400" dirty="0" smtClean="0"/>
              <a:t>i </a:t>
            </a:r>
            <a:r>
              <a:rPr lang="sv-SE" sz="1400" dirty="0"/>
              <a:t>din nya version!</a:t>
            </a:r>
          </a:p>
          <a:p>
            <a:pPr marL="0" indent="0">
              <a:buNone/>
            </a:pPr>
            <a:r>
              <a:rPr lang="sv-SE" sz="1400" dirty="0"/>
              <a:t>Vid all användning måste du ange källan: ”Linnéuniversitetet – </a:t>
            </a:r>
            <a:r>
              <a:rPr lang="sv-SE" sz="1400" dirty="0" smtClean="0"/>
              <a:t>ASP.NET MVC” </a:t>
            </a:r>
            <a:r>
              <a:rPr lang="sv-SE" sz="1400" dirty="0"/>
              <a:t>och en länk till </a:t>
            </a:r>
            <a:r>
              <a:rPr lang="sv-SE" sz="1400" u="sng" dirty="0">
                <a:hlinkClick r:id="rId4"/>
              </a:rPr>
              <a:t>https://</a:t>
            </a:r>
            <a:r>
              <a:rPr lang="sv-SE" sz="1400" u="sng" dirty="0" smtClean="0">
                <a:hlinkClick r:id="rId4"/>
              </a:rPr>
              <a:t>coursepress.lnu.se/kurs/aspnet-mvc</a:t>
            </a:r>
            <a:r>
              <a:rPr lang="sv-SE" sz="1400" dirty="0" smtClean="0"/>
              <a:t> </a:t>
            </a:r>
            <a:r>
              <a:rPr lang="sv-SE" sz="1400" dirty="0"/>
              <a:t>och till </a:t>
            </a:r>
            <a:r>
              <a:rPr lang="sv-SE" sz="1400" dirty="0" err="1"/>
              <a:t>Creative</a:t>
            </a:r>
            <a:r>
              <a:rPr lang="sv-SE" sz="1400" dirty="0"/>
              <a:t> Common-licensen här ovan.</a:t>
            </a:r>
          </a:p>
        </p:txBody>
      </p:sp>
      <p:pic>
        <p:nvPicPr>
          <p:cNvPr id="12" name="Bildobjekt 11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36273"/>
            <a:ext cx="836930" cy="2933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588148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">
            <a:off x="813780" y="1679045"/>
            <a:ext cx="4666667" cy="173333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Vad krävs för att…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…ge en applikation CRUD-funktionalitet? Det vill säga vad måste applikationen erbjuda för att användaren ska kunna skapa, läsa, uppdatera och ta bort data?</a:t>
            </a:r>
          </a:p>
          <a:p>
            <a:endParaRPr lang="sv-SE" dirty="0"/>
          </a:p>
        </p:txBody>
      </p:sp>
      <p:pic>
        <p:nvPicPr>
          <p:cNvPr id="5" name="Bildobjekt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7815" y="2916996"/>
            <a:ext cx="2885714" cy="245714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…det finnas URL:er för att presentera, skapa, redigera och ta bort data:</a:t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endParaRPr lang="sv-SE" dirty="0" smtClean="0"/>
          </a:p>
          <a:p>
            <a:r>
              <a:rPr lang="sv-SE" dirty="0" smtClean="0"/>
              <a:t>…centrallagret (</a:t>
            </a:r>
            <a:r>
              <a:rPr lang="sv-SE" i="1" dirty="0" smtClean="0"/>
              <a:t>repository</a:t>
            </a:r>
            <a:r>
              <a:rPr lang="sv-SE" dirty="0" smtClean="0"/>
              <a:t>) ha funktionalitet för att:</a:t>
            </a:r>
          </a:p>
          <a:p>
            <a:pPr lvl="1"/>
            <a:r>
              <a:rPr lang="sv-SE" dirty="0" smtClean="0"/>
              <a:t>Skapa data (</a:t>
            </a:r>
            <a:r>
              <a:rPr lang="sv-SE" i="1" dirty="0" smtClean="0"/>
              <a:t>Create</a:t>
            </a:r>
            <a:r>
              <a:rPr lang="sv-SE" dirty="0" smtClean="0"/>
              <a:t>).</a:t>
            </a:r>
          </a:p>
          <a:p>
            <a:pPr lvl="1"/>
            <a:r>
              <a:rPr lang="sv-SE" dirty="0" smtClean="0"/>
              <a:t>Läsa data (</a:t>
            </a:r>
            <a:r>
              <a:rPr lang="sv-SE" i="1" dirty="0" smtClean="0"/>
              <a:t>Read</a:t>
            </a:r>
            <a:r>
              <a:rPr lang="sv-SE" dirty="0" smtClean="0"/>
              <a:t>).</a:t>
            </a:r>
          </a:p>
          <a:p>
            <a:pPr lvl="1"/>
            <a:r>
              <a:rPr lang="sv-SE" dirty="0" smtClean="0"/>
              <a:t>Uppdatera data (</a:t>
            </a:r>
            <a:r>
              <a:rPr lang="sv-SE" i="1" dirty="0" smtClean="0"/>
              <a:t>Update</a:t>
            </a:r>
            <a:r>
              <a:rPr lang="sv-SE" dirty="0" smtClean="0"/>
              <a:t>).</a:t>
            </a:r>
          </a:p>
          <a:p>
            <a:pPr lvl="1"/>
            <a:r>
              <a:rPr lang="sv-SE" dirty="0" smtClean="0"/>
              <a:t>Ta bort data (</a:t>
            </a:r>
            <a:r>
              <a:rPr lang="sv-SE" i="1" dirty="0" smtClean="0"/>
              <a:t>Delete</a:t>
            </a:r>
            <a:r>
              <a:rPr lang="sv-SE" dirty="0" smtClean="0"/>
              <a:t>).</a:t>
            </a:r>
            <a:endParaRPr lang="sv-SE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600" y="4262392"/>
            <a:ext cx="2260000" cy="880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 en CRUD-applikation ska…</a:t>
            </a:r>
            <a:endParaRPr lang="sv-SE" i="1" dirty="0"/>
          </a:p>
        </p:txBody>
      </p:sp>
      <p:graphicFrame>
        <p:nvGraphicFramePr>
          <p:cNvPr id="7" name="Tabell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082617"/>
              </p:ext>
            </p:extLst>
          </p:nvPr>
        </p:nvGraphicFramePr>
        <p:xfrm>
          <a:off x="912253" y="1192547"/>
          <a:ext cx="7752979" cy="23774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403668"/>
                <a:gridCol w="592455"/>
                <a:gridCol w="5756856"/>
              </a:tblGrid>
              <a:tr h="252000"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URL</a:t>
                      </a:r>
                      <a:endParaRPr lang="sv-SE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Verb</a:t>
                      </a:r>
                      <a:endParaRPr lang="sv-SE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Syfte</a:t>
                      </a:r>
                      <a:endParaRPr lang="sv-SE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/Birthday/</a:t>
                      </a:r>
                      <a:endParaRPr lang="sv-SE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GET</a:t>
                      </a:r>
                      <a:endParaRPr lang="sv-SE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Visar en lista med födelsedata.</a:t>
                      </a:r>
                      <a:endParaRPr lang="sv-SE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/Birthday/Create/</a:t>
                      </a:r>
                      <a:endParaRPr lang="sv-SE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GET</a:t>
                      </a:r>
                      <a:endParaRPr lang="sv-SE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Visar ett tomt HTML-formulär där användaren kan fylla i födelsedata.</a:t>
                      </a:r>
                      <a:endParaRPr lang="sv-SE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endParaRPr lang="sv-SE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POST</a:t>
                      </a:r>
                      <a:endParaRPr lang="sv-SE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Skapar födelsedata som sparas i databasen.</a:t>
                      </a:r>
                      <a:endParaRPr lang="sv-SE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/Birthday/Edit/id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GET</a:t>
                      </a:r>
                      <a:endParaRPr lang="sv-SE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Visar ett HTML-formulär med födelsedata.</a:t>
                      </a:r>
                      <a:endParaRPr lang="sv-SE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endParaRPr lang="sv-SE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POST</a:t>
                      </a:r>
                      <a:endParaRPr lang="sv-SE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Sparar ändringarna av födelsedata i databasen.</a:t>
                      </a:r>
                      <a:endParaRPr lang="sv-SE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/Birthday/Delete/id</a:t>
                      </a:r>
                      <a:endParaRPr lang="sv-SE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GET</a:t>
                      </a:r>
                      <a:endParaRPr lang="sv-SE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Visar ett HTML-formulär där användaren måste bekräfta borttagning av specificerat</a:t>
                      </a:r>
                      <a:r>
                        <a:rPr lang="sv-SE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födelsedata</a:t>
                      </a:r>
                      <a:r>
                        <a:rPr lang="sv-SE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sv-SE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endParaRPr lang="sv-SE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POST</a:t>
                      </a:r>
                      <a:endParaRPr lang="sv-SE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Tar bort specificerat födelsedata från databasen.</a:t>
                      </a:r>
                      <a:endParaRPr lang="sv-SE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Bildobjekt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600000">
            <a:off x="5488428" y="4327892"/>
            <a:ext cx="2260000" cy="1200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View Page </a:t>
            </a:r>
            <a:r>
              <a:rPr lang="sv-SE" dirty="0" err="1" smtClean="0"/>
              <a:t>with</a:t>
            </a:r>
            <a:r>
              <a:rPr lang="sv-SE" dirty="0" smtClean="0"/>
              <a:t> Layout (</a:t>
            </a:r>
            <a:r>
              <a:rPr lang="sv-SE" dirty="0" err="1" smtClean="0"/>
              <a:t>Razor</a:t>
            </a:r>
            <a:r>
              <a:rPr lang="sv-SE" dirty="0" smtClean="0"/>
              <a:t>)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I en </a:t>
            </a:r>
            <a:r>
              <a:rPr lang="sv-SE" i="1" dirty="0" smtClean="0"/>
              <a:t>View Page </a:t>
            </a:r>
            <a:r>
              <a:rPr lang="sv-SE" i="1" dirty="0" err="1" smtClean="0"/>
              <a:t>with</a:t>
            </a:r>
            <a:r>
              <a:rPr lang="sv-SE" i="1" dirty="0" smtClean="0"/>
              <a:t> Layout (</a:t>
            </a:r>
            <a:r>
              <a:rPr lang="sv-SE" i="1" dirty="0" err="1" smtClean="0"/>
              <a:t>Razor</a:t>
            </a:r>
            <a:r>
              <a:rPr lang="sv-SE" i="1" dirty="0" smtClean="0"/>
              <a:t>)</a:t>
            </a:r>
            <a:r>
              <a:rPr lang="sv-SE" dirty="0" smtClean="0"/>
              <a:t> placeras kod som är gemensam för vyer och tjänar på så sätt som en mall för vyerna.</a:t>
            </a:r>
          </a:p>
          <a:p>
            <a:r>
              <a:rPr lang="sv-SE" dirty="0" smtClean="0"/>
              <a:t>En, eller flera, platshållare i en </a:t>
            </a:r>
            <a:r>
              <a:rPr lang="sv-SE" i="1" dirty="0" smtClean="0"/>
              <a:t>layout</a:t>
            </a:r>
            <a:r>
              <a:rPr lang="sv-SE" dirty="0" smtClean="0"/>
              <a:t> identifierar de delar av mallen som ska kunna förändras av en vy.</a:t>
            </a:r>
          </a:p>
          <a:p>
            <a:r>
              <a:rPr lang="sv-SE" dirty="0" smtClean="0"/>
              <a:t>Filen som innehåller mallen ska placeras i katalogen </a:t>
            </a:r>
            <a:r>
              <a:rPr lang="sv-S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sv-S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Views\Shared</a:t>
            </a:r>
            <a:r>
              <a:rPr lang="sv-SE" dirty="0" smtClean="0"/>
              <a:t>.</a:t>
            </a:r>
            <a:endParaRPr lang="sv-SE" dirty="0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0000">
            <a:off x="1914857" y="2661846"/>
            <a:ext cx="5314286" cy="276190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llips 13"/>
          <p:cNvSpPr/>
          <p:nvPr/>
        </p:nvSpPr>
        <p:spPr bwMode="auto">
          <a:xfrm>
            <a:off x="933368" y="2636660"/>
            <a:ext cx="118412" cy="11841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" name="Bildobjekt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80000">
            <a:off x="200564" y="1535201"/>
            <a:ext cx="3188572" cy="1657143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13" name="Ellips 12"/>
          <p:cNvSpPr/>
          <p:nvPr/>
        </p:nvSpPr>
        <p:spPr bwMode="auto">
          <a:xfrm>
            <a:off x="1753017" y="2879159"/>
            <a:ext cx="118412" cy="11841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Ellips 16"/>
          <p:cNvSpPr/>
          <p:nvPr/>
        </p:nvSpPr>
        <p:spPr bwMode="auto">
          <a:xfrm>
            <a:off x="4502002" y="3608095"/>
            <a:ext cx="118412" cy="11841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6" name="Bildobjekt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60000">
            <a:off x="7110343" y="1828505"/>
            <a:ext cx="3428572" cy="2091428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0" h="0"/>
            <a:contourClr>
              <a:srgbClr val="FFFFFF"/>
            </a:contourClr>
          </a:sp3d>
        </p:spPr>
      </p:pic>
      <p:pic>
        <p:nvPicPr>
          <p:cNvPr id="8199" name="Picture 7" descr="C:\Users\mats\AppData\Local\Temp\SNAGHTML26eaf67b.PNG"/>
          <p:cNvPicPr>
            <a:picLocks noChangeAspect="1" noChangeArrowheads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62734">
            <a:off x="2980003" y="1542118"/>
            <a:ext cx="5801531" cy="814250"/>
          </a:xfrm>
          <a:prstGeom prst="rect">
            <a:avLst/>
          </a:prstGeom>
          <a:noFill/>
          <a:scene3d>
            <a:camera prst="isometricBottomDown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Vyer som använder en </a:t>
            </a:r>
            <a:r>
              <a:rPr lang="sv-SE" i="1" dirty="0" smtClean="0"/>
              <a:t>Layout Page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Då en vy skapas väljs vilken </a:t>
            </a:r>
            <a:r>
              <a:rPr lang="sv-SE" i="1" dirty="0" smtClean="0"/>
              <a:t>Layout Page</a:t>
            </a:r>
            <a:r>
              <a:rPr lang="sv-SE" dirty="0" smtClean="0"/>
              <a:t> som vyn ska använda.</a:t>
            </a:r>
          </a:p>
          <a:p>
            <a:r>
              <a:rPr lang="sv-SE" dirty="0" smtClean="0"/>
              <a:t>I vyn placeras HTML och kod som är specifik för vyn.</a:t>
            </a:r>
            <a:endParaRPr lang="sv-SE" dirty="0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40000">
            <a:off x="1522315" y="2187342"/>
            <a:ext cx="5434286" cy="2051429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5" name="Bildobjekt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180000">
            <a:off x="4352849" y="1695495"/>
            <a:ext cx="2634286" cy="3514286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cxnSp>
        <p:nvCxnSpPr>
          <p:cNvPr id="15" name="Kurva 14"/>
          <p:cNvCxnSpPr>
            <a:stCxn id="14" idx="6"/>
          </p:cNvCxnSpPr>
          <p:nvPr/>
        </p:nvCxnSpPr>
        <p:spPr bwMode="auto">
          <a:xfrm>
            <a:off x="1051780" y="2695866"/>
            <a:ext cx="653825" cy="226166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Kurva 17"/>
          <p:cNvCxnSpPr>
            <a:stCxn id="14" idx="4"/>
          </p:cNvCxnSpPr>
          <p:nvPr/>
        </p:nvCxnSpPr>
        <p:spPr bwMode="auto">
          <a:xfrm rot="16200000" flipH="1">
            <a:off x="2275633" y="1472013"/>
            <a:ext cx="895896" cy="3462014"/>
          </a:xfrm>
          <a:prstGeom prst="curved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940" y="760766"/>
            <a:ext cx="2353334" cy="1200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817563"/>
            <a:ext cx="4732986" cy="4619625"/>
          </a:xfrm>
        </p:spPr>
        <p:txBody>
          <a:bodyPr/>
          <a:lstStyle/>
          <a:p>
            <a:r>
              <a:rPr lang="sv-SE" sz="1600" dirty="0" smtClean="0"/>
              <a:t>Interfacet 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IRepository</a:t>
            </a:r>
            <a:r>
              <a:rPr lang="sv-SE" sz="1600" dirty="0" smtClean="0"/>
              <a:t> kompletteras med definitioner för metoder till för att hämta, ta bort och uppdatera födelsedata.</a:t>
            </a:r>
          </a:p>
          <a:p>
            <a:r>
              <a:rPr lang="sv-SE" sz="1600" dirty="0" smtClean="0"/>
              <a:t>Klassen 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EFRepsoitory</a:t>
            </a:r>
            <a:r>
              <a:rPr lang="sv-SE" sz="1600" dirty="0" smtClean="0"/>
              <a:t> måste implementera metoderna</a:t>
            </a:r>
            <a:r>
              <a:rPr lang="sv-SE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GetBirthdayById</a:t>
            </a:r>
            <a:r>
              <a:rPr lang="sv-SE" sz="1600" dirty="0"/>
              <a:t> , 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DeleteBirthday</a:t>
            </a:r>
            <a:r>
              <a:rPr lang="sv-SE" sz="1600" dirty="0" smtClean="0"/>
              <a:t> och 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UpdateBirthday</a:t>
            </a:r>
            <a:r>
              <a:rPr lang="sv-SE" sz="1600" dirty="0" smtClean="0"/>
              <a:t>.</a:t>
            </a:r>
          </a:p>
          <a:p>
            <a:pPr lvl="1"/>
            <a:r>
              <a:rPr lang="sv-SE" sz="1400" dirty="0"/>
              <a:t>Metoden 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GetBirthdayById</a:t>
            </a:r>
            <a:r>
              <a:rPr lang="sv-SE" sz="1400" dirty="0"/>
              <a:t> returnerar ett 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Birthday</a:t>
            </a:r>
            <a:r>
              <a:rPr lang="sv-SE" sz="1400" dirty="0"/>
              <a:t>-objekt med specificerat id. Hittas ingen post i databasen returneras 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null</a:t>
            </a:r>
            <a:r>
              <a:rPr lang="sv-SE" sz="1400" dirty="0"/>
              <a:t>.</a:t>
            </a:r>
          </a:p>
          <a:p>
            <a:pPr lvl="1"/>
            <a:r>
              <a:rPr lang="sv-SE" sz="1400" dirty="0" smtClean="0"/>
              <a:t>Metoden </a:t>
            </a:r>
            <a:r>
              <a:rPr lang="sv-SE" sz="1400" dirty="0" err="1" smtClean="0">
                <a:latin typeface="Courier New" pitchFamily="49" charset="0"/>
                <a:ea typeface="+mn-ea"/>
                <a:cs typeface="Courier New" pitchFamily="49" charset="0"/>
              </a:rPr>
              <a:t>DeleteBirthday</a:t>
            </a:r>
            <a:r>
              <a:rPr lang="sv-SE" sz="1400" dirty="0" smtClean="0"/>
              <a:t> anropar </a:t>
            </a:r>
            <a:r>
              <a:rPr lang="sv-SE" sz="1400" dirty="0" err="1" smtClean="0">
                <a:latin typeface="Courier New" pitchFamily="49" charset="0"/>
                <a:ea typeface="+mn-ea"/>
                <a:cs typeface="Courier New" pitchFamily="49" charset="0"/>
              </a:rPr>
              <a:t>Remove</a:t>
            </a:r>
            <a:r>
              <a:rPr lang="sv-SE" sz="1400" dirty="0" smtClean="0"/>
              <a:t>, som markerar att </a:t>
            </a:r>
            <a:r>
              <a:rPr lang="sv-SE" sz="1400" dirty="0" smtClean="0">
                <a:latin typeface="Courier New" pitchFamily="49" charset="0"/>
                <a:ea typeface="+mn-ea"/>
                <a:cs typeface="Courier New" pitchFamily="49" charset="0"/>
              </a:rPr>
              <a:t>Birthday</a:t>
            </a:r>
            <a:r>
              <a:rPr lang="sv-SE" sz="1400" dirty="0" smtClean="0"/>
              <a:t>-objektet ska tas bort. Först efter att </a:t>
            </a:r>
            <a:r>
              <a:rPr lang="sv-SE" sz="1400" dirty="0" smtClean="0">
                <a:latin typeface="Courier New" pitchFamily="49" charset="0"/>
                <a:ea typeface="+mn-ea"/>
                <a:cs typeface="Courier New" pitchFamily="49" charset="0"/>
              </a:rPr>
              <a:t>SaveChanges</a:t>
            </a:r>
            <a:r>
              <a:rPr lang="sv-SE" sz="1400" dirty="0" smtClean="0"/>
              <a:t> anropas tas posten bort i databasen.</a:t>
            </a:r>
          </a:p>
          <a:p>
            <a:pPr lvl="1"/>
            <a:r>
              <a:rPr lang="sv-SE" sz="1400" dirty="0"/>
              <a:t>Metoden 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UpdateBirthday</a:t>
            </a:r>
            <a:r>
              <a:rPr lang="sv-SE" sz="1400" dirty="0" smtClean="0"/>
              <a:t> sätter status för </a:t>
            </a:r>
            <a:r>
              <a:rPr lang="sv-SE" sz="1400" dirty="0" err="1" smtClean="0"/>
              <a:t>entitiesobjektet</a:t>
            </a:r>
            <a:r>
              <a:rPr lang="sv-SE" sz="1400" dirty="0" smtClean="0"/>
              <a:t> vilket markerar </a:t>
            </a:r>
            <a:r>
              <a:rPr lang="sv-SE" sz="1400" dirty="0"/>
              <a:t>att 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Birthday</a:t>
            </a:r>
            <a:r>
              <a:rPr lang="sv-SE" sz="1400" dirty="0"/>
              <a:t>-objektet ska </a:t>
            </a:r>
            <a:r>
              <a:rPr lang="sv-SE" sz="1400" dirty="0" smtClean="0"/>
              <a:t>uppdateras. </a:t>
            </a:r>
            <a:r>
              <a:rPr lang="sv-SE" sz="1400" dirty="0"/>
              <a:t>Först efter att 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SaveChanges</a:t>
            </a:r>
            <a:r>
              <a:rPr lang="sv-SE" sz="1400" dirty="0"/>
              <a:t> anropas </a:t>
            </a:r>
            <a:r>
              <a:rPr lang="sv-SE" sz="1400" dirty="0" smtClean="0"/>
              <a:t>uppdateras posten i databasen</a:t>
            </a:r>
            <a:r>
              <a:rPr lang="sv-SE" sz="1400" dirty="0"/>
              <a:t>.</a:t>
            </a:r>
          </a:p>
          <a:p>
            <a:pPr lvl="1"/>
            <a:endParaRPr lang="sv-SE" sz="1400" dirty="0" smtClean="0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Modifiering av interface och klass för ”repository”.</a:t>
            </a:r>
            <a:endParaRPr lang="sv-SE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0000">
            <a:off x="5264346" y="1900215"/>
            <a:ext cx="3613334" cy="485333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llips 22"/>
          <p:cNvSpPr/>
          <p:nvPr/>
        </p:nvSpPr>
        <p:spPr bwMode="auto">
          <a:xfrm>
            <a:off x="4935719" y="3471341"/>
            <a:ext cx="118412" cy="11841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Ellips 5"/>
          <p:cNvSpPr/>
          <p:nvPr/>
        </p:nvSpPr>
        <p:spPr bwMode="auto">
          <a:xfrm>
            <a:off x="2664259" y="3187975"/>
            <a:ext cx="118412" cy="11841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Ellips 15"/>
          <p:cNvSpPr/>
          <p:nvPr/>
        </p:nvSpPr>
        <p:spPr bwMode="auto">
          <a:xfrm>
            <a:off x="1677496" y="4042368"/>
            <a:ext cx="118412" cy="11841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Ellips 20"/>
          <p:cNvSpPr/>
          <p:nvPr/>
        </p:nvSpPr>
        <p:spPr bwMode="auto">
          <a:xfrm>
            <a:off x="3974467" y="3422372"/>
            <a:ext cx="118412" cy="11841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Födelsedatat som ska redigeras specificeras med hjälp av primärnyckelns värde, som skickas till controllermetoden så att rätt post med födelsedata kan hämtas från databasen.</a:t>
            </a:r>
          </a:p>
          <a:p>
            <a:r>
              <a:rPr lang="sv-SE" dirty="0" smtClean="0"/>
              <a:t>Födelsedatat, paketerat i ett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Birthday</a:t>
            </a:r>
            <a:r>
              <a:rPr lang="sv-SE" dirty="0" smtClean="0"/>
              <a:t>-objekt, utgör modellen som skickas till vyn som visar födelsedatat i ett formulär. Hittas inte någon post med specificerat id visas vyn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NotFound</a:t>
            </a:r>
            <a:r>
              <a:rPr lang="sv-SE" dirty="0" smtClean="0"/>
              <a:t>.</a:t>
            </a:r>
            <a:endParaRPr lang="sv-SE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20000">
            <a:off x="2311861" y="2524939"/>
            <a:ext cx="2633334" cy="1306667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80000">
            <a:off x="842846" y="3692200"/>
            <a:ext cx="3526667" cy="154000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344722" cy="1012755"/>
          </a:xfrm>
        </p:spPr>
        <p:txBody>
          <a:bodyPr/>
          <a:lstStyle/>
          <a:p>
            <a:r>
              <a:rPr lang="sv-SE" dirty="0" smtClean="0"/>
              <a:t>Redigera födelsedata – från </a:t>
            </a:r>
            <a:r>
              <a:rPr lang="sv-SE" i="1" dirty="0" smtClean="0"/>
              <a:t>action method </a:t>
            </a:r>
            <a:r>
              <a:rPr lang="sv-SE" dirty="0" smtClean="0"/>
              <a:t>till formulär</a:t>
            </a:r>
            <a:endParaRPr lang="sv-SE" dirty="0"/>
          </a:p>
        </p:txBody>
      </p:sp>
      <p:cxnSp>
        <p:nvCxnSpPr>
          <p:cNvPr id="5" name="Kurva 4"/>
          <p:cNvCxnSpPr>
            <a:stCxn id="6" idx="2"/>
            <a:endCxn id="16" idx="0"/>
          </p:cNvCxnSpPr>
          <p:nvPr/>
        </p:nvCxnSpPr>
        <p:spPr bwMode="auto">
          <a:xfrm rot="10800000" flipV="1">
            <a:off x="1736703" y="3247180"/>
            <a:ext cx="927557" cy="795187"/>
          </a:xfrm>
          <a:prstGeom prst="curved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20000">
            <a:off x="4715553" y="1726604"/>
            <a:ext cx="4666667" cy="464000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cxnSp>
        <p:nvCxnSpPr>
          <p:cNvPr id="24" name="Kurva 23"/>
          <p:cNvCxnSpPr>
            <a:stCxn id="21" idx="7"/>
          </p:cNvCxnSpPr>
          <p:nvPr/>
        </p:nvCxnSpPr>
        <p:spPr bwMode="auto">
          <a:xfrm rot="16200000" flipH="1">
            <a:off x="4481142" y="3034108"/>
            <a:ext cx="48971" cy="860181"/>
          </a:xfrm>
          <a:prstGeom prst="curvedConnector4">
            <a:avLst>
              <a:gd name="adj1" fmla="val -90674"/>
              <a:gd name="adj2" fmla="val 43360"/>
            </a:avLst>
          </a:prstGeom>
          <a:ln>
            <a:headEnd type="none" w="med" len="med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" name="Bildtext höger 27"/>
          <p:cNvSpPr/>
          <p:nvPr/>
        </p:nvSpPr>
        <p:spPr bwMode="auto">
          <a:xfrm>
            <a:off x="762150" y="2770043"/>
            <a:ext cx="1303473" cy="718641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6936"/>
            </a:avLst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Ett alternativ till View(”</a:t>
            </a:r>
            <a:r>
              <a:rPr kumimoji="0" lang="sv-SE" sz="8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NotFound</a:t>
            </a:r>
            <a:r>
              <a:rPr kumimoji="0" lang="sv-SE" sz="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”) är </a:t>
            </a:r>
            <a:r>
              <a:rPr kumimoji="0" lang="sv-SE" sz="8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HttNotFound</a:t>
            </a:r>
            <a:r>
              <a:rPr kumimoji="0" lang="sv-SE" sz="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(), men då måste vi ta hand om en 404…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">
            <a:off x="2789639" y="2298384"/>
            <a:ext cx="8685213" cy="3800475"/>
          </a:xfrm>
          <a:prstGeom prst="rect">
            <a:avLst/>
          </a:prstGeom>
          <a:noFill/>
          <a:scene3d>
            <a:camera prst="perspectiveRelaxed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0000">
            <a:off x="69516" y="5218822"/>
            <a:ext cx="8111714" cy="279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Med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Html.ActionLink</a:t>
            </a:r>
            <a:r>
              <a:rPr lang="sv-SE" dirty="0" smtClean="0"/>
              <a:t> , där controllerklass, metod och parameter anges, kan en länk till en </a:t>
            </a:r>
            <a:r>
              <a:rPr lang="sv-SE" i="1" dirty="0" smtClean="0"/>
              <a:t>action method</a:t>
            </a:r>
            <a:r>
              <a:rPr lang="sv-SE" dirty="0" smtClean="0"/>
              <a:t> genereras.</a:t>
            </a:r>
            <a:endParaRPr lang="sv-SE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0000">
            <a:off x="115061" y="1100798"/>
            <a:ext cx="5791200" cy="317182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Men hur kan ett id skickas till en </a:t>
            </a:r>
            <a:r>
              <a:rPr lang="sv-SE" i="1" dirty="0" smtClean="0"/>
              <a:t>action method</a:t>
            </a:r>
            <a:r>
              <a:rPr lang="sv-SE" dirty="0" smtClean="0"/>
              <a:t> ?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nu-gra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dtt18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tt18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1dv409 - ASP.NET MVC - CC-BY-NC-SA </Template>
  <TotalTime>23222</TotalTime>
  <Words>648</Words>
  <Application>Microsoft Office PowerPoint</Application>
  <PresentationFormat>Bildspel på skärmen (16:10)</PresentationFormat>
  <Paragraphs>74</Paragraphs>
  <Slides>12</Slides>
  <Notes>2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12</vt:i4>
      </vt:variant>
    </vt:vector>
  </HeadingPairs>
  <TitlesOfParts>
    <vt:vector size="18" baseType="lpstr">
      <vt:lpstr>Arial</vt:lpstr>
      <vt:lpstr>Calibri</vt:lpstr>
      <vt:lpstr>Courier New</vt:lpstr>
      <vt:lpstr>Times New Roman</vt:lpstr>
      <vt:lpstr>Wingdings</vt:lpstr>
      <vt:lpstr>lnu-gray</vt:lpstr>
      <vt:lpstr>CRUD, Layout Pages och Partial Views</vt:lpstr>
      <vt:lpstr>Upphovsrätt för detta verk</vt:lpstr>
      <vt:lpstr>Vad krävs för att…</vt:lpstr>
      <vt:lpstr>I en CRUD-applikation ska…</vt:lpstr>
      <vt:lpstr>View Page with Layout (Razor)</vt:lpstr>
      <vt:lpstr>Vyer som använder en Layout Page</vt:lpstr>
      <vt:lpstr>Modifiering av interface och klass för ”repository”.</vt:lpstr>
      <vt:lpstr>Redigera födelsedata – från action method till formulär</vt:lpstr>
      <vt:lpstr>Men hur kan ett id skickas till en action method ?</vt:lpstr>
      <vt:lpstr>Spara redigerat födelsedata</vt:lpstr>
      <vt:lpstr>Borttagning av födelsedata</vt:lpstr>
      <vt:lpstr>Formulären för Create och Edit är lika!</vt:lpstr>
    </vt:vector>
  </TitlesOfParts>
  <Company>Högskolan i Kalmar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Enkel gästbok</dc:title>
  <dc:creator>Mats Loock</dc:creator>
  <cp:lastModifiedBy>Mats Loock</cp:lastModifiedBy>
  <cp:revision>666</cp:revision>
  <dcterms:created xsi:type="dcterms:W3CDTF">2010-10-22T06:49:30Z</dcterms:created>
  <dcterms:modified xsi:type="dcterms:W3CDTF">2014-11-15T18:51:42Z</dcterms:modified>
</cp:coreProperties>
</file>