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4"/>
  </p:notesMasterIdLst>
  <p:sldIdLst>
    <p:sldId id="256" r:id="rId2"/>
    <p:sldId id="267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3300"/>
    <a:srgbClr val="FF0000"/>
    <a:srgbClr val="CC0000"/>
    <a:srgbClr val="FFCC66"/>
    <a:srgbClr val="FFCC00"/>
    <a:srgbClr val="FF9933"/>
    <a:srgbClr val="FF9900"/>
    <a:srgbClr val="FFFF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just format 2 - Dekorfär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llanmörkt format 1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anmörkt format 2 - Dekorfär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llanmörkt format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03" y="5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BAAB0-D539-4A20-AE97-450346457396}" type="datetimeFigureOut">
              <a:rPr lang="sv-SE" smtClean="0"/>
              <a:pPr/>
              <a:t>2014-11-16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8DEE-9E78-4909-9AEA-CE989E8CF6FD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8331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67EE-7982-4113-A2C5-528CD89F9574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7239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7343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7"/>
          <p:cNvCxnSpPr/>
          <p:nvPr userDrawn="1"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5/s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ursepress.lnu.se/kurs/aspnet-mv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5400" dirty="0" smtClean="0"/>
              <a:t>CRUD, </a:t>
            </a:r>
            <a:r>
              <a:rPr lang="sv-SE" sz="5400" i="1" dirty="0" smtClean="0"/>
              <a:t>Layout Pages</a:t>
            </a:r>
            <a:r>
              <a:rPr lang="sv-SE" sz="5400" dirty="0" smtClean="0"/>
              <a:t> och </a:t>
            </a:r>
            <a:r>
              <a:rPr lang="sv-SE" sz="5400" i="1" dirty="0" smtClean="0"/>
              <a:t>Partial Views</a:t>
            </a:r>
            <a:endParaRPr lang="sv-SE" sz="5400" i="1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36430" y="3867992"/>
            <a:ext cx="6400800" cy="1107713"/>
          </a:xfrm>
        </p:spPr>
        <p:txBody>
          <a:bodyPr/>
          <a:lstStyle/>
          <a:p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4671">
            <a:off x="1023704" y="2119220"/>
            <a:ext cx="6828112" cy="33553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9064" y="824597"/>
            <a:ext cx="8229600" cy="4619625"/>
          </a:xfrm>
        </p:spPr>
        <p:txBody>
          <a:bodyPr/>
          <a:lstStyle/>
          <a:p>
            <a:r>
              <a:rPr lang="sv-SE" dirty="0" smtClean="0"/>
              <a:t>Det redigerade födelsedatat postas till en </a:t>
            </a:r>
            <a:r>
              <a:rPr lang="sv-SE" i="1" dirty="0" smtClean="0"/>
              <a:t>action method</a:t>
            </a:r>
            <a:r>
              <a:rPr lang="sv-SE" dirty="0" smtClean="0"/>
              <a:t> med namnet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Edit</a:t>
            </a:r>
            <a:r>
              <a:rPr lang="sv-SE" dirty="0" smtClean="0"/>
              <a:t>, som skapar ett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Birthdate</a:t>
            </a:r>
            <a:r>
              <a:rPr lang="sv-SE" dirty="0" smtClean="0"/>
              <a:t>-objekt, utifrån datat i formuläret, uppdaterar objektet, sparar det i databasen och visar ett rättmeddelande. Inträffar fel visas formuläret innehållande felmeddelande(n).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Spara redigerat födelsedata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91" y="3061425"/>
            <a:ext cx="4812447" cy="21642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noFill/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">
            <a:off x="3586332" y="2884943"/>
            <a:ext cx="4911516" cy="29606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noFill/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00000">
            <a:off x="6037804" y="2908071"/>
            <a:ext cx="4298053" cy="19204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noFill/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Bortagning av födelsedag följer i stora drag samma principer som redigering av födelsedata. MEN…</a:t>
            </a:r>
          </a:p>
          <a:p>
            <a:r>
              <a:rPr lang="sv-SE" dirty="0" smtClean="0"/>
              <a:t>…det är viktigt att födelsedata inte kan tas bort från databasen med en GET-förfrågan. Det måste åtminstone göras med en POST-förfrågan varför någon form av bekräftelseformulär är lämpligt att använda.</a:t>
            </a:r>
          </a:p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(Det </a:t>
            </a:r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är även lämpligt att användaren får ett rättmeddelande då födelsedatat tagits bort</a:t>
            </a:r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.)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Borttagning av födelsedata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lips 15"/>
          <p:cNvSpPr/>
          <p:nvPr/>
        </p:nvSpPr>
        <p:spPr bwMode="auto">
          <a:xfrm>
            <a:off x="6318754" y="2067405"/>
            <a:ext cx="118412" cy="1184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60000">
            <a:off x="4525964" y="1252815"/>
            <a:ext cx="4427604" cy="481625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80000">
            <a:off x="7395411" y="985817"/>
            <a:ext cx="2103302" cy="1463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perspectiveContrastingLeftFacing"/>
            <a:lightRig rig="threePt" dir="t"/>
          </a:scene3d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64" y="1443886"/>
            <a:ext cx="3269263" cy="240050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60000">
            <a:off x="876255" y="2669821"/>
            <a:ext cx="3200677" cy="240050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Då vyer, som Create och Edit, till stora delar har samma innehåll kan det gemensamma innehållet brytas ut och placeras i en partiell vy, </a:t>
            </a:r>
            <a:r>
              <a:rPr lang="sv-SE" i="1" dirty="0" smtClean="0"/>
              <a:t>partial view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Formulären för Create och Edit är lika!</a:t>
            </a:r>
            <a:endParaRPr lang="sv-SE" dirty="0"/>
          </a:p>
        </p:txBody>
      </p:sp>
      <p:cxnSp>
        <p:nvCxnSpPr>
          <p:cNvPr id="17" name="Kurva 16"/>
          <p:cNvCxnSpPr>
            <a:endCxn id="16" idx="7"/>
          </p:cNvCxnSpPr>
          <p:nvPr/>
        </p:nvCxnSpPr>
        <p:spPr bwMode="auto">
          <a:xfrm rot="10800000" flipV="1">
            <a:off x="6419825" y="1443884"/>
            <a:ext cx="1719836" cy="640861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</a:t>
            </a:r>
            <a:r>
              <a:rPr lang="sv-SE" sz="1400" dirty="0" smtClean="0"/>
              <a:t>ASP.NET MVC </a:t>
            </a:r>
            <a:r>
              <a:rPr lang="sv-SE" sz="1400" dirty="0"/>
              <a:t>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</a:t>
            </a:r>
            <a:r>
              <a:rPr lang="sv-SE" sz="1400" dirty="0" smtClean="0"/>
              <a:t>detta verk av</a:t>
            </a:r>
            <a:r>
              <a:rPr lang="sv-SE" sz="1400" dirty="0"/>
              <a:t> Mats Loock, </a:t>
            </a:r>
            <a:r>
              <a:rPr lang="sv-SE" sz="1400" dirty="0" smtClean="0"/>
              <a:t>förutom Linnéuniversitetets 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3"/>
              </a:rPr>
              <a:t>http://creativecommons.org/licenses/by-nc-sa/2.5/se</a:t>
            </a:r>
            <a:r>
              <a:rPr lang="sv-SE" sz="1400" u="sng" dirty="0" smtClean="0">
                <a:hlinkClick r:id="rId3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Linnéuniversitetets logotyp och </a:t>
            </a:r>
            <a:r>
              <a:rPr lang="sv-SE" sz="1400" dirty="0"/>
              <a:t>symbol </a:t>
            </a:r>
            <a:r>
              <a:rPr lang="sv-SE" sz="1400" dirty="0" smtClean="0"/>
              <a:t>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</a:t>
            </a:r>
            <a:r>
              <a:rPr lang="sv-SE" sz="1400" dirty="0" smtClean="0"/>
              <a:t>ASP.NET MVC” </a:t>
            </a:r>
            <a:r>
              <a:rPr lang="sv-SE" sz="1400" dirty="0"/>
              <a:t>och en länk till </a:t>
            </a:r>
            <a:r>
              <a:rPr lang="sv-SE" sz="1400" u="sng" dirty="0">
                <a:hlinkClick r:id="rId4"/>
              </a:rPr>
              <a:t>https://</a:t>
            </a:r>
            <a:r>
              <a:rPr lang="sv-SE" sz="1400" u="sng" dirty="0" smtClean="0">
                <a:hlinkClick r:id="rId4"/>
              </a:rPr>
              <a:t>coursepress.lnu.se/kurs/aspnet-mvc</a:t>
            </a:r>
            <a:r>
              <a:rPr lang="sv-SE" sz="1400" dirty="0" smtClean="0"/>
              <a:t> </a:t>
            </a:r>
            <a:r>
              <a:rPr lang="sv-SE" sz="1400" dirty="0"/>
              <a:t>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36273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58814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">
            <a:off x="813780" y="1679045"/>
            <a:ext cx="4666667" cy="17333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krävs för att…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…ge en applikation CRUD-funktionalitet? Det vill säga vad måste applikationen erbjuda för att användaren ska kunna skapa, läsa, uppdatera och ta bort data?</a:t>
            </a:r>
          </a:p>
          <a:p>
            <a:endParaRPr lang="sv-SE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815" y="2916996"/>
            <a:ext cx="2885714" cy="24571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…det finnas URL:er för att presentera, skapa, redigera och ta bort data: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r>
              <a:rPr lang="sv-SE" dirty="0" smtClean="0"/>
              <a:t>…centrallagret (</a:t>
            </a:r>
            <a:r>
              <a:rPr lang="sv-SE" i="1" dirty="0" smtClean="0"/>
              <a:t>repository</a:t>
            </a:r>
            <a:r>
              <a:rPr lang="sv-SE" dirty="0" smtClean="0"/>
              <a:t>) ha funktionalitet för att:</a:t>
            </a:r>
          </a:p>
          <a:p>
            <a:pPr lvl="1"/>
            <a:r>
              <a:rPr lang="sv-SE" dirty="0" smtClean="0"/>
              <a:t>Skapa data (</a:t>
            </a:r>
            <a:r>
              <a:rPr lang="sv-SE" i="1" dirty="0" smtClean="0"/>
              <a:t>Create</a:t>
            </a:r>
            <a:r>
              <a:rPr lang="sv-SE" dirty="0" smtClean="0"/>
              <a:t>).</a:t>
            </a:r>
          </a:p>
          <a:p>
            <a:pPr lvl="1"/>
            <a:r>
              <a:rPr lang="sv-SE" dirty="0" smtClean="0"/>
              <a:t>Läsa data (</a:t>
            </a:r>
            <a:r>
              <a:rPr lang="sv-SE" i="1" dirty="0" smtClean="0"/>
              <a:t>Read</a:t>
            </a:r>
            <a:r>
              <a:rPr lang="sv-SE" dirty="0" smtClean="0"/>
              <a:t>).</a:t>
            </a:r>
          </a:p>
          <a:p>
            <a:pPr lvl="1"/>
            <a:r>
              <a:rPr lang="sv-SE" dirty="0" smtClean="0"/>
              <a:t>Uppdatera data (</a:t>
            </a:r>
            <a:r>
              <a:rPr lang="sv-SE" i="1" dirty="0" smtClean="0"/>
              <a:t>Update</a:t>
            </a:r>
            <a:r>
              <a:rPr lang="sv-SE" dirty="0" smtClean="0"/>
              <a:t>).</a:t>
            </a:r>
          </a:p>
          <a:p>
            <a:pPr lvl="1"/>
            <a:r>
              <a:rPr lang="sv-SE" dirty="0" smtClean="0"/>
              <a:t>Ta bort data (</a:t>
            </a:r>
            <a:r>
              <a:rPr lang="sv-SE" i="1" dirty="0" smtClean="0"/>
              <a:t>Delete</a:t>
            </a:r>
            <a:r>
              <a:rPr lang="sv-SE" dirty="0" smtClean="0"/>
              <a:t>).</a:t>
            </a:r>
            <a:endParaRPr lang="sv-SE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600" y="4262392"/>
            <a:ext cx="2260000" cy="88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 en CRUD-applikation ska…</a:t>
            </a:r>
            <a:endParaRPr lang="sv-SE" i="1" dirty="0"/>
          </a:p>
        </p:txBody>
      </p:sp>
      <p:graphicFrame>
        <p:nvGraphicFramePr>
          <p:cNvPr id="7" name="Tabel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082617"/>
              </p:ext>
            </p:extLst>
          </p:nvPr>
        </p:nvGraphicFramePr>
        <p:xfrm>
          <a:off x="912253" y="1192547"/>
          <a:ext cx="7752979" cy="23774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03668"/>
                <a:gridCol w="592455"/>
                <a:gridCol w="5756856"/>
              </a:tblGrid>
              <a:tr h="252000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URL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Verb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Syfte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/Birthday/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GET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Visar en lista med födelsedata.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/Birthday/Create/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GET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Visar ett tomt HTML-formulär där användaren kan fylla i födelsedata.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POST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Skapar födelsedata som sparas i databasen.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/Birthday/Edit/id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GET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Visar ett HTML-formulär med födelsedata.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POST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Sparar ändringarna av födelsedata i databasen.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/Birthday/Delete/id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GET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Visar ett HTML-formulär där användaren måste bekräfta borttagning av specificerat</a:t>
                      </a:r>
                      <a:r>
                        <a:rPr lang="sv-SE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födelsedata</a:t>
                      </a:r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POST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Tar bort specificerat födelsedata från databasen.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Bildobjekt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00000">
            <a:off x="5488428" y="4327892"/>
            <a:ext cx="2260000" cy="120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View Page </a:t>
            </a:r>
            <a:r>
              <a:rPr lang="sv-SE" dirty="0" err="1" smtClean="0"/>
              <a:t>with</a:t>
            </a:r>
            <a:r>
              <a:rPr lang="sv-SE" dirty="0" smtClean="0"/>
              <a:t> Layout (</a:t>
            </a:r>
            <a:r>
              <a:rPr lang="sv-SE" dirty="0" err="1" smtClean="0"/>
              <a:t>Razor</a:t>
            </a:r>
            <a:r>
              <a:rPr lang="sv-SE" dirty="0" smtClean="0"/>
              <a:t>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 en </a:t>
            </a:r>
            <a:r>
              <a:rPr lang="sv-SE" i="1" dirty="0" smtClean="0"/>
              <a:t>View Page </a:t>
            </a:r>
            <a:r>
              <a:rPr lang="sv-SE" i="1" dirty="0" err="1" smtClean="0"/>
              <a:t>with</a:t>
            </a:r>
            <a:r>
              <a:rPr lang="sv-SE" i="1" dirty="0" smtClean="0"/>
              <a:t> Layout (</a:t>
            </a:r>
            <a:r>
              <a:rPr lang="sv-SE" i="1" dirty="0" err="1" smtClean="0"/>
              <a:t>Razor</a:t>
            </a:r>
            <a:r>
              <a:rPr lang="sv-SE" i="1" dirty="0" smtClean="0"/>
              <a:t>)</a:t>
            </a:r>
            <a:r>
              <a:rPr lang="sv-SE" dirty="0" smtClean="0"/>
              <a:t> placeras kod som är gemensam för vyer och tjänar på så sätt som en mall för vyerna.</a:t>
            </a:r>
          </a:p>
          <a:p>
            <a:r>
              <a:rPr lang="sv-SE" dirty="0" smtClean="0"/>
              <a:t>En, eller flera, platshållare i en </a:t>
            </a:r>
            <a:r>
              <a:rPr lang="sv-SE" i="1" dirty="0" smtClean="0"/>
              <a:t>layout</a:t>
            </a:r>
            <a:r>
              <a:rPr lang="sv-SE" dirty="0" smtClean="0"/>
              <a:t> identifierar de delar av mallen som ska kunna förändras av en vy.</a:t>
            </a:r>
          </a:p>
          <a:p>
            <a:r>
              <a:rPr lang="sv-SE" dirty="0" smtClean="0"/>
              <a:t>Filen som innehåller mallen ska placeras i katalogen 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v-S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Views\Shared</a:t>
            </a:r>
            <a:r>
              <a:rPr lang="sv-SE" dirty="0" smtClean="0"/>
              <a:t>.</a:t>
            </a:r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000">
            <a:off x="1914857" y="2661846"/>
            <a:ext cx="5314286" cy="27619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 13"/>
          <p:cNvSpPr/>
          <p:nvPr/>
        </p:nvSpPr>
        <p:spPr bwMode="auto">
          <a:xfrm>
            <a:off x="933368" y="2636660"/>
            <a:ext cx="118412" cy="1184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Bildobjekt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80000">
            <a:off x="200564" y="1535201"/>
            <a:ext cx="3188572" cy="165714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3" name="Ellips 12"/>
          <p:cNvSpPr/>
          <p:nvPr/>
        </p:nvSpPr>
        <p:spPr bwMode="auto">
          <a:xfrm>
            <a:off x="1753017" y="2879159"/>
            <a:ext cx="118412" cy="1184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Ellips 16"/>
          <p:cNvSpPr/>
          <p:nvPr/>
        </p:nvSpPr>
        <p:spPr bwMode="auto">
          <a:xfrm>
            <a:off x="4502002" y="3608095"/>
            <a:ext cx="118412" cy="1184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">
            <a:off x="7110343" y="1828505"/>
            <a:ext cx="3428572" cy="209142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0" h="0"/>
            <a:contourClr>
              <a:srgbClr val="FFFFFF"/>
            </a:contourClr>
          </a:sp3d>
        </p:spPr>
      </p:pic>
      <p:pic>
        <p:nvPicPr>
          <p:cNvPr id="8199" name="Picture 7" descr="C:\Users\mats\AppData\Local\Temp\SNAGHTML26eaf67b.PNG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62734">
            <a:off x="2980003" y="1542118"/>
            <a:ext cx="5801531" cy="814250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Vyer som använder en </a:t>
            </a:r>
            <a:r>
              <a:rPr lang="sv-SE" i="1" dirty="0" smtClean="0"/>
              <a:t>Layout Page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Då en vy skapas väljs vilken </a:t>
            </a:r>
            <a:r>
              <a:rPr lang="sv-SE" i="1" dirty="0" smtClean="0"/>
              <a:t>Layout Page</a:t>
            </a:r>
            <a:r>
              <a:rPr lang="sv-SE" dirty="0" smtClean="0"/>
              <a:t> som vyn ska använda.</a:t>
            </a:r>
          </a:p>
          <a:p>
            <a:r>
              <a:rPr lang="sv-SE" dirty="0" smtClean="0"/>
              <a:t>I vyn placeras HTML och kod som är specifik för vyn.</a:t>
            </a:r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40000">
            <a:off x="1522315" y="2187342"/>
            <a:ext cx="5434286" cy="205142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180000">
            <a:off x="4352849" y="1695495"/>
            <a:ext cx="2634286" cy="351428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cxnSp>
        <p:nvCxnSpPr>
          <p:cNvPr id="15" name="Kurva 14"/>
          <p:cNvCxnSpPr>
            <a:stCxn id="14" idx="6"/>
          </p:cNvCxnSpPr>
          <p:nvPr/>
        </p:nvCxnSpPr>
        <p:spPr bwMode="auto">
          <a:xfrm>
            <a:off x="1051780" y="2695866"/>
            <a:ext cx="653825" cy="22616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Kurva 17"/>
          <p:cNvCxnSpPr>
            <a:stCxn id="14" idx="4"/>
          </p:cNvCxnSpPr>
          <p:nvPr/>
        </p:nvCxnSpPr>
        <p:spPr bwMode="auto">
          <a:xfrm rot="16200000" flipH="1">
            <a:off x="2275633" y="1472013"/>
            <a:ext cx="895896" cy="3462014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19" y="760766"/>
            <a:ext cx="2260000" cy="120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20000">
            <a:off x="5331621" y="2004327"/>
            <a:ext cx="4091533" cy="39901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17563"/>
            <a:ext cx="4732986" cy="4619625"/>
          </a:xfrm>
        </p:spPr>
        <p:txBody>
          <a:bodyPr/>
          <a:lstStyle/>
          <a:p>
            <a:r>
              <a:rPr lang="sv-SE" sz="1600" dirty="0" smtClean="0"/>
              <a:t>Interfacet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IRepository</a:t>
            </a:r>
            <a:r>
              <a:rPr lang="sv-SE" sz="1600" dirty="0" smtClean="0"/>
              <a:t> kompletteras med definitioner för metoder till för att hämta, ta bort och uppdatera födelsedata.</a:t>
            </a:r>
          </a:p>
          <a:p>
            <a:r>
              <a:rPr lang="sv-SE" sz="1600" dirty="0" smtClean="0"/>
              <a:t>Klassen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EFRepsoitory</a:t>
            </a:r>
            <a:r>
              <a:rPr lang="sv-SE" sz="1600" dirty="0" smtClean="0"/>
              <a:t> måste implementera metoderna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GetBirthdayById</a:t>
            </a:r>
            <a:r>
              <a:rPr lang="sv-SE" sz="1600" dirty="0"/>
              <a:t> ,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UpdateBirthday</a:t>
            </a:r>
            <a:r>
              <a:rPr lang="sv-SE" sz="1400" dirty="0"/>
              <a:t> </a:t>
            </a:r>
            <a:r>
              <a:rPr lang="sv-SE" sz="1600" dirty="0" smtClean="0"/>
              <a:t>och 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DeleteBirthday</a:t>
            </a:r>
            <a:r>
              <a:rPr lang="sv-SE" sz="1600" dirty="0" smtClean="0"/>
              <a:t>.</a:t>
            </a:r>
            <a:endParaRPr lang="sv-SE" sz="1600" dirty="0" smtClean="0"/>
          </a:p>
          <a:p>
            <a:pPr lvl="1"/>
            <a:r>
              <a:rPr lang="sv-SE" sz="1400" dirty="0"/>
              <a:t>Metoden 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GetBirthdayById</a:t>
            </a:r>
            <a:r>
              <a:rPr lang="sv-SE" sz="1400" dirty="0"/>
              <a:t> returnerar ett 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sz="1400" dirty="0"/>
              <a:t>-objekt med specificerat id. Hittas ingen post i databasen returneras 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sv-SE" sz="1400" dirty="0" smtClean="0"/>
              <a:t>.</a:t>
            </a:r>
          </a:p>
          <a:p>
            <a:pPr lvl="1"/>
            <a:r>
              <a:rPr lang="sv-SE" sz="1400" dirty="0"/>
              <a:t>Metoden 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UpdateBirthday</a:t>
            </a:r>
            <a:r>
              <a:rPr lang="sv-SE" sz="1400" dirty="0"/>
              <a:t> sätter status för </a:t>
            </a:r>
            <a:r>
              <a:rPr lang="sv-SE" sz="1400" dirty="0" err="1"/>
              <a:t>entitiesobjektet</a:t>
            </a:r>
            <a:r>
              <a:rPr lang="sv-SE" sz="1400" dirty="0"/>
              <a:t> vilket markerar att 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sz="1400" dirty="0"/>
              <a:t>-objektet ska uppdateras. Först efter att 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SaveChanges</a:t>
            </a:r>
            <a:r>
              <a:rPr lang="sv-SE" sz="1400" dirty="0"/>
              <a:t> anropas uppdateras posten i databasen.</a:t>
            </a:r>
          </a:p>
          <a:p>
            <a:pPr lvl="1"/>
            <a:r>
              <a:rPr lang="sv-SE" sz="1400" dirty="0" smtClean="0"/>
              <a:t>Metoden </a:t>
            </a:r>
            <a:r>
              <a:rPr lang="sv-SE" sz="1400" dirty="0" err="1" smtClean="0">
                <a:latin typeface="Courier New" pitchFamily="49" charset="0"/>
                <a:ea typeface="+mn-ea"/>
                <a:cs typeface="Courier New" pitchFamily="49" charset="0"/>
              </a:rPr>
              <a:t>DeleteBirthday</a:t>
            </a:r>
            <a:r>
              <a:rPr lang="sv-SE" sz="1400" dirty="0" smtClean="0"/>
              <a:t> anropar </a:t>
            </a:r>
            <a:r>
              <a:rPr lang="sv-SE" sz="1400" dirty="0" err="1" smtClean="0">
                <a:latin typeface="Courier New" pitchFamily="49" charset="0"/>
                <a:ea typeface="+mn-ea"/>
                <a:cs typeface="Courier New" pitchFamily="49" charset="0"/>
              </a:rPr>
              <a:t>Remove</a:t>
            </a:r>
            <a:r>
              <a:rPr lang="sv-SE" sz="1400" dirty="0" smtClean="0"/>
              <a:t>, som markerar att </a:t>
            </a:r>
            <a:r>
              <a:rPr lang="sv-SE" sz="1400" dirty="0" smtClean="0">
                <a:latin typeface="Courier New" pitchFamily="49" charset="0"/>
                <a:ea typeface="+mn-ea"/>
                <a:cs typeface="Courier New" pitchFamily="49" charset="0"/>
              </a:rPr>
              <a:t>Birthday</a:t>
            </a:r>
            <a:r>
              <a:rPr lang="sv-SE" sz="1400" dirty="0" smtClean="0"/>
              <a:t>-objektet ska tas bort. Först efter att </a:t>
            </a:r>
            <a:r>
              <a:rPr lang="sv-SE" sz="1400" dirty="0" smtClean="0">
                <a:latin typeface="Courier New" pitchFamily="49" charset="0"/>
                <a:ea typeface="+mn-ea"/>
                <a:cs typeface="Courier New" pitchFamily="49" charset="0"/>
              </a:rPr>
              <a:t>SaveChanges</a:t>
            </a:r>
            <a:r>
              <a:rPr lang="sv-SE" sz="1400" dirty="0" smtClean="0"/>
              <a:t> anropas tas posten bort i databasen.</a:t>
            </a:r>
            <a:endParaRPr lang="sv-SE" sz="1400" dirty="0"/>
          </a:p>
          <a:p>
            <a:pPr lvl="1"/>
            <a:endParaRPr lang="sv-SE" sz="1400" dirty="0" smtClean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Modifiering av interface och klass för ”repository”.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 5"/>
          <p:cNvSpPr/>
          <p:nvPr/>
        </p:nvSpPr>
        <p:spPr bwMode="auto">
          <a:xfrm>
            <a:off x="2362135" y="2963993"/>
            <a:ext cx="118412" cy="1184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Ellips 20"/>
          <p:cNvSpPr/>
          <p:nvPr/>
        </p:nvSpPr>
        <p:spPr bwMode="auto">
          <a:xfrm>
            <a:off x="3171758" y="3672947"/>
            <a:ext cx="118412" cy="1184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llips 24"/>
          <p:cNvSpPr/>
          <p:nvPr/>
        </p:nvSpPr>
        <p:spPr bwMode="auto">
          <a:xfrm>
            <a:off x="2347900" y="3450810"/>
            <a:ext cx="118412" cy="1184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Bildobjekt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20000">
            <a:off x="1897727" y="2267630"/>
            <a:ext cx="3419390" cy="187773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3" name="Ellips 22"/>
          <p:cNvSpPr/>
          <p:nvPr/>
        </p:nvSpPr>
        <p:spPr bwMode="auto">
          <a:xfrm>
            <a:off x="5304704" y="3488285"/>
            <a:ext cx="118412" cy="1184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Ellips 15"/>
          <p:cNvSpPr/>
          <p:nvPr/>
        </p:nvSpPr>
        <p:spPr bwMode="auto">
          <a:xfrm>
            <a:off x="1134165" y="4155825"/>
            <a:ext cx="118412" cy="1184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llips 25"/>
          <p:cNvSpPr/>
          <p:nvPr/>
        </p:nvSpPr>
        <p:spPr bwMode="auto">
          <a:xfrm>
            <a:off x="1477208" y="4455985"/>
            <a:ext cx="118412" cy="1184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C:\Users\mats\AppData\Local\Temp\SNAGHTML8f9e7ac.PNG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0000">
            <a:off x="-111234" y="3996815"/>
            <a:ext cx="3232684" cy="188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ats\AppData\Local\Temp\SNAGHTML8fb0b5b.PNG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56002">
            <a:off x="217564" y="4286302"/>
            <a:ext cx="3270026" cy="186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20000">
            <a:off x="5096319" y="1871963"/>
            <a:ext cx="3158002" cy="44116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Födelsedatat som ska redigeras specificeras med hjälp av primärnyckelns värde, som skickas till controllermetoden så att rätt post med födelsedata kan hämtas från databasen.</a:t>
            </a:r>
          </a:p>
          <a:p>
            <a:r>
              <a:rPr lang="sv-SE" dirty="0" smtClean="0"/>
              <a:t>Födelsedatat, paketerat i ett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dirty="0" smtClean="0"/>
              <a:t>-objekt, utgör modellen som skickas till vyn som visar födelsedatat i ett formulär. </a:t>
            </a:r>
            <a:r>
              <a:rPr lang="sv-SE" dirty="0" smtClean="0"/>
              <a:t>Saknar parametern värde blir det en 400:a. Hittas </a:t>
            </a:r>
            <a:r>
              <a:rPr lang="sv-SE" dirty="0" smtClean="0"/>
              <a:t>inte någon post med specificerat id </a:t>
            </a:r>
            <a:r>
              <a:rPr lang="sv-SE" dirty="0" smtClean="0"/>
              <a:t>blir det en 404:a.</a:t>
            </a:r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344722" cy="1012755"/>
          </a:xfrm>
        </p:spPr>
        <p:txBody>
          <a:bodyPr/>
          <a:lstStyle/>
          <a:p>
            <a:r>
              <a:rPr lang="sv-SE" dirty="0" smtClean="0"/>
              <a:t>Redigera födelsedata – från </a:t>
            </a:r>
            <a:r>
              <a:rPr lang="sv-SE" i="1" dirty="0" smtClean="0"/>
              <a:t>action method </a:t>
            </a:r>
            <a:r>
              <a:rPr lang="sv-SE" dirty="0" smtClean="0"/>
              <a:t>till formulär</a:t>
            </a:r>
            <a:endParaRPr lang="sv-SE" dirty="0"/>
          </a:p>
        </p:txBody>
      </p:sp>
      <p:cxnSp>
        <p:nvCxnSpPr>
          <p:cNvPr id="5" name="Kurva 4"/>
          <p:cNvCxnSpPr>
            <a:stCxn id="6" idx="2"/>
            <a:endCxn id="16" idx="0"/>
          </p:cNvCxnSpPr>
          <p:nvPr/>
        </p:nvCxnSpPr>
        <p:spPr bwMode="auto">
          <a:xfrm rot="10800000" flipV="1">
            <a:off x="1193371" y="3023199"/>
            <a:ext cx="1168764" cy="1132626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Kurva 23"/>
          <p:cNvCxnSpPr>
            <a:stCxn id="21" idx="7"/>
            <a:endCxn id="23" idx="2"/>
          </p:cNvCxnSpPr>
          <p:nvPr/>
        </p:nvCxnSpPr>
        <p:spPr bwMode="auto">
          <a:xfrm rot="5400000" flipH="1" flipV="1">
            <a:off x="4217368" y="2602953"/>
            <a:ext cx="142797" cy="2031875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Kurva 26"/>
          <p:cNvCxnSpPr>
            <a:stCxn id="25" idx="2"/>
            <a:endCxn id="26" idx="0"/>
          </p:cNvCxnSpPr>
          <p:nvPr/>
        </p:nvCxnSpPr>
        <p:spPr bwMode="auto">
          <a:xfrm rot="10800000" flipV="1">
            <a:off x="1536414" y="3510015"/>
            <a:ext cx="811486" cy="945969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">
            <a:off x="2789639" y="2298384"/>
            <a:ext cx="8685213" cy="3800475"/>
          </a:xfrm>
          <a:prstGeom prst="rect">
            <a:avLst/>
          </a:prstGeom>
          <a:noFill/>
          <a:scene3d>
            <a:camera prst="perspectiveRelaxed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C:\Users\mats\AppData\Local\Temp\SNAGHTML91cd969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5997" y="5127176"/>
            <a:ext cx="8365962" cy="35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Med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Html.ActionLink</a:t>
            </a:r>
            <a:r>
              <a:rPr lang="sv-SE" dirty="0" smtClean="0"/>
              <a:t> , där controllerklass, metod och parameter anges, kan en länk till en </a:t>
            </a:r>
            <a:r>
              <a:rPr lang="sv-SE" i="1" dirty="0" smtClean="0"/>
              <a:t>action method</a:t>
            </a:r>
            <a:r>
              <a:rPr lang="sv-SE" dirty="0" smtClean="0"/>
              <a:t> genereras.</a:t>
            </a:r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Men hur kan ett id skickas till en </a:t>
            </a:r>
            <a:r>
              <a:rPr lang="sv-SE" i="1" dirty="0" smtClean="0"/>
              <a:t>action method</a:t>
            </a:r>
            <a:r>
              <a:rPr lang="sv-SE" dirty="0" smtClean="0"/>
              <a:t> ?</a:t>
            </a:r>
            <a:endParaRPr lang="sv-SE" dirty="0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40000">
            <a:off x="456643" y="1089510"/>
            <a:ext cx="6628474" cy="3365754"/>
          </a:xfrm>
          <a:prstGeom prst="rect">
            <a:avLst/>
          </a:prstGeom>
          <a:noFill/>
          <a:ln w="101600" cap="sq">
            <a:noFill/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0" h="0"/>
            <a:contourClr>
              <a:srgbClr val="FFFFFF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1dv409 - ASP.NET MVC - CC-BY-NC-SA </Template>
  <TotalTime>23367</TotalTime>
  <Words>624</Words>
  <Application>Microsoft Office PowerPoint</Application>
  <PresentationFormat>Bildspel på skärmen (16:10)</PresentationFormat>
  <Paragraphs>72</Paragraphs>
  <Slides>12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Wingdings</vt:lpstr>
      <vt:lpstr>lnu-gray</vt:lpstr>
      <vt:lpstr>CRUD, Layout Pages och Partial Views</vt:lpstr>
      <vt:lpstr>Upphovsrätt för detta verk</vt:lpstr>
      <vt:lpstr>Vad krävs för att…</vt:lpstr>
      <vt:lpstr>I en CRUD-applikation ska…</vt:lpstr>
      <vt:lpstr>View Page with Layout (Razor)</vt:lpstr>
      <vt:lpstr>Vyer som använder en Layout Page</vt:lpstr>
      <vt:lpstr>Modifiering av interface och klass för ”repository”.</vt:lpstr>
      <vt:lpstr>Redigera födelsedata – från action method till formulär</vt:lpstr>
      <vt:lpstr>Men hur kan ett id skickas till en action method ?</vt:lpstr>
      <vt:lpstr>Spara redigerat födelsedata</vt:lpstr>
      <vt:lpstr>Borttagning av födelsedata</vt:lpstr>
      <vt:lpstr>Formulären för Create och Edit är lika!</vt:lpstr>
    </vt:vector>
  </TitlesOfParts>
  <Company>Högskolan i Kalmar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Enkel gästbok</dc:title>
  <dc:creator>Mats Loock</dc:creator>
  <cp:lastModifiedBy>Mats Loock</cp:lastModifiedBy>
  <cp:revision>681</cp:revision>
  <dcterms:created xsi:type="dcterms:W3CDTF">2010-10-22T06:49:30Z</dcterms:created>
  <dcterms:modified xsi:type="dcterms:W3CDTF">2014-11-16T16:49:19Z</dcterms:modified>
</cp:coreProperties>
</file>