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8" r:id="rId1"/>
  </p:sldMasterIdLst>
  <p:notesMasterIdLst>
    <p:notesMasterId r:id="rId16"/>
  </p:notesMasterIdLst>
  <p:handoutMasterIdLst>
    <p:handoutMasterId r:id="rId17"/>
  </p:handoutMasterIdLst>
  <p:sldIdLst>
    <p:sldId id="260" r:id="rId2"/>
    <p:sldId id="283" r:id="rId3"/>
    <p:sldId id="261" r:id="rId4"/>
    <p:sldId id="257" r:id="rId5"/>
    <p:sldId id="259" r:id="rId6"/>
    <p:sldId id="262" r:id="rId7"/>
    <p:sldId id="271" r:id="rId8"/>
    <p:sldId id="268" r:id="rId9"/>
    <p:sldId id="276" r:id="rId10"/>
    <p:sldId id="264" r:id="rId11"/>
    <p:sldId id="273" r:id="rId12"/>
    <p:sldId id="270" r:id="rId13"/>
    <p:sldId id="281" r:id="rId14"/>
    <p:sldId id="282" r:id="rId15"/>
  </p:sldIdLst>
  <p:sldSz cx="9144000" cy="5715000" type="screen16x10"/>
  <p:notesSz cx="6723063" cy="9853613"/>
  <p:defaultTextStyle>
    <a:defPPr>
      <a:defRPr lang="sv-S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585"/>
    <a:srgbClr val="F6E9ED"/>
    <a:srgbClr val="B3C5DA"/>
    <a:srgbClr val="8385C1"/>
    <a:srgbClr val="9C85C0"/>
    <a:srgbClr val="809EC2"/>
    <a:srgbClr val="0033CC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anmörkt format 2 - Dekorfär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llanmörkt format 2 - Dekorfärg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Ljust format 1 - Dekorfärg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A488322-F2BA-4B5B-9748-0D474271808F}" styleName="Mellanmörkt format 3 - Dekorfärg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E25E649-3F16-4E02-A733-19D2CDBF48F0}" styleName="Mellanmörkt format 3 - Dekorfärg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llanmörkt format 3 - Dekorfärg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llanmörkt format 1 - Dekorfärg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765" autoAdjust="0"/>
  </p:normalViewPr>
  <p:slideViewPr>
    <p:cSldViewPr snapToGrid="0">
      <p:cViewPr varScale="1">
        <p:scale>
          <a:sx n="138" d="100"/>
          <a:sy n="138" d="100"/>
        </p:scale>
        <p:origin x="114" y="336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9E6D7AB-1A02-4A92-9253-2910E1B113BE}" type="doc">
      <dgm:prSet loTypeId="urn:microsoft.com/office/officeart/2005/8/layout/hProcess6" loCatId="process" qsTypeId="urn:microsoft.com/office/officeart/2005/8/quickstyle/3d6" qsCatId="3D" csTypeId="urn:microsoft.com/office/officeart/2005/8/colors/accent1_3" csCatId="accent1" phldr="1"/>
      <dgm:spPr/>
    </dgm:pt>
    <dgm:pt modelId="{E88EBA98-4BFE-4B27-9A66-B29923407004}">
      <dgm:prSet phldrT="[Text]"/>
      <dgm:spPr/>
      <dgm:t>
        <a:bodyPr/>
        <a:lstStyle/>
        <a:p>
          <a:r>
            <a:rPr lang="sv-SE" b="0" cap="none" spc="0" dirty="0" smtClean="0">
              <a:ln w="18415" cmpd="sng"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rPr>
            <a:t>Steg 1</a:t>
          </a:r>
          <a:endParaRPr lang="sv-SE" b="0" cap="none" spc="0" dirty="0">
            <a:ln w="18415" cmpd="sng">
              <a:prstDash val="solid"/>
            </a:ln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</a:endParaRPr>
        </a:p>
      </dgm:t>
    </dgm:pt>
    <dgm:pt modelId="{3D21EA6C-48CC-4F42-99BB-F81F7D2A04AB}" type="parTrans" cxnId="{CC56598E-2A3F-4225-818F-3B1F00A3ACA3}">
      <dgm:prSet/>
      <dgm:spPr/>
      <dgm:t>
        <a:bodyPr/>
        <a:lstStyle/>
        <a:p>
          <a:endParaRPr lang="sv-SE"/>
        </a:p>
      </dgm:t>
    </dgm:pt>
    <dgm:pt modelId="{522FDC14-23C5-493B-8143-E923CFB7B80A}" type="sibTrans" cxnId="{CC56598E-2A3F-4225-818F-3B1F00A3ACA3}">
      <dgm:prSet/>
      <dgm:spPr/>
      <dgm:t>
        <a:bodyPr/>
        <a:lstStyle/>
        <a:p>
          <a:endParaRPr lang="sv-SE"/>
        </a:p>
      </dgm:t>
    </dgm:pt>
    <dgm:pt modelId="{CBFDBCB5-B170-4A3B-A5EF-E25CC71A2500}">
      <dgm:prSet phldrT="[Text]"/>
      <dgm:spPr/>
      <dgm:t>
        <a:bodyPr/>
        <a:lstStyle/>
        <a:p>
          <a:r>
            <a:rPr lang="sv-SE" b="0" cap="none" spc="0" dirty="0" smtClean="0">
              <a:ln w="18415" cmpd="sng"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rPr>
            <a:t>Steg 2</a:t>
          </a:r>
          <a:endParaRPr lang="sv-SE" b="0" cap="none" spc="0" dirty="0">
            <a:ln w="18415" cmpd="sng">
              <a:prstDash val="solid"/>
            </a:ln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</a:endParaRPr>
        </a:p>
      </dgm:t>
    </dgm:pt>
    <dgm:pt modelId="{8F15AB7D-C315-43D1-BB9F-381B1A98CFF0}" type="parTrans" cxnId="{CBFBF2F2-C415-4194-83CE-77C826FFF3A2}">
      <dgm:prSet/>
      <dgm:spPr/>
      <dgm:t>
        <a:bodyPr/>
        <a:lstStyle/>
        <a:p>
          <a:endParaRPr lang="sv-SE"/>
        </a:p>
      </dgm:t>
    </dgm:pt>
    <dgm:pt modelId="{40FFAEA7-B474-41A8-B61B-0932CA313A79}" type="sibTrans" cxnId="{CBFBF2F2-C415-4194-83CE-77C826FFF3A2}">
      <dgm:prSet/>
      <dgm:spPr/>
      <dgm:t>
        <a:bodyPr/>
        <a:lstStyle/>
        <a:p>
          <a:endParaRPr lang="sv-SE"/>
        </a:p>
      </dgm:t>
    </dgm:pt>
    <dgm:pt modelId="{27FDF87A-C819-478B-8C5E-3CEDEF2E435D}">
      <dgm:prSet phldrT="[Text]" custT="1"/>
      <dgm:spPr/>
      <dgm:t>
        <a:bodyPr/>
        <a:lstStyle/>
        <a:p>
          <a:r>
            <a:rPr lang="sv-SE" sz="14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rPr>
            <a:t>Laborations-uppgifter</a:t>
          </a:r>
          <a:endParaRPr lang="sv-SE" sz="14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cs typeface="Times New Roman" pitchFamily="18" charset="0"/>
          </a:endParaRPr>
        </a:p>
      </dgm:t>
    </dgm:pt>
    <dgm:pt modelId="{D1C794D5-7067-4D5C-AC32-82727E5D82DA}" type="parTrans" cxnId="{C31E77A9-8839-40BE-ACCD-FE836B6F124B}">
      <dgm:prSet/>
      <dgm:spPr/>
      <dgm:t>
        <a:bodyPr/>
        <a:lstStyle/>
        <a:p>
          <a:endParaRPr lang="sv-SE"/>
        </a:p>
      </dgm:t>
    </dgm:pt>
    <dgm:pt modelId="{6F6A8812-2466-4AD8-A320-D823AE991507}" type="sibTrans" cxnId="{C31E77A9-8839-40BE-ACCD-FE836B6F124B}">
      <dgm:prSet/>
      <dgm:spPr/>
      <dgm:t>
        <a:bodyPr/>
        <a:lstStyle/>
        <a:p>
          <a:endParaRPr lang="sv-SE"/>
        </a:p>
      </dgm:t>
    </dgm:pt>
    <dgm:pt modelId="{902C6380-20E5-4C51-9216-E5AD1B2641B9}">
      <dgm:prSet phldrT="[Text]" custT="1"/>
      <dgm:spPr/>
      <dgm:t>
        <a:bodyPr/>
        <a:lstStyle/>
        <a:p>
          <a:r>
            <a:rPr lang="sv-SE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rPr>
            <a:t>Individuellt arbete</a:t>
          </a:r>
          <a:endParaRPr lang="sv-SE" sz="14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cs typeface="Times New Roman" pitchFamily="18" charset="0"/>
          </a:endParaRPr>
        </a:p>
      </dgm:t>
    </dgm:pt>
    <dgm:pt modelId="{20021F94-4671-4000-897F-7D9DCE2601BF}" type="parTrans" cxnId="{228A90F4-9171-4162-B46D-9EEDFF40830A}">
      <dgm:prSet/>
      <dgm:spPr/>
      <dgm:t>
        <a:bodyPr/>
        <a:lstStyle/>
        <a:p>
          <a:endParaRPr lang="sv-SE"/>
        </a:p>
      </dgm:t>
    </dgm:pt>
    <dgm:pt modelId="{6D4F1BD0-51F8-4124-BB9C-8C77BB844466}" type="sibTrans" cxnId="{228A90F4-9171-4162-B46D-9EEDFF40830A}">
      <dgm:prSet/>
      <dgm:spPr/>
      <dgm:t>
        <a:bodyPr/>
        <a:lstStyle/>
        <a:p>
          <a:endParaRPr lang="sv-SE"/>
        </a:p>
      </dgm:t>
    </dgm:pt>
    <dgm:pt modelId="{C9254F28-0AB1-4FB6-B2E8-2FD49F699437}" type="pres">
      <dgm:prSet presAssocID="{F9E6D7AB-1A02-4A92-9253-2910E1B113BE}" presName="theList" presStyleCnt="0">
        <dgm:presLayoutVars>
          <dgm:dir/>
          <dgm:animLvl val="lvl"/>
          <dgm:resizeHandles val="exact"/>
        </dgm:presLayoutVars>
      </dgm:prSet>
      <dgm:spPr/>
    </dgm:pt>
    <dgm:pt modelId="{AE3AC697-BCE9-470B-9EA9-2E67BEEFD1B9}" type="pres">
      <dgm:prSet presAssocID="{E88EBA98-4BFE-4B27-9A66-B29923407004}" presName="compNode" presStyleCnt="0"/>
      <dgm:spPr/>
    </dgm:pt>
    <dgm:pt modelId="{6B8ADDEB-4088-44AC-92AB-F456780DCD8A}" type="pres">
      <dgm:prSet presAssocID="{E88EBA98-4BFE-4B27-9A66-B29923407004}" presName="noGeometry" presStyleCnt="0"/>
      <dgm:spPr/>
    </dgm:pt>
    <dgm:pt modelId="{C0601C1B-823B-4E39-BD8C-88D9287C9383}" type="pres">
      <dgm:prSet presAssocID="{E88EBA98-4BFE-4B27-9A66-B29923407004}" presName="childTextVisible" presStyleLbl="b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sv-SE"/>
        </a:p>
      </dgm:t>
    </dgm:pt>
    <dgm:pt modelId="{1E3DDEFA-53C6-4E8C-B193-95533DE50B40}" type="pres">
      <dgm:prSet presAssocID="{E88EBA98-4BFE-4B27-9A66-B29923407004}" presName="childTextHidden" presStyleLbl="bgAccFollowNode1" presStyleIdx="0" presStyleCnt="2"/>
      <dgm:spPr/>
      <dgm:t>
        <a:bodyPr/>
        <a:lstStyle/>
        <a:p>
          <a:endParaRPr lang="sv-SE"/>
        </a:p>
      </dgm:t>
    </dgm:pt>
    <dgm:pt modelId="{3A22EDD1-5435-4C96-8A5D-7DDF4C26C1D8}" type="pres">
      <dgm:prSet presAssocID="{E88EBA98-4BFE-4B27-9A66-B29923407004}" presName="parentText" presStyleLbl="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sv-SE"/>
        </a:p>
      </dgm:t>
    </dgm:pt>
    <dgm:pt modelId="{C2392948-5D79-4768-A1D5-5687162BEA0E}" type="pres">
      <dgm:prSet presAssocID="{E88EBA98-4BFE-4B27-9A66-B29923407004}" presName="aSpace" presStyleCnt="0"/>
      <dgm:spPr/>
    </dgm:pt>
    <dgm:pt modelId="{0B44DC36-57E8-4D16-8F4E-FC5809E422A3}" type="pres">
      <dgm:prSet presAssocID="{CBFDBCB5-B170-4A3B-A5EF-E25CC71A2500}" presName="compNode" presStyleCnt="0"/>
      <dgm:spPr/>
    </dgm:pt>
    <dgm:pt modelId="{27DFBD91-D1DD-4EB8-995C-3ADD178FC0E6}" type="pres">
      <dgm:prSet presAssocID="{CBFDBCB5-B170-4A3B-A5EF-E25CC71A2500}" presName="noGeometry" presStyleCnt="0"/>
      <dgm:spPr/>
    </dgm:pt>
    <dgm:pt modelId="{4FAA60C8-6E6C-4978-B9A0-7A5B1F44D130}" type="pres">
      <dgm:prSet presAssocID="{CBFDBCB5-B170-4A3B-A5EF-E25CC71A2500}" presName="childTextVisible" presStyleLbl="b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sv-SE"/>
        </a:p>
      </dgm:t>
    </dgm:pt>
    <dgm:pt modelId="{E0CAF59C-3068-4D46-A7FC-DA7F2025C935}" type="pres">
      <dgm:prSet presAssocID="{CBFDBCB5-B170-4A3B-A5EF-E25CC71A2500}" presName="childTextHidden" presStyleLbl="bgAccFollowNode1" presStyleIdx="1" presStyleCnt="2"/>
      <dgm:spPr/>
      <dgm:t>
        <a:bodyPr/>
        <a:lstStyle/>
        <a:p>
          <a:endParaRPr lang="sv-SE"/>
        </a:p>
      </dgm:t>
    </dgm:pt>
    <dgm:pt modelId="{CC8AC946-C92F-4BB1-BCDC-2F8435207782}" type="pres">
      <dgm:prSet presAssocID="{CBFDBCB5-B170-4A3B-A5EF-E25CC71A2500}" presName="parentText" presStyleLbl="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sv-SE"/>
        </a:p>
      </dgm:t>
    </dgm:pt>
  </dgm:ptLst>
  <dgm:cxnLst>
    <dgm:cxn modelId="{4337F070-6776-437F-A22A-5D11E069C569}" type="presOf" srcId="{CBFDBCB5-B170-4A3B-A5EF-E25CC71A2500}" destId="{CC8AC946-C92F-4BB1-BCDC-2F8435207782}" srcOrd="0" destOrd="0" presId="urn:microsoft.com/office/officeart/2005/8/layout/hProcess6"/>
    <dgm:cxn modelId="{CC56598E-2A3F-4225-818F-3B1F00A3ACA3}" srcId="{F9E6D7AB-1A02-4A92-9253-2910E1B113BE}" destId="{E88EBA98-4BFE-4B27-9A66-B29923407004}" srcOrd="0" destOrd="0" parTransId="{3D21EA6C-48CC-4F42-99BB-F81F7D2A04AB}" sibTransId="{522FDC14-23C5-493B-8143-E923CFB7B80A}"/>
    <dgm:cxn modelId="{86066C1E-92C6-4781-A816-A2CEF87987CC}" type="presOf" srcId="{F9E6D7AB-1A02-4A92-9253-2910E1B113BE}" destId="{C9254F28-0AB1-4FB6-B2E8-2FD49F699437}" srcOrd="0" destOrd="0" presId="urn:microsoft.com/office/officeart/2005/8/layout/hProcess6"/>
    <dgm:cxn modelId="{4144FAF8-71F9-4E9C-9906-95A16DCD4CDD}" type="presOf" srcId="{27FDF87A-C819-478B-8C5E-3CEDEF2E435D}" destId="{C0601C1B-823B-4E39-BD8C-88D9287C9383}" srcOrd="0" destOrd="0" presId="urn:microsoft.com/office/officeart/2005/8/layout/hProcess6"/>
    <dgm:cxn modelId="{31DD705F-E479-428C-81B0-65F3C7228009}" type="presOf" srcId="{902C6380-20E5-4C51-9216-E5AD1B2641B9}" destId="{4FAA60C8-6E6C-4978-B9A0-7A5B1F44D130}" srcOrd="0" destOrd="0" presId="urn:microsoft.com/office/officeart/2005/8/layout/hProcess6"/>
    <dgm:cxn modelId="{228A90F4-9171-4162-B46D-9EEDFF40830A}" srcId="{CBFDBCB5-B170-4A3B-A5EF-E25CC71A2500}" destId="{902C6380-20E5-4C51-9216-E5AD1B2641B9}" srcOrd="0" destOrd="0" parTransId="{20021F94-4671-4000-897F-7D9DCE2601BF}" sibTransId="{6D4F1BD0-51F8-4124-BB9C-8C77BB844466}"/>
    <dgm:cxn modelId="{F843AC15-BD9B-40E2-A667-17A269D2BF2E}" type="presOf" srcId="{902C6380-20E5-4C51-9216-E5AD1B2641B9}" destId="{E0CAF59C-3068-4D46-A7FC-DA7F2025C935}" srcOrd="1" destOrd="0" presId="urn:microsoft.com/office/officeart/2005/8/layout/hProcess6"/>
    <dgm:cxn modelId="{45161166-0FBE-49C1-AB61-686474EE2174}" type="presOf" srcId="{E88EBA98-4BFE-4B27-9A66-B29923407004}" destId="{3A22EDD1-5435-4C96-8A5D-7DDF4C26C1D8}" srcOrd="0" destOrd="0" presId="urn:microsoft.com/office/officeart/2005/8/layout/hProcess6"/>
    <dgm:cxn modelId="{FF999BB7-EB9B-4FF7-8EBF-2A64CF50D612}" type="presOf" srcId="{27FDF87A-C819-478B-8C5E-3CEDEF2E435D}" destId="{1E3DDEFA-53C6-4E8C-B193-95533DE50B40}" srcOrd="1" destOrd="0" presId="urn:microsoft.com/office/officeart/2005/8/layout/hProcess6"/>
    <dgm:cxn modelId="{C31E77A9-8839-40BE-ACCD-FE836B6F124B}" srcId="{E88EBA98-4BFE-4B27-9A66-B29923407004}" destId="{27FDF87A-C819-478B-8C5E-3CEDEF2E435D}" srcOrd="0" destOrd="0" parTransId="{D1C794D5-7067-4D5C-AC32-82727E5D82DA}" sibTransId="{6F6A8812-2466-4AD8-A320-D823AE991507}"/>
    <dgm:cxn modelId="{CBFBF2F2-C415-4194-83CE-77C826FFF3A2}" srcId="{F9E6D7AB-1A02-4A92-9253-2910E1B113BE}" destId="{CBFDBCB5-B170-4A3B-A5EF-E25CC71A2500}" srcOrd="1" destOrd="0" parTransId="{8F15AB7D-C315-43D1-BB9F-381B1A98CFF0}" sibTransId="{40FFAEA7-B474-41A8-B61B-0932CA313A79}"/>
    <dgm:cxn modelId="{86497325-914E-49CF-93F5-1BF319F533DD}" type="presParOf" srcId="{C9254F28-0AB1-4FB6-B2E8-2FD49F699437}" destId="{AE3AC697-BCE9-470B-9EA9-2E67BEEFD1B9}" srcOrd="0" destOrd="0" presId="urn:microsoft.com/office/officeart/2005/8/layout/hProcess6"/>
    <dgm:cxn modelId="{9A94BCA9-AC25-4C63-BE3E-36FCB3CADA8F}" type="presParOf" srcId="{AE3AC697-BCE9-470B-9EA9-2E67BEEFD1B9}" destId="{6B8ADDEB-4088-44AC-92AB-F456780DCD8A}" srcOrd="0" destOrd="0" presId="urn:microsoft.com/office/officeart/2005/8/layout/hProcess6"/>
    <dgm:cxn modelId="{A1C7106A-88DF-4BA2-80A1-7F197B109AC3}" type="presParOf" srcId="{AE3AC697-BCE9-470B-9EA9-2E67BEEFD1B9}" destId="{C0601C1B-823B-4E39-BD8C-88D9287C9383}" srcOrd="1" destOrd="0" presId="urn:microsoft.com/office/officeart/2005/8/layout/hProcess6"/>
    <dgm:cxn modelId="{0A5224B7-48B1-4D7F-B45C-0A4F6B40DE33}" type="presParOf" srcId="{AE3AC697-BCE9-470B-9EA9-2E67BEEFD1B9}" destId="{1E3DDEFA-53C6-4E8C-B193-95533DE50B40}" srcOrd="2" destOrd="0" presId="urn:microsoft.com/office/officeart/2005/8/layout/hProcess6"/>
    <dgm:cxn modelId="{6DF463E9-3C0B-4C37-B7A2-DBFC648A58B7}" type="presParOf" srcId="{AE3AC697-BCE9-470B-9EA9-2E67BEEFD1B9}" destId="{3A22EDD1-5435-4C96-8A5D-7DDF4C26C1D8}" srcOrd="3" destOrd="0" presId="urn:microsoft.com/office/officeart/2005/8/layout/hProcess6"/>
    <dgm:cxn modelId="{AD4F320B-612B-4FA7-9F04-B61A2D1E102D}" type="presParOf" srcId="{C9254F28-0AB1-4FB6-B2E8-2FD49F699437}" destId="{C2392948-5D79-4768-A1D5-5687162BEA0E}" srcOrd="1" destOrd="0" presId="urn:microsoft.com/office/officeart/2005/8/layout/hProcess6"/>
    <dgm:cxn modelId="{3A1FB188-63CD-4E0F-8A0E-8B1E30FFBC75}" type="presParOf" srcId="{C9254F28-0AB1-4FB6-B2E8-2FD49F699437}" destId="{0B44DC36-57E8-4D16-8F4E-FC5809E422A3}" srcOrd="2" destOrd="0" presId="urn:microsoft.com/office/officeart/2005/8/layout/hProcess6"/>
    <dgm:cxn modelId="{C6E845D5-D1E6-4EAC-8FBA-0790441AF8D8}" type="presParOf" srcId="{0B44DC36-57E8-4D16-8F4E-FC5809E422A3}" destId="{27DFBD91-D1DD-4EB8-995C-3ADD178FC0E6}" srcOrd="0" destOrd="0" presId="urn:microsoft.com/office/officeart/2005/8/layout/hProcess6"/>
    <dgm:cxn modelId="{23308B65-5E71-4C36-825D-7977B0DD9A64}" type="presParOf" srcId="{0B44DC36-57E8-4D16-8F4E-FC5809E422A3}" destId="{4FAA60C8-6E6C-4978-B9A0-7A5B1F44D130}" srcOrd="1" destOrd="0" presId="urn:microsoft.com/office/officeart/2005/8/layout/hProcess6"/>
    <dgm:cxn modelId="{1DEECA54-5ABD-411A-9ADE-30D5A2A39ECD}" type="presParOf" srcId="{0B44DC36-57E8-4D16-8F4E-FC5809E422A3}" destId="{E0CAF59C-3068-4D46-A7FC-DA7F2025C935}" srcOrd="2" destOrd="0" presId="urn:microsoft.com/office/officeart/2005/8/layout/hProcess6"/>
    <dgm:cxn modelId="{6AFCA9D0-CAB3-412A-953D-A4F4A06F30FD}" type="presParOf" srcId="{0B44DC36-57E8-4D16-8F4E-FC5809E422A3}" destId="{CC8AC946-C92F-4BB1-BCDC-2F8435207782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601C1B-823B-4E39-BD8C-88D9287C9383}">
      <dsp:nvSpPr>
        <dsp:cNvPr id="0" name=""/>
        <dsp:cNvSpPr/>
      </dsp:nvSpPr>
      <dsp:spPr>
        <a:xfrm>
          <a:off x="2023731" y="0"/>
          <a:ext cx="2282745" cy="1995407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-152400" prstMaterial="plastic">
          <a:bevelT w="25400" h="25400"/>
          <a:bevelB w="25400" h="254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5560" tIns="8890" rIns="1778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1400" kern="12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rPr>
            <a:t>Laborations-uppgifter</a:t>
          </a:r>
          <a:endParaRPr lang="sv-SE" sz="14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cs typeface="Times New Roman" pitchFamily="18" charset="0"/>
          </a:endParaRPr>
        </a:p>
      </dsp:txBody>
      <dsp:txXfrm>
        <a:off x="2594417" y="299311"/>
        <a:ext cx="1112838" cy="1396785"/>
      </dsp:txXfrm>
    </dsp:sp>
    <dsp:sp modelId="{3A22EDD1-5435-4C96-8A5D-7DDF4C26C1D8}">
      <dsp:nvSpPr>
        <dsp:cNvPr id="0" name=""/>
        <dsp:cNvSpPr/>
      </dsp:nvSpPr>
      <dsp:spPr>
        <a:xfrm>
          <a:off x="1453044" y="427017"/>
          <a:ext cx="1141372" cy="1141372"/>
        </a:xfrm>
        <a:prstGeom prst="ellipse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2900" b="0" kern="1200" cap="none" spc="0" dirty="0" smtClean="0">
              <a:ln w="18415" cmpd="sng"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rPr>
            <a:t>Steg 1</a:t>
          </a:r>
          <a:endParaRPr lang="sv-SE" sz="2900" b="0" kern="1200" cap="none" spc="0" dirty="0">
            <a:ln w="18415" cmpd="sng">
              <a:prstDash val="solid"/>
            </a:ln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</a:endParaRPr>
        </a:p>
      </dsp:txBody>
      <dsp:txXfrm>
        <a:off x="1620194" y="594167"/>
        <a:ext cx="807072" cy="807072"/>
      </dsp:txXfrm>
    </dsp:sp>
    <dsp:sp modelId="{4FAA60C8-6E6C-4978-B9A0-7A5B1F44D130}">
      <dsp:nvSpPr>
        <dsp:cNvPr id="0" name=""/>
        <dsp:cNvSpPr/>
      </dsp:nvSpPr>
      <dsp:spPr>
        <a:xfrm>
          <a:off x="5092481" y="0"/>
          <a:ext cx="2282745" cy="1995407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-152400" prstMaterial="plastic">
          <a:bevelT w="25400" h="25400"/>
          <a:bevelB w="25400" h="254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5560" tIns="8890" rIns="1778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14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rPr>
            <a:t>Individuellt arbete</a:t>
          </a:r>
          <a:endParaRPr lang="sv-SE" sz="14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cs typeface="Times New Roman" pitchFamily="18" charset="0"/>
          </a:endParaRPr>
        </a:p>
      </dsp:txBody>
      <dsp:txXfrm>
        <a:off x="5663168" y="299311"/>
        <a:ext cx="1112838" cy="1396785"/>
      </dsp:txXfrm>
    </dsp:sp>
    <dsp:sp modelId="{CC8AC946-C92F-4BB1-BCDC-2F8435207782}">
      <dsp:nvSpPr>
        <dsp:cNvPr id="0" name=""/>
        <dsp:cNvSpPr/>
      </dsp:nvSpPr>
      <dsp:spPr>
        <a:xfrm>
          <a:off x="4521795" y="427017"/>
          <a:ext cx="1141372" cy="1141372"/>
        </a:xfrm>
        <a:prstGeom prst="ellipse">
          <a:avLst/>
        </a:prstGeom>
        <a:solidFill>
          <a:schemeClr val="accent1">
            <a:shade val="80000"/>
            <a:hueOff val="306246"/>
            <a:satOff val="-4392"/>
            <a:lumOff val="25615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2900" b="0" kern="1200" cap="none" spc="0" dirty="0" smtClean="0">
              <a:ln w="18415" cmpd="sng"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rPr>
            <a:t>Steg 2</a:t>
          </a:r>
          <a:endParaRPr lang="sv-SE" sz="2900" b="0" kern="1200" cap="none" spc="0" dirty="0">
            <a:ln w="18415" cmpd="sng">
              <a:prstDash val="solid"/>
            </a:ln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</a:endParaRPr>
        </a:p>
      </dsp:txBody>
      <dsp:txXfrm>
        <a:off x="4688945" y="594167"/>
        <a:ext cx="807072" cy="8070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3063" cy="4921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quarter" idx="1"/>
          </p:nvPr>
        </p:nvSpPr>
        <p:spPr>
          <a:xfrm>
            <a:off x="3808413" y="0"/>
            <a:ext cx="2913062" cy="4921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086EC0-F544-4AA1-A34F-7FDBD4720A31}" type="datetimeFigureOut">
              <a:rPr lang="sv-SE" smtClean="0"/>
              <a:pPr/>
              <a:t>2014-10-30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2"/>
          </p:nvPr>
        </p:nvSpPr>
        <p:spPr>
          <a:xfrm>
            <a:off x="0" y="9359900"/>
            <a:ext cx="2913063" cy="492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3"/>
          </p:nvPr>
        </p:nvSpPr>
        <p:spPr>
          <a:xfrm>
            <a:off x="3808413" y="9359900"/>
            <a:ext cx="2913062" cy="492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623142-D174-489D-9E51-AC7D47BB6131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609267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3327" cy="49268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08180" y="0"/>
            <a:ext cx="2913327" cy="49268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15770E-51D9-4758-93F5-5F8B9233E029}" type="datetimeFigureOut">
              <a:rPr lang="sv-SE" smtClean="0"/>
              <a:pPr/>
              <a:t>2014-10-30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739775"/>
            <a:ext cx="5908675" cy="36941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72307" y="4680466"/>
            <a:ext cx="5378450" cy="443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9359222"/>
            <a:ext cx="2913327" cy="49268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08180" y="9359222"/>
            <a:ext cx="2913327" cy="49268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8D67EE-7982-4113-A2C5-528CD89F9574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762325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8D67EE-7982-4113-A2C5-528CD89F9574}" type="slidenum">
              <a:rPr lang="sv-SE" smtClean="0"/>
              <a:pPr/>
              <a:t>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635731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>
          <a:xfrm>
            <a:off x="407988" y="739775"/>
            <a:ext cx="5908675" cy="3694113"/>
          </a:xfrm>
        </p:spPr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8D67EE-7982-4113-A2C5-528CD89F9574}" type="slidenum">
              <a:rPr lang="sv-SE" smtClean="0"/>
              <a:pPr/>
              <a:t>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385795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>
          <a:xfrm>
            <a:off x="407988" y="739775"/>
            <a:ext cx="5908675" cy="3694113"/>
          </a:xfrm>
        </p:spPr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8D67EE-7982-4113-A2C5-528CD89F9574}" type="slidenum">
              <a:rPr lang="sv-SE" smtClean="0"/>
              <a:pPr/>
              <a:t>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89737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Rubrikbild">
    <p:bg>
      <p:bgPr>
        <a:solidFill>
          <a:srgbClr val="FFF5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2000" y="1049871"/>
            <a:ext cx="7920000" cy="2015936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ts val="7500"/>
              </a:lnSpc>
              <a:spcBef>
                <a:spcPct val="0"/>
              </a:spcBef>
              <a:spcAft>
                <a:spcPct val="0"/>
              </a:spcAft>
              <a:defRPr lang="sv-SE" sz="7500" dirty="0">
                <a:solidFill>
                  <a:srgbClr val="333333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1pPr>
          </a:lstStyle>
          <a:p>
            <a:r>
              <a:rPr lang="sv-SE" smtClean="0"/>
              <a:t>Klicka här för att ändra format</a:t>
            </a:r>
            <a:endParaRPr lang="sv-SE" dirty="0"/>
          </a:p>
        </p:txBody>
      </p:sp>
      <p:sp>
        <p:nvSpPr>
          <p:cNvPr id="1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36430" y="3515206"/>
            <a:ext cx="6400800" cy="14605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defRPr lang="sv-SE" sz="1800">
                <a:solidFill>
                  <a:srgbClr val="333333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</a:lstStyle>
          <a:p>
            <a:r>
              <a:rPr lang="sv-SE" smtClean="0"/>
              <a:t>Klicka här för att ändra format på underrubrik i bakgrunden</a:t>
            </a:r>
            <a:endParaRPr lang="sv-SE" dirty="0"/>
          </a:p>
        </p:txBody>
      </p:sp>
      <p:cxnSp>
        <p:nvCxnSpPr>
          <p:cNvPr id="24" name="Straight Connector 7"/>
          <p:cNvCxnSpPr/>
          <p:nvPr/>
        </p:nvCxnSpPr>
        <p:spPr>
          <a:xfrm>
            <a:off x="612000" y="5066348"/>
            <a:ext cx="7920000" cy="158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6" name="Picture 6" descr="090323_Lnu_Symbo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82762" y="5201285"/>
            <a:ext cx="249238" cy="33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Rectangle 6"/>
          <p:cNvSpPr>
            <a:spLocks noChangeArrowheads="1"/>
          </p:cNvSpPr>
          <p:nvPr/>
        </p:nvSpPr>
        <p:spPr bwMode="auto">
          <a:xfrm>
            <a:off x="4953000" y="-13827"/>
            <a:ext cx="4191000" cy="340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46800" bIns="46800">
            <a:spAutoFit/>
          </a:bodyPr>
          <a:lstStyle/>
          <a:p>
            <a:pPr algn="r" eaLnBrk="0" hangingPunct="0">
              <a:defRPr/>
            </a:pPr>
            <a:r>
              <a:rPr lang="sv-SE" sz="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ASP.NET MVC (1DV409)</a:t>
            </a:r>
          </a:p>
          <a:p>
            <a:pPr algn="r" eaLnBrk="0" hangingPunct="0">
              <a:defRPr/>
            </a:pPr>
            <a:endParaRPr lang="sv-SE" sz="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" name="Picture 5" descr="090323_Lnu_Wordmark_Kalmar_Växjö_påhäng_transparen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000" y="5228273"/>
            <a:ext cx="29241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7394138" y="96574"/>
            <a:ext cx="1292662" cy="5340614"/>
          </a:xfrm>
        </p:spPr>
        <p:txBody>
          <a:bodyPr vert="eaVert"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457200" y="96574"/>
            <a:ext cx="6019800" cy="5340614"/>
          </a:xfrm>
        </p:spPr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Rubrik, innehåll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96573"/>
            <a:ext cx="8229600" cy="735756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57200" y="817563"/>
            <a:ext cx="4038600" cy="4619625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648200" y="817563"/>
            <a:ext cx="4038600" cy="4619625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Rubrik och text över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96573"/>
            <a:ext cx="8229600" cy="735756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sz="half" idx="1"/>
          </p:nvPr>
        </p:nvSpPr>
        <p:spPr>
          <a:xfrm>
            <a:off x="457200" y="817563"/>
            <a:ext cx="8229600" cy="2246313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" y="3190875"/>
            <a:ext cx="8229600" cy="2246313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96573"/>
            <a:ext cx="8229600" cy="597256"/>
          </a:xfrm>
        </p:spPr>
        <p:txBody>
          <a:bodyPr/>
          <a:lstStyle>
            <a:lvl1pPr>
              <a:defRPr sz="2700">
                <a:solidFill>
                  <a:srgbClr val="333333"/>
                </a:solidFill>
              </a:defRPr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412864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57200" y="817563"/>
            <a:ext cx="4038600" cy="4619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648200" y="817563"/>
            <a:ext cx="4038600" cy="4619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735756"/>
          </a:xfrm>
        </p:spPr>
        <p:txBody>
          <a:bodyPr/>
          <a:lstStyle>
            <a:lvl1pPr>
              <a:defRPr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1" y="398606"/>
            <a:ext cx="3008313" cy="79731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792288" y="3983248"/>
            <a:ext cx="5486400" cy="48953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sv-SE" noProof="0" smtClean="0"/>
              <a:t>Klicka på ikonen för att lägga till en bild</a:t>
            </a:r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96573"/>
            <a:ext cx="8229600" cy="59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90000" rIns="91440" bIns="9000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sv-SE" dirty="0" smtClean="0"/>
              <a:t>Klicka här för att ändra format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817563"/>
            <a:ext cx="8229600" cy="461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v-SE" dirty="0" smtClean="0"/>
              <a:t>Klicka här för att ändra format på bakgrundstexten</a:t>
            </a:r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  <a:p>
            <a:pPr lvl="4"/>
            <a:r>
              <a:rPr lang="sv-SE" dirty="0" smtClean="0"/>
              <a:t>Nivå fem</a:t>
            </a:r>
          </a:p>
        </p:txBody>
      </p:sp>
      <p:sp>
        <p:nvSpPr>
          <p:cNvPr id="243716" name="Rectangle 4"/>
          <p:cNvSpPr>
            <a:spLocks noChangeArrowheads="1"/>
          </p:cNvSpPr>
          <p:nvPr/>
        </p:nvSpPr>
        <p:spPr bwMode="auto">
          <a:xfrm>
            <a:off x="7619560" y="5512764"/>
            <a:ext cx="1524440" cy="2022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tIns="46800" rIns="90000" bIns="46800" anchor="b">
            <a:spAutoFit/>
          </a:bodyPr>
          <a:lstStyle/>
          <a:p>
            <a:pPr algn="r" eaLnBrk="0" hangingPunct="0">
              <a:defRPr/>
            </a:pPr>
            <a:fld id="{379C2104-876B-42DE-A891-A8777FA058E8}" type="slidenum">
              <a:rPr lang="en-US" sz="70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pPr algn="r" eaLnBrk="0" hangingPunct="0">
                <a:defRPr/>
              </a:pPr>
              <a:t>‹#›</a:t>
            </a:fld>
            <a:r>
              <a:rPr lang="en-US" sz="700" dirty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7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(14)</a:t>
            </a:r>
            <a:endParaRPr lang="en-US" sz="700" dirty="0">
              <a:solidFill>
                <a:schemeClr val="bg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4957665" y="1"/>
            <a:ext cx="4191000" cy="309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46800" bIns="46800">
            <a:spAutoFit/>
          </a:bodyPr>
          <a:lstStyle/>
          <a:p>
            <a:pPr algn="r" eaLnBrk="0" hangingPunct="0">
              <a:defRPr/>
            </a:pPr>
            <a:r>
              <a:rPr lang="sv-SE" sz="7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ASP.NET MVC (1DV409)</a:t>
            </a:r>
          </a:p>
          <a:p>
            <a:pPr algn="r" eaLnBrk="0" hangingPunct="0">
              <a:defRPr/>
            </a:pPr>
            <a:endParaRPr lang="sv-SE" sz="700" dirty="0">
              <a:solidFill>
                <a:schemeClr val="bg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5" descr="090323_Lnu_Wordmark_Kalmar_Växjö_påhäng_transparent"/>
          <p:cNvPicPr>
            <a:picLocks noChangeAspect="1" noChangeArrowheads="1"/>
          </p:cNvPicPr>
          <p:nvPr/>
        </p:nvPicPr>
        <p:blipFill>
          <a:blip r:embed="rId15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98" y="42856"/>
            <a:ext cx="1463111" cy="137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79" r:id="rId1"/>
    <p:sldLayoutId id="2147483880" r:id="rId2"/>
    <p:sldLayoutId id="2147483881" r:id="rId3"/>
    <p:sldLayoutId id="2147483882" r:id="rId4"/>
    <p:sldLayoutId id="2147483883" r:id="rId5"/>
    <p:sldLayoutId id="2147483884" r:id="rId6"/>
    <p:sldLayoutId id="2147483885" r:id="rId7"/>
    <p:sldLayoutId id="2147483886" r:id="rId8"/>
    <p:sldLayoutId id="2147483887" r:id="rId9"/>
    <p:sldLayoutId id="2147483888" r:id="rId10"/>
    <p:sldLayoutId id="2147483889" r:id="rId11"/>
    <p:sldLayoutId id="2147483890" r:id="rId12"/>
    <p:sldLayoutId id="2147483891" r:id="rId13"/>
  </p:sldLayoutIdLst>
  <p:transition>
    <p:random/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700" b="1">
          <a:solidFill>
            <a:srgbClr val="333333"/>
          </a:solidFill>
          <a:latin typeface="Times New Roman" pitchFamily="18" charset="0"/>
          <a:ea typeface="+mj-ea"/>
          <a:cs typeface="Times New Roman" pitchFamily="18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ts val="600"/>
        </a:spcBef>
        <a:spcAft>
          <a:spcPts val="0"/>
        </a:spcAft>
        <a:buClr>
          <a:schemeClr val="accent6">
            <a:lumMod val="60000"/>
            <a:lumOff val="40000"/>
          </a:schemeClr>
        </a:buClr>
        <a:buFont typeface="Wingdings" pitchFamily="2" charset="2"/>
        <a:buChar char="ü"/>
        <a:defRPr sz="18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rtl="0" eaLnBrk="1" fontAlgn="base" hangingPunct="1">
        <a:spcBef>
          <a:spcPts val="1200"/>
        </a:spcBef>
        <a:spcAft>
          <a:spcPct val="0"/>
        </a:spcAft>
        <a:buClr>
          <a:schemeClr val="accent3">
            <a:lumMod val="60000"/>
            <a:lumOff val="40000"/>
          </a:schemeClr>
        </a:buClr>
        <a:buFont typeface="Wingdings" pitchFamily="2" charset="2"/>
        <a:buChar char="§"/>
        <a:defRPr sz="1600">
          <a:solidFill>
            <a:schemeClr val="tx1"/>
          </a:solidFill>
          <a:latin typeface="Times New Roman" pitchFamily="18" charset="0"/>
          <a:cs typeface="Times New Roman" pitchFamily="18" charset="0"/>
        </a:defRPr>
      </a:lvl2pPr>
      <a:lvl3pPr marL="1143000" indent="-228600" algn="l" rtl="0" eaLnBrk="1" fontAlgn="base" hangingPunct="1">
        <a:spcBef>
          <a:spcPts val="600"/>
        </a:spcBef>
        <a:spcAft>
          <a:spcPct val="0"/>
        </a:spcAft>
        <a:buChar char="•"/>
        <a:defRPr sz="1400">
          <a:solidFill>
            <a:schemeClr val="tx1"/>
          </a:solidFill>
          <a:latin typeface="Times New Roman" pitchFamily="18" charset="0"/>
          <a:cs typeface="Times New Roman" pitchFamily="18" charset="0"/>
        </a:defRPr>
      </a:lvl3pPr>
      <a:lvl4pPr marL="1600200" indent="-228600" algn="l" rtl="0" eaLnBrk="1" fontAlgn="base" hangingPunct="1">
        <a:spcBef>
          <a:spcPts val="600"/>
        </a:spcBef>
        <a:spcAft>
          <a:spcPct val="0"/>
        </a:spcAft>
        <a:buChar char="–"/>
        <a:defRPr sz="1200">
          <a:solidFill>
            <a:schemeClr val="tx1"/>
          </a:solidFill>
          <a:latin typeface="Times New Roman" pitchFamily="18" charset="0"/>
          <a:cs typeface="Times New Roman" pitchFamily="18" charset="0"/>
        </a:defRPr>
      </a:lvl4pPr>
      <a:lvl5pPr marL="2057400" indent="-228600" algn="l" rtl="0" eaLnBrk="1" fontAlgn="base" hangingPunct="1">
        <a:spcBef>
          <a:spcPts val="6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pitchFamily="18" charset="0"/>
          <a:cs typeface="Times New Roman" pitchFamily="18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oursepress.lnu.se/kurs/aspnet-mvc" TargetMode="External"/><Relationship Id="rId2" Type="http://schemas.openxmlformats.org/officeDocument/2006/relationships/hyperlink" Target="http://creativecommons.org/licenses/by-nc-sa/2.5/se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3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>
                <a:effectLst/>
              </a:rPr>
              <a:t>Introduktion av kursen</a:t>
            </a:r>
            <a:endParaRPr lang="sv-SE" dirty="0">
              <a:effectLst/>
            </a:endParaRPr>
          </a:p>
        </p:txBody>
      </p:sp>
      <p:sp>
        <p:nvSpPr>
          <p:cNvPr id="5" name="Underrubrik 4"/>
          <p:cNvSpPr>
            <a:spLocks noGrp="1"/>
          </p:cNvSpPr>
          <p:nvPr>
            <p:ph type="subTitle" idx="1"/>
          </p:nvPr>
        </p:nvSpPr>
        <p:spPr>
          <a:xfrm>
            <a:off x="1542081" y="3238500"/>
            <a:ext cx="6059838" cy="1460500"/>
          </a:xfrm>
        </p:spPr>
        <p:txBody>
          <a:bodyPr/>
          <a:lstStyle/>
          <a:p>
            <a:endParaRPr lang="sv-SE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ubrik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Redovisning av laborationsuppgifter</a:t>
            </a:r>
            <a:endParaRPr lang="sv-SE" dirty="0"/>
          </a:p>
        </p:txBody>
      </p:sp>
      <p:sp>
        <p:nvSpPr>
          <p:cNvPr id="6" name="Platshållare för innehåll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  <a:buClr>
                <a:schemeClr val="accent6">
                  <a:lumMod val="60000"/>
                  <a:lumOff val="40000"/>
                </a:schemeClr>
              </a:buClr>
              <a:buFont typeface="Wingdings" pitchFamily="2" charset="2"/>
              <a:buChar char="ü"/>
            </a:pPr>
            <a:r>
              <a:rPr lang="sv-SE" dirty="0" smtClean="0"/>
              <a:t>En laborationsuppgift redovisar du snart du är klar med den.</a:t>
            </a:r>
          </a:p>
          <a:p>
            <a:pPr lvl="1">
              <a:buClr>
                <a:schemeClr val="accent3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r>
              <a:rPr lang="sv-SE" dirty="0" smtClean="0"/>
              <a:t>Steg 1 har </a:t>
            </a:r>
            <a:r>
              <a:rPr lang="sv-SE" dirty="0" smtClean="0"/>
              <a:t>två laborationsuppgifter</a:t>
            </a:r>
            <a:r>
              <a:rPr lang="sv-SE" dirty="0" smtClean="0"/>
              <a:t>.</a:t>
            </a:r>
          </a:p>
          <a:p>
            <a:pPr>
              <a:spcBef>
                <a:spcPts val="1200"/>
              </a:spcBef>
              <a:buClr>
                <a:schemeClr val="accent6">
                  <a:lumMod val="60000"/>
                  <a:lumOff val="40000"/>
                </a:schemeClr>
              </a:buClr>
              <a:buFont typeface="Wingdings" pitchFamily="2" charset="2"/>
              <a:buChar char="ü"/>
            </a:pPr>
            <a:r>
              <a:rPr lang="sv-SE" dirty="0" smtClean="0"/>
              <a:t>Varför inte redovisa laborationsuppgifterna ”i klump”?</a:t>
            </a:r>
          </a:p>
          <a:p>
            <a:pPr lvl="1">
              <a:buClr>
                <a:schemeClr val="accent3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r>
              <a:rPr lang="sv-SE" dirty="0" smtClean="0"/>
              <a:t>Du får snabbare återkoppling från kursledningen genom att redovisa en uppgift så snart du är klar med den.</a:t>
            </a:r>
          </a:p>
          <a:p>
            <a:pPr lvl="1">
              <a:buClr>
                <a:schemeClr val="accent3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r>
              <a:rPr lang="sv-SE" dirty="0" smtClean="0"/>
              <a:t>Tillsammans med kursledningen upptäcker du eventuella fel och undviker att upprepa dem i kommande laborationsuppgifter.</a:t>
            </a:r>
          </a:p>
          <a:p>
            <a:pPr>
              <a:spcBef>
                <a:spcPts val="1200"/>
              </a:spcBef>
              <a:buClr>
                <a:schemeClr val="accent6">
                  <a:lumMod val="60000"/>
                  <a:lumOff val="40000"/>
                </a:schemeClr>
              </a:buClr>
              <a:buFont typeface="Wingdings" pitchFamily="2" charset="2"/>
              <a:buChar char="ü"/>
            </a:pPr>
            <a:r>
              <a:rPr lang="sv-SE" dirty="0" smtClean="0"/>
              <a:t>Hur redovisar jag?</a:t>
            </a:r>
          </a:p>
          <a:p>
            <a:pPr lvl="1"/>
            <a:r>
              <a:rPr lang="sv-SE" dirty="0" smtClean="0"/>
              <a:t>Laborationsuppgifterna ska versionshanteras via Git på </a:t>
            </a:r>
            <a:r>
              <a:rPr lang="sv-SE" dirty="0" err="1" smtClean="0"/>
              <a:t>GitHub</a:t>
            </a:r>
            <a:r>
              <a:rPr lang="sv-SE" dirty="0"/>
              <a:t>. Till varje laborationsuppgift finns ett </a:t>
            </a:r>
            <a:r>
              <a:rPr lang="sv-SE" dirty="0" smtClean="0"/>
              <a:t>förberett repositorium </a:t>
            </a:r>
            <a:r>
              <a:rPr lang="sv-SE" dirty="0"/>
              <a:t>som ska </a:t>
            </a:r>
            <a:r>
              <a:rPr lang="sv-SE" dirty="0" smtClean="0"/>
              <a:t>användas. </a:t>
            </a:r>
            <a:r>
              <a:rPr lang="sv-SE" dirty="0"/>
              <a:t>När du är klar med en laborationsuppgift gör du en “release” av den med versionen satt till </a:t>
            </a:r>
            <a:r>
              <a:rPr lang="sv-SE" dirty="0" smtClean="0"/>
              <a:t>v1.0. </a:t>
            </a:r>
          </a:p>
          <a:p>
            <a:pPr lvl="1"/>
            <a:r>
              <a:rPr lang="sv-SE" dirty="0" smtClean="0"/>
              <a:t>Laborationsuppgifterna </a:t>
            </a:r>
            <a:r>
              <a:rPr lang="sv-SE" dirty="0" smtClean="0"/>
              <a:t>examineras muntligen</a:t>
            </a:r>
            <a:r>
              <a:rPr lang="sv-SE" dirty="0" smtClean="0"/>
              <a:t>.</a:t>
            </a:r>
            <a:endParaRPr lang="sv-SE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ubrik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Steg 2</a:t>
            </a:r>
            <a:endParaRPr lang="sv-SE" dirty="0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1"/>
          </p:nvPr>
        </p:nvSpPr>
        <p:spPr>
          <a:xfrm>
            <a:off x="5486400" y="817563"/>
            <a:ext cx="3294434" cy="4619625"/>
          </a:xfrm>
        </p:spPr>
        <p:txBody>
          <a:bodyPr/>
          <a:lstStyle/>
          <a:p>
            <a:pPr marL="342900" lvl="1" indent="-342900">
              <a:buClr>
                <a:schemeClr val="accent6">
                  <a:lumMod val="60000"/>
                  <a:lumOff val="40000"/>
                </a:schemeClr>
              </a:buClr>
              <a:buFont typeface="Wingdings" pitchFamily="2" charset="2"/>
              <a:buChar char="ü"/>
            </a:pPr>
            <a:r>
              <a:rPr lang="sv-SE" sz="1800" dirty="0"/>
              <a:t>Det andra steget omfattar </a:t>
            </a:r>
            <a:r>
              <a:rPr lang="sv-SE" sz="1800" dirty="0" smtClean="0"/>
              <a:t>6 </a:t>
            </a:r>
            <a:r>
              <a:rPr lang="sv-SE" sz="1800" dirty="0"/>
              <a:t>veckor, </a:t>
            </a:r>
            <a:r>
              <a:rPr lang="sv-SE" sz="1800" dirty="0" smtClean="0"/>
              <a:t>8/12 </a:t>
            </a:r>
            <a:r>
              <a:rPr lang="sv-SE" sz="1800" dirty="0"/>
              <a:t>– </a:t>
            </a:r>
            <a:r>
              <a:rPr lang="sv-SE" sz="1800" dirty="0" smtClean="0"/>
              <a:t>18/1</a:t>
            </a:r>
            <a:r>
              <a:rPr lang="sv-SE" sz="1800" dirty="0"/>
              <a:t>.</a:t>
            </a:r>
          </a:p>
          <a:p>
            <a:pPr marL="342900" lvl="1" indent="-342900">
              <a:buClr>
                <a:schemeClr val="accent6">
                  <a:lumMod val="60000"/>
                  <a:lumOff val="40000"/>
                </a:schemeClr>
              </a:buClr>
              <a:buFont typeface="Wingdings" pitchFamily="2" charset="2"/>
              <a:buChar char="ü"/>
            </a:pPr>
            <a:r>
              <a:rPr lang="sv-SE" sz="1800" dirty="0"/>
              <a:t>Individuellt arbete </a:t>
            </a:r>
            <a:r>
              <a:rPr lang="sv-SE" sz="1800" b="1" dirty="0">
                <a:solidFill>
                  <a:srgbClr val="C00000"/>
                </a:solidFill>
              </a:rPr>
              <a:t>publiceras senast</a:t>
            </a:r>
            <a:r>
              <a:rPr lang="sv-SE" sz="1800" dirty="0"/>
              <a:t> </a:t>
            </a:r>
            <a:r>
              <a:rPr lang="sv-SE" sz="1800" dirty="0" smtClean="0"/>
              <a:t>13/1 </a:t>
            </a:r>
            <a:r>
              <a:rPr lang="sv-SE" sz="1800" dirty="0" smtClean="0"/>
              <a:t>12:00</a:t>
            </a:r>
            <a:r>
              <a:rPr lang="sv-SE" sz="1800" dirty="0"/>
              <a:t>.</a:t>
            </a:r>
          </a:p>
          <a:p>
            <a:pPr marL="342900" lvl="1" indent="-342900">
              <a:buClr>
                <a:schemeClr val="accent6">
                  <a:lumMod val="60000"/>
                  <a:lumOff val="40000"/>
                </a:schemeClr>
              </a:buClr>
              <a:buFont typeface="Wingdings" pitchFamily="2" charset="2"/>
              <a:buChar char="ü"/>
            </a:pPr>
            <a:r>
              <a:rPr lang="sv-SE" sz="1800" dirty="0"/>
              <a:t>Individuellt arbete redovisas muntligen </a:t>
            </a:r>
            <a:r>
              <a:rPr lang="sv-SE" sz="1800" dirty="0" smtClean="0"/>
              <a:t>15/1-16/1</a:t>
            </a:r>
            <a:r>
              <a:rPr lang="sv-SE" sz="1800" dirty="0"/>
              <a:t>.</a:t>
            </a:r>
          </a:p>
          <a:p>
            <a:pPr marL="0" indent="0">
              <a:buNone/>
            </a:pPr>
            <a:endParaRPr lang="sv-SE" dirty="0"/>
          </a:p>
        </p:txBody>
      </p:sp>
      <p:pic>
        <p:nvPicPr>
          <p:cNvPr id="2" name="Bildobjekt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817563"/>
            <a:ext cx="5014937" cy="2999364"/>
          </a:xfrm>
          <a:prstGeom prst="rect">
            <a:avLst/>
          </a:prstGeom>
          <a:ln w="3175">
            <a:solidFill>
              <a:schemeClr val="bg1">
                <a:lumMod val="75000"/>
              </a:schemeClr>
            </a:solidFill>
          </a:ln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ubrik 2"/>
          <p:cNvSpPr>
            <a:spLocks noGrp="1"/>
          </p:cNvSpPr>
          <p:nvPr>
            <p:ph type="title"/>
          </p:nvPr>
        </p:nvSpPr>
        <p:spPr>
          <a:xfrm>
            <a:off x="457200" y="96573"/>
            <a:ext cx="8229600" cy="612645"/>
          </a:xfrm>
        </p:spPr>
        <p:txBody>
          <a:bodyPr/>
          <a:lstStyle/>
          <a:p>
            <a:r>
              <a:rPr lang="sv-SE" dirty="0" smtClean="0"/>
              <a:t>Steg 2 - individuellt arbetet</a:t>
            </a:r>
            <a:endParaRPr lang="sv-SE" dirty="0"/>
          </a:p>
        </p:txBody>
      </p:sp>
      <p:sp>
        <p:nvSpPr>
          <p:cNvPr id="2" name="Platshållare för innehåll 1"/>
          <p:cNvSpPr>
            <a:spLocks noGrp="1"/>
          </p:cNvSpPr>
          <p:nvPr>
            <p:ph idx="1"/>
          </p:nvPr>
        </p:nvSpPr>
        <p:spPr>
          <a:xfrm>
            <a:off x="457200" y="3386380"/>
            <a:ext cx="8229600" cy="2136773"/>
          </a:xfrm>
        </p:spPr>
        <p:txBody>
          <a:bodyPr/>
          <a:lstStyle/>
          <a:p>
            <a:pPr>
              <a:spcBef>
                <a:spcPts val="1200"/>
              </a:spcBef>
              <a:buClr>
                <a:schemeClr val="accent6">
                  <a:lumMod val="60000"/>
                  <a:lumOff val="40000"/>
                </a:schemeClr>
              </a:buClr>
              <a:buFont typeface="Wingdings" pitchFamily="2" charset="2"/>
              <a:buChar char="ü"/>
            </a:pPr>
            <a:r>
              <a:rPr lang="sv-SE" sz="2000" dirty="0" smtClean="0"/>
              <a:t>Det andra steget har inga laborationsuppgifter utan du ska istället genomför ett individuellt arbete där du ska skapa en webbapplikation.</a:t>
            </a:r>
          </a:p>
          <a:p>
            <a:pPr>
              <a:spcBef>
                <a:spcPts val="1200"/>
              </a:spcBef>
              <a:buClr>
                <a:schemeClr val="accent6">
                  <a:lumMod val="60000"/>
                  <a:lumOff val="40000"/>
                </a:schemeClr>
              </a:buClr>
              <a:buFont typeface="Wingdings" pitchFamily="2" charset="2"/>
              <a:buChar char="ü"/>
            </a:pPr>
            <a:r>
              <a:rPr lang="sv-SE" sz="2000" dirty="0" smtClean="0"/>
              <a:t>Det individuella arbetet handlar om att skapa en webbapplikation som ska presentera data som hämtas från olika webbservice och en databas.</a:t>
            </a:r>
          </a:p>
        </p:txBody>
      </p:sp>
      <p:pic>
        <p:nvPicPr>
          <p:cNvPr id="21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05588" y="1279435"/>
            <a:ext cx="82867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53239" y="1279435"/>
            <a:ext cx="714375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86591" y="2248088"/>
            <a:ext cx="7239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4" name="Upp-Ned 23"/>
          <p:cNvSpPr/>
          <p:nvPr/>
        </p:nvSpPr>
        <p:spPr bwMode="auto">
          <a:xfrm rot="5400000">
            <a:off x="2647096" y="1186677"/>
            <a:ext cx="493310" cy="1237922"/>
          </a:xfrm>
          <a:prstGeom prst="upDownArrow">
            <a:avLst/>
          </a:prstGeom>
          <a:solidFill>
            <a:srgbClr val="FF8585">
              <a:alpha val="6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Upp-Ned 24"/>
          <p:cNvSpPr/>
          <p:nvPr/>
        </p:nvSpPr>
        <p:spPr bwMode="auto">
          <a:xfrm rot="5400000">
            <a:off x="5080447" y="1186677"/>
            <a:ext cx="493310" cy="1237922"/>
          </a:xfrm>
          <a:prstGeom prst="upDownArrow">
            <a:avLst/>
          </a:prstGeom>
          <a:solidFill>
            <a:srgbClr val="FF8585">
              <a:alpha val="6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</a:bodyPr>
          <a:lstStyle/>
          <a:p>
            <a:endParaRPr lang="sv-SE" smtClean="0"/>
          </a:p>
        </p:txBody>
      </p:sp>
      <p:sp>
        <p:nvSpPr>
          <p:cNvPr id="26" name="textruta 25"/>
          <p:cNvSpPr txBox="1"/>
          <p:nvPr/>
        </p:nvSpPr>
        <p:spPr>
          <a:xfrm>
            <a:off x="1190157" y="2418053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klient</a:t>
            </a:r>
            <a:endParaRPr lang="sv-SE" dirty="0">
              <a:solidFill>
                <a:schemeClr val="bg1">
                  <a:lumMod val="6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textruta 26"/>
          <p:cNvSpPr txBox="1"/>
          <p:nvPr/>
        </p:nvSpPr>
        <p:spPr>
          <a:xfrm>
            <a:off x="3457981" y="2418053"/>
            <a:ext cx="124906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v-SE" dirty="0" smtClean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webbserver</a:t>
            </a:r>
            <a:br>
              <a:rPr lang="sv-SE" dirty="0" smtClean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sv-SE" sz="1200" dirty="0" smtClean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(IIS 7.0)</a:t>
            </a:r>
            <a:endParaRPr lang="sv-SE" sz="1200" dirty="0">
              <a:solidFill>
                <a:schemeClr val="bg1">
                  <a:lumMod val="6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textruta 27"/>
          <p:cNvSpPr txBox="1"/>
          <p:nvPr/>
        </p:nvSpPr>
        <p:spPr>
          <a:xfrm>
            <a:off x="7074521" y="2433051"/>
            <a:ext cx="161845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v-SE" dirty="0" smtClean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databasserver</a:t>
            </a:r>
            <a:br>
              <a:rPr lang="sv-SE" dirty="0" smtClean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sv-SE" sz="1200" dirty="0" smtClean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(MS SQL Server 2008)</a:t>
            </a:r>
            <a:endParaRPr lang="sv-SE" sz="1200" dirty="0">
              <a:solidFill>
                <a:schemeClr val="bg1">
                  <a:lumMod val="6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3" name="Picture 5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6186591" y="323714"/>
            <a:ext cx="714375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textruta 13"/>
          <p:cNvSpPr txBox="1"/>
          <p:nvPr/>
        </p:nvSpPr>
        <p:spPr>
          <a:xfrm>
            <a:off x="7012806" y="601010"/>
            <a:ext cx="2031325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050" dirty="0" err="1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GeoNames</a:t>
            </a:r>
            <a:r>
              <a:rPr lang="sv-SE" sz="1050" dirty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v-SE" sz="1050" dirty="0" err="1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WebServices</a:t>
            </a:r>
            <a:endParaRPr lang="en-US" sz="1050" dirty="0" smtClean="0">
              <a:solidFill>
                <a:schemeClr val="bg1">
                  <a:lumMod val="6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sv-SE" sz="1050" dirty="0" smtClean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Google Maps API Web Services</a:t>
            </a:r>
            <a:r>
              <a:rPr lang="sv-SE" sz="1050" dirty="0" smtClean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br>
              <a:rPr lang="sv-SE" sz="1050" dirty="0" smtClean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1050" dirty="0" smtClean="0">
              <a:solidFill>
                <a:schemeClr val="bg1">
                  <a:lumMod val="6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5" name="Picture 5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6186591" y="1289775"/>
            <a:ext cx="714375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textruta 15"/>
          <p:cNvSpPr txBox="1"/>
          <p:nvPr/>
        </p:nvSpPr>
        <p:spPr>
          <a:xfrm>
            <a:off x="7012806" y="1567071"/>
            <a:ext cx="46519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050" dirty="0" err="1" smtClean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yr.no</a:t>
            </a:r>
            <a:endParaRPr lang="sv-SE" sz="800" dirty="0">
              <a:solidFill>
                <a:schemeClr val="bg1">
                  <a:lumMod val="6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Några av kraven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6">
                  <a:lumMod val="60000"/>
                  <a:lumOff val="40000"/>
                </a:schemeClr>
              </a:buClr>
              <a:buFont typeface="Wingdings" pitchFamily="2" charset="2"/>
              <a:buChar char="ü"/>
            </a:pPr>
            <a:r>
              <a:rPr lang="sv-SE" sz="1800" dirty="0" smtClean="0"/>
              <a:t>ASP.NET MVC </a:t>
            </a:r>
            <a:r>
              <a:rPr lang="sv-SE" sz="1800" dirty="0" smtClean="0"/>
              <a:t>5 </a:t>
            </a:r>
            <a:r>
              <a:rPr lang="sv-SE" sz="1800" dirty="0" smtClean="0"/>
              <a:t>och Microsoft Entity Framework ska användas.</a:t>
            </a:r>
          </a:p>
          <a:p>
            <a:pPr>
              <a:buClr>
                <a:schemeClr val="accent6">
                  <a:lumMod val="60000"/>
                  <a:lumOff val="40000"/>
                </a:schemeClr>
              </a:buClr>
              <a:buFont typeface="Wingdings" pitchFamily="2" charset="2"/>
              <a:buChar char="ü"/>
            </a:pPr>
            <a:r>
              <a:rPr lang="sv-SE" sz="1800" dirty="0" smtClean="0"/>
              <a:t>Några designmönster som ska användas:</a:t>
            </a:r>
          </a:p>
          <a:p>
            <a:pPr lvl="1">
              <a:buClr>
                <a:schemeClr val="accent3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r>
              <a:rPr lang="sv-SE" sz="1400" dirty="0" err="1" smtClean="0"/>
              <a:t>Model-View-Controller</a:t>
            </a:r>
            <a:r>
              <a:rPr lang="sv-SE" sz="1400" dirty="0" smtClean="0"/>
              <a:t> </a:t>
            </a:r>
            <a:r>
              <a:rPr lang="sv-SE" sz="1400" dirty="0" err="1" smtClean="0"/>
              <a:t>Pattern</a:t>
            </a:r>
            <a:endParaRPr lang="sv-SE" sz="1400" dirty="0" smtClean="0"/>
          </a:p>
          <a:p>
            <a:pPr lvl="1">
              <a:buClr>
                <a:schemeClr val="accent3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r>
              <a:rPr lang="sv-SE" sz="1400" dirty="0" err="1" smtClean="0"/>
              <a:t>Repository</a:t>
            </a:r>
            <a:r>
              <a:rPr lang="sv-SE" sz="1400" dirty="0" smtClean="0"/>
              <a:t> </a:t>
            </a:r>
            <a:r>
              <a:rPr lang="sv-SE" sz="1400" dirty="0" err="1" smtClean="0"/>
              <a:t>Pattern</a:t>
            </a:r>
            <a:endParaRPr lang="sv-SE" sz="1400" dirty="0" smtClean="0"/>
          </a:p>
          <a:p>
            <a:pPr>
              <a:buClr>
                <a:schemeClr val="accent6">
                  <a:lumMod val="60000"/>
                  <a:lumOff val="40000"/>
                </a:schemeClr>
              </a:buClr>
              <a:buFont typeface="Wingdings" pitchFamily="2" charset="2"/>
              <a:buChar char="ü"/>
            </a:pPr>
            <a:r>
              <a:rPr lang="sv-SE" sz="1800" dirty="0" smtClean="0"/>
              <a:t>Relationsdatabasen SQL Server 2008 ska användas för persistent lagring av data.</a:t>
            </a:r>
          </a:p>
          <a:p>
            <a:pPr>
              <a:buClr>
                <a:schemeClr val="accent6">
                  <a:lumMod val="60000"/>
                  <a:lumOff val="40000"/>
                </a:schemeClr>
              </a:buClr>
              <a:buFont typeface="Wingdings" pitchFamily="2" charset="2"/>
              <a:buChar char="ü"/>
            </a:pPr>
            <a:r>
              <a:rPr lang="sv-SE" sz="1800" dirty="0" smtClean="0"/>
              <a:t>Webbapplikationen ska ha </a:t>
            </a:r>
            <a:r>
              <a:rPr lang="sv-SE" sz="1800" dirty="0" err="1" smtClean="0"/>
              <a:t>CRUD-funktionalitet</a:t>
            </a:r>
            <a:r>
              <a:rPr lang="sv-SE" sz="1800" dirty="0" smtClean="0"/>
              <a:t> (”</a:t>
            </a:r>
            <a:r>
              <a:rPr lang="sv-SE" sz="1800" dirty="0" err="1" smtClean="0"/>
              <a:t>Create</a:t>
            </a:r>
            <a:r>
              <a:rPr lang="sv-SE" sz="1800" dirty="0" smtClean="0"/>
              <a:t>”, ”Read”, ”</a:t>
            </a:r>
            <a:r>
              <a:rPr lang="sv-SE" sz="1800" dirty="0" err="1" smtClean="0"/>
              <a:t>Update</a:t>
            </a:r>
            <a:r>
              <a:rPr lang="sv-SE" sz="1800" dirty="0" smtClean="0"/>
              <a:t>”, ”</a:t>
            </a:r>
            <a:r>
              <a:rPr lang="sv-SE" sz="1800" dirty="0" err="1" smtClean="0"/>
              <a:t>Delete</a:t>
            </a:r>
            <a:r>
              <a:rPr lang="sv-SE" sz="1800" dirty="0" smtClean="0"/>
              <a:t>”), d.v.s. användaren ska, förutom att kunna skapa nya poster, även kunna läsa, uppdatera och ta bort befintliga poster.</a:t>
            </a:r>
          </a:p>
          <a:p>
            <a:pPr>
              <a:buClr>
                <a:schemeClr val="accent6">
                  <a:lumMod val="60000"/>
                  <a:lumOff val="40000"/>
                </a:schemeClr>
              </a:buClr>
              <a:buFont typeface="Wingdings" pitchFamily="2" charset="2"/>
              <a:buChar char="ü"/>
            </a:pPr>
            <a:r>
              <a:rPr lang="sv-SE" sz="1800" dirty="0" smtClean="0"/>
              <a:t>Allt data ska valideras.</a:t>
            </a:r>
          </a:p>
          <a:p>
            <a:pPr>
              <a:buClr>
                <a:schemeClr val="accent6">
                  <a:lumMod val="60000"/>
                  <a:lumOff val="40000"/>
                </a:schemeClr>
              </a:buClr>
              <a:buFont typeface="Wingdings" pitchFamily="2" charset="2"/>
              <a:buChar char="ü"/>
            </a:pPr>
            <a:r>
              <a:rPr lang="sv-SE" sz="1800" dirty="0" err="1" smtClean="0"/>
              <a:t>jQuery</a:t>
            </a:r>
            <a:r>
              <a:rPr lang="sv-SE" sz="1800" dirty="0" smtClean="0"/>
              <a:t>, JSON, LINQ to XML, Data Annotations, …</a:t>
            </a:r>
          </a:p>
          <a:p>
            <a:r>
              <a:rPr lang="sv-SE" dirty="0" smtClean="0"/>
              <a:t>(</a:t>
            </a:r>
            <a:r>
              <a:rPr lang="sv-SE" dirty="0"/>
              <a:t>En användare ska kunna logga in med olika behörigheter</a:t>
            </a:r>
            <a:r>
              <a:rPr lang="sv-SE" dirty="0" smtClean="0"/>
              <a:t>.)</a:t>
            </a:r>
            <a:endParaRPr lang="sv-SE" sz="1800" dirty="0" smtClean="0"/>
          </a:p>
          <a:p>
            <a:pPr>
              <a:buClr>
                <a:schemeClr val="accent6">
                  <a:lumMod val="60000"/>
                  <a:lumOff val="40000"/>
                </a:schemeClr>
              </a:buClr>
              <a:buFont typeface="Wingdings" pitchFamily="2" charset="2"/>
              <a:buChar char="ü"/>
            </a:pPr>
            <a:endParaRPr lang="sv-SE" sz="1800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Frågor?</a:t>
            </a:r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43200" y="-209592"/>
            <a:ext cx="64008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Upphovsrätt för detta verk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sz="1400" dirty="0"/>
              <a:t>Detta verk är framtaget i anslutning till kursen </a:t>
            </a:r>
            <a:r>
              <a:rPr lang="sv-SE" sz="1400" dirty="0" smtClean="0"/>
              <a:t>ASP.NET MVC </a:t>
            </a:r>
            <a:r>
              <a:rPr lang="sv-SE" sz="1400" dirty="0"/>
              <a:t>vid Linnéuniversitetet.</a:t>
            </a:r>
          </a:p>
          <a:p>
            <a:pPr marL="0" indent="0">
              <a:buNone/>
            </a:pPr>
            <a:r>
              <a:rPr lang="sv-SE" sz="1400" b="1" dirty="0"/>
              <a:t>Du får använda detta verk så här:</a:t>
            </a:r>
            <a:endParaRPr lang="sv-SE" sz="1400" dirty="0"/>
          </a:p>
          <a:p>
            <a:pPr marL="0" indent="0">
              <a:buNone/>
            </a:pPr>
            <a:r>
              <a:rPr lang="sv-SE" sz="1400" dirty="0"/>
              <a:t>Allt innehåll i </a:t>
            </a:r>
            <a:r>
              <a:rPr lang="sv-SE" sz="1400" dirty="0" smtClean="0"/>
              <a:t>detta verk av</a:t>
            </a:r>
            <a:r>
              <a:rPr lang="sv-SE" sz="1400" dirty="0"/>
              <a:t> Mats Loock, </a:t>
            </a:r>
            <a:r>
              <a:rPr lang="sv-SE" sz="1400" dirty="0" smtClean="0"/>
              <a:t>förutom Linnéuniversitetets logotyp och symbol samt ikoner och fotografier, </a:t>
            </a:r>
            <a:r>
              <a:rPr lang="sv-SE" sz="1400" dirty="0"/>
              <a:t>är licensierad under</a:t>
            </a:r>
            <a:r>
              <a:rPr lang="sv-SE" sz="1400" dirty="0" smtClean="0"/>
              <a:t>:</a:t>
            </a:r>
          </a:p>
          <a:p>
            <a:pPr marL="984250" indent="0">
              <a:buNone/>
            </a:pPr>
            <a:r>
              <a:rPr lang="sv-SE" sz="1400" dirty="0" err="1"/>
              <a:t>Creative</a:t>
            </a:r>
            <a:r>
              <a:rPr lang="sv-SE" sz="1400" dirty="0"/>
              <a:t> </a:t>
            </a:r>
            <a:r>
              <a:rPr lang="sv-SE" sz="1400" dirty="0" err="1"/>
              <a:t>Commons</a:t>
            </a:r>
            <a:r>
              <a:rPr lang="sv-SE" sz="1400" dirty="0"/>
              <a:t> Erkännande-</a:t>
            </a:r>
            <a:r>
              <a:rPr lang="sv-SE" sz="1400" dirty="0" err="1"/>
              <a:t>IckeKommersiell</a:t>
            </a:r>
            <a:r>
              <a:rPr lang="sv-SE" sz="1400" dirty="0"/>
              <a:t>-</a:t>
            </a:r>
            <a:r>
              <a:rPr lang="sv-SE" sz="1400" dirty="0" err="1"/>
              <a:t>DelaLika</a:t>
            </a:r>
            <a:r>
              <a:rPr lang="sv-SE" sz="1400" dirty="0"/>
              <a:t> 2.5 Sverige licens.</a:t>
            </a:r>
            <a:br>
              <a:rPr lang="sv-SE" sz="1400" dirty="0"/>
            </a:br>
            <a:r>
              <a:rPr lang="sv-SE" sz="1400" u="sng" dirty="0">
                <a:hlinkClick r:id="rId2"/>
              </a:rPr>
              <a:t>http://creativecommons.org/licenses/by-nc-sa/2.5/se</a:t>
            </a:r>
            <a:r>
              <a:rPr lang="sv-SE" sz="1400" u="sng" dirty="0" smtClean="0">
                <a:hlinkClick r:id="rId2"/>
              </a:rPr>
              <a:t>/</a:t>
            </a:r>
            <a:endParaRPr lang="sv-SE" sz="1400" u="sng" dirty="0" smtClean="0"/>
          </a:p>
          <a:p>
            <a:pPr marL="0" indent="0">
              <a:buNone/>
            </a:pPr>
            <a:r>
              <a:rPr lang="sv-SE" sz="1400" b="1" dirty="0"/>
              <a:t>Det betyder att du i icke-kommersiella syften får:</a:t>
            </a:r>
            <a:endParaRPr lang="sv-SE" sz="1400" dirty="0"/>
          </a:p>
          <a:p>
            <a:pPr lvl="0">
              <a:buClrTx/>
              <a:buFont typeface="Arial" pitchFamily="34" charset="0"/>
              <a:buChar char="•"/>
            </a:pPr>
            <a:r>
              <a:rPr lang="sv-SE" sz="1400" dirty="0"/>
              <a:t>kopiera hela eller delar av innehållet</a:t>
            </a:r>
          </a:p>
          <a:p>
            <a:pPr lvl="0">
              <a:buClrTx/>
              <a:buFont typeface="Arial" pitchFamily="34" charset="0"/>
              <a:buChar char="•"/>
            </a:pPr>
            <a:r>
              <a:rPr lang="sv-SE" sz="1400" dirty="0"/>
              <a:t>sprida hela eller delar av innehållet</a:t>
            </a:r>
          </a:p>
          <a:p>
            <a:pPr lvl="0">
              <a:buClrTx/>
              <a:buFont typeface="Arial" pitchFamily="34" charset="0"/>
              <a:buChar char="•"/>
            </a:pPr>
            <a:r>
              <a:rPr lang="sv-SE" sz="1400" dirty="0"/>
              <a:t>visa hela eller delar av innehållet offentligt och digitalt</a:t>
            </a:r>
          </a:p>
          <a:p>
            <a:pPr lvl="0">
              <a:buClrTx/>
              <a:buFont typeface="Arial" pitchFamily="34" charset="0"/>
              <a:buChar char="•"/>
            </a:pPr>
            <a:r>
              <a:rPr lang="sv-SE" sz="1400" dirty="0"/>
              <a:t>konvertera innehållet till annat format</a:t>
            </a:r>
          </a:p>
          <a:p>
            <a:pPr lvl="0">
              <a:buClrTx/>
              <a:buFont typeface="Arial" pitchFamily="34" charset="0"/>
              <a:buChar char="•"/>
            </a:pPr>
            <a:r>
              <a:rPr lang="sv-SE" sz="1400" dirty="0"/>
              <a:t>du får även göra om innehållet</a:t>
            </a:r>
          </a:p>
          <a:p>
            <a:pPr marL="0" indent="0">
              <a:buNone/>
            </a:pPr>
            <a:r>
              <a:rPr lang="sv-SE" sz="1400" dirty="0"/>
              <a:t>Om du förändrar innehållet så ta inte med </a:t>
            </a:r>
            <a:r>
              <a:rPr lang="sv-SE" sz="1400" dirty="0" smtClean="0"/>
              <a:t>Linnéuniversitetets logotyp och </a:t>
            </a:r>
            <a:r>
              <a:rPr lang="sv-SE" sz="1400" dirty="0"/>
              <a:t>symbol </a:t>
            </a:r>
            <a:r>
              <a:rPr lang="sv-SE" sz="1400" dirty="0" smtClean="0"/>
              <a:t>samt ikoner och fotografier i </a:t>
            </a:r>
            <a:r>
              <a:rPr lang="sv-SE" sz="1400" dirty="0"/>
              <a:t>din nya version!</a:t>
            </a:r>
          </a:p>
          <a:p>
            <a:pPr marL="0" indent="0">
              <a:buNone/>
            </a:pPr>
            <a:r>
              <a:rPr lang="sv-SE" sz="1400" dirty="0"/>
              <a:t>Vid all användning måste du ange källan: ”Linnéuniversitetet – </a:t>
            </a:r>
            <a:r>
              <a:rPr lang="sv-SE" sz="1400" dirty="0" smtClean="0"/>
              <a:t>ASP.NET MVC” </a:t>
            </a:r>
            <a:r>
              <a:rPr lang="sv-SE" sz="1400" dirty="0"/>
              <a:t>och en länk till </a:t>
            </a:r>
            <a:r>
              <a:rPr lang="sv-SE" sz="1400" u="sng" dirty="0">
                <a:hlinkClick r:id="rId3"/>
              </a:rPr>
              <a:t>https://</a:t>
            </a:r>
            <a:r>
              <a:rPr lang="sv-SE" sz="1400" u="sng" dirty="0" smtClean="0">
                <a:hlinkClick r:id="rId3"/>
              </a:rPr>
              <a:t>coursepress.lnu.se/kurs/aspnet-mvc</a:t>
            </a:r>
            <a:r>
              <a:rPr lang="sv-SE" sz="1400" dirty="0" smtClean="0"/>
              <a:t> </a:t>
            </a:r>
            <a:r>
              <a:rPr lang="sv-SE" sz="1400" dirty="0"/>
              <a:t>och till </a:t>
            </a:r>
            <a:r>
              <a:rPr lang="sv-SE" sz="1400" dirty="0" err="1"/>
              <a:t>Creative</a:t>
            </a:r>
            <a:r>
              <a:rPr lang="sv-SE" sz="1400" dirty="0"/>
              <a:t> Common-licensen här ovan.</a:t>
            </a:r>
          </a:p>
        </p:txBody>
      </p:sp>
      <p:pic>
        <p:nvPicPr>
          <p:cNvPr id="12" name="Bildobjekt 11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023145"/>
            <a:ext cx="836930" cy="2933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86023613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ubri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Kursledningen</a:t>
            </a:r>
            <a:endParaRPr lang="sv-SE" dirty="0"/>
          </a:p>
        </p:txBody>
      </p:sp>
      <p:graphicFrame>
        <p:nvGraphicFramePr>
          <p:cNvPr id="7" name="Platshållare för innehåll 6"/>
          <p:cNvGraphicFramePr>
            <a:graphicFrameLocks noGrp="1"/>
          </p:cNvGraphicFramePr>
          <p:nvPr>
            <p:ph idx="1"/>
          </p:nvPr>
        </p:nvGraphicFramePr>
        <p:xfrm>
          <a:off x="457200" y="817563"/>
          <a:ext cx="8229600" cy="224028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586154"/>
                <a:gridCol w="7643446"/>
              </a:tblGrid>
              <a:tr h="313267">
                <a:tc gridSpan="2">
                  <a:txBody>
                    <a:bodyPr/>
                    <a:lstStyle/>
                    <a:p>
                      <a:r>
                        <a:rPr lang="sv-SE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Kuransvarig/kursledare</a:t>
                      </a:r>
                      <a:endParaRPr lang="sv-SE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8100" marB="38100"/>
                </a:tc>
                <a:tc hMerge="1"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</a:tr>
              <a:tr h="313267">
                <a:tc>
                  <a:txBody>
                    <a:bodyPr/>
                    <a:lstStyle/>
                    <a:p>
                      <a:pPr marL="363538" indent="0"/>
                      <a:endParaRPr lang="sv-SE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r>
                        <a:rPr lang="sv-SE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Mats Loock</a:t>
                      </a:r>
                      <a:endParaRPr lang="sv-SE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8100" marB="38100"/>
                </a:tc>
              </a:tr>
              <a:tr h="313267">
                <a:tc>
                  <a:txBody>
                    <a:bodyPr/>
                    <a:lstStyle/>
                    <a:p>
                      <a:pPr marL="363538" indent="0"/>
                      <a:endParaRPr lang="sv-SE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r>
                        <a:rPr lang="sv-SE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A34:14 </a:t>
                      </a:r>
                      <a:r>
                        <a:rPr lang="sv-SE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(Kalmar</a:t>
                      </a:r>
                      <a:r>
                        <a:rPr lang="sv-SE" sz="12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Nyckel: A-huset, plan 3, sektion 4, rum 14)</a:t>
                      </a:r>
                      <a:endParaRPr lang="sv-SE" sz="1600" dirty="0">
                        <a:solidFill>
                          <a:schemeClr val="bg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8100" marB="38100"/>
                </a:tc>
              </a:tr>
              <a:tr h="313267">
                <a:tc>
                  <a:txBody>
                    <a:bodyPr/>
                    <a:lstStyle/>
                    <a:p>
                      <a:endParaRPr lang="sv-SE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r>
                        <a:rPr lang="sv-SE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0480 – </a:t>
                      </a:r>
                      <a:r>
                        <a:rPr lang="sv-SE" sz="1600" kern="1200" dirty="0" smtClean="0">
                          <a:latin typeface="Times New Roman" pitchFamily="18" charset="0"/>
                          <a:cs typeface="Times New Roman" pitchFamily="18" charset="0"/>
                        </a:rPr>
                        <a:t>49 77 14</a:t>
                      </a:r>
                      <a:endParaRPr lang="sv-SE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8100" marB="38100"/>
                </a:tc>
              </a:tr>
              <a:tr h="313267">
                <a:tc>
                  <a:txBody>
                    <a:bodyPr/>
                    <a:lstStyle/>
                    <a:p>
                      <a:endParaRPr lang="sv-SE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r>
                        <a:rPr lang="sv-SE" sz="16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mats.loock@lnu.se</a:t>
                      </a:r>
                      <a:endParaRPr lang="sv-SE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8100" marB="38100"/>
                </a:tc>
              </a:tr>
              <a:tr h="313267">
                <a:tc>
                  <a:txBody>
                    <a:bodyPr/>
                    <a:lstStyle/>
                    <a:p>
                      <a:endParaRPr lang="sv-SE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6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mats.loock@lnu.se</a:t>
                      </a:r>
                      <a:r>
                        <a:rPr lang="sv-SE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endParaRPr lang="sv-SE" sz="16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8100" marB="38100"/>
                </a:tc>
              </a:tr>
              <a:tr h="313267">
                <a:tc>
                  <a:txBody>
                    <a:bodyPr/>
                    <a:lstStyle/>
                    <a:p>
                      <a:endParaRPr lang="sv-SE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6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mats.loock.lnu.se</a:t>
                      </a:r>
                      <a:endParaRPr lang="sv-SE" sz="16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8100" marB="38100"/>
                </a:tc>
              </a:tr>
            </a:tbl>
          </a:graphicData>
        </a:graphic>
      </p:graphicFrame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514103" y="1168768"/>
            <a:ext cx="274479" cy="274479"/>
          </a:xfrm>
          <a:prstGeom prst="rect">
            <a:avLst/>
          </a:prstGeom>
          <a:noFill/>
        </p:spPr>
      </p:pic>
      <p:pic>
        <p:nvPicPr>
          <p:cNvPr id="21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514103" y="1489199"/>
            <a:ext cx="274479" cy="274479"/>
          </a:xfrm>
          <a:prstGeom prst="rect">
            <a:avLst/>
          </a:prstGeom>
          <a:noFill/>
        </p:spPr>
      </p:pic>
      <p:pic>
        <p:nvPicPr>
          <p:cNvPr id="25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4103" y="2124442"/>
            <a:ext cx="277714" cy="277714"/>
          </a:xfrm>
          <a:prstGeom prst="rect">
            <a:avLst/>
          </a:prstGeom>
          <a:noFill/>
        </p:spPr>
      </p:pic>
      <p:pic>
        <p:nvPicPr>
          <p:cNvPr id="27" name="Picture 1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14103" y="2446462"/>
            <a:ext cx="329143" cy="267429"/>
          </a:xfrm>
          <a:prstGeom prst="rect">
            <a:avLst/>
          </a:prstGeom>
          <a:noFill/>
        </p:spPr>
      </p:pic>
      <p:pic>
        <p:nvPicPr>
          <p:cNvPr id="28" name="Picture 1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14103" y="2766526"/>
            <a:ext cx="257143" cy="257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9" name="Picture 1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 rot="17396749">
            <a:off x="520523" y="1878254"/>
            <a:ext cx="227809" cy="173333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/>
              <a:t>Efter kursen kommer du att…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idx="1"/>
          </p:nvPr>
        </p:nvSpPr>
        <p:spPr>
          <a:xfrm>
            <a:off x="3355385" y="817563"/>
            <a:ext cx="5331417" cy="4619626"/>
          </a:xfrm>
          <a:noFill/>
          <a:ln/>
        </p:spPr>
        <p:txBody>
          <a:bodyPr/>
          <a:lstStyle/>
          <a:p>
            <a:pPr>
              <a:spcBef>
                <a:spcPct val="100000"/>
              </a:spcBef>
              <a:buClr>
                <a:schemeClr val="accent6">
                  <a:lumMod val="60000"/>
                  <a:lumOff val="40000"/>
                </a:schemeClr>
              </a:buClr>
              <a:buFont typeface="Wingdings" pitchFamily="2" charset="2"/>
              <a:buChar char="ü"/>
            </a:pPr>
            <a:r>
              <a:rPr lang="sv-SE" dirty="0" smtClean="0"/>
              <a:t>…kunna skriva avancerade databasdrivna webbapplikationer med hjälp av ASP.NET </a:t>
            </a:r>
            <a:r>
              <a:rPr lang="sv-SE" dirty="0" smtClean="0"/>
              <a:t>MVC </a:t>
            </a:r>
            <a:r>
              <a:rPr lang="sv-SE" dirty="0" smtClean="0"/>
              <a:t>och C#.</a:t>
            </a:r>
          </a:p>
          <a:p>
            <a:pPr>
              <a:spcBef>
                <a:spcPct val="100000"/>
              </a:spcBef>
              <a:buClr>
                <a:schemeClr val="accent6">
                  <a:lumMod val="60000"/>
                  <a:lumOff val="40000"/>
                </a:schemeClr>
              </a:buClr>
              <a:buFont typeface="Wingdings" pitchFamily="2" charset="2"/>
              <a:buChar char="ü"/>
            </a:pPr>
            <a:r>
              <a:rPr lang="sv-SE" dirty="0" smtClean="0"/>
              <a:t>…kunna hantera inloggning, användare, roller, </a:t>
            </a:r>
            <a:r>
              <a:rPr lang="sv-SE" dirty="0" err="1" smtClean="0"/>
              <a:t>Entity</a:t>
            </a:r>
            <a:r>
              <a:rPr lang="sv-SE" dirty="0" smtClean="0"/>
              <a:t> </a:t>
            </a:r>
            <a:r>
              <a:rPr lang="sv-SE" dirty="0" err="1" smtClean="0"/>
              <a:t>Framework</a:t>
            </a:r>
            <a:r>
              <a:rPr lang="sv-SE" dirty="0" smtClean="0"/>
              <a:t>, LINQ to </a:t>
            </a:r>
            <a:r>
              <a:rPr lang="sv-SE" dirty="0" err="1" smtClean="0"/>
              <a:t>Objects</a:t>
            </a:r>
            <a:r>
              <a:rPr lang="sv-SE" dirty="0" smtClean="0"/>
              <a:t>, m.m.</a:t>
            </a:r>
          </a:p>
          <a:p>
            <a:pPr>
              <a:spcBef>
                <a:spcPct val="100000"/>
              </a:spcBef>
              <a:buClr>
                <a:schemeClr val="accent6">
                  <a:lumMod val="60000"/>
                  <a:lumOff val="40000"/>
                </a:schemeClr>
              </a:buClr>
              <a:buFont typeface="Wingdings" pitchFamily="2" charset="2"/>
              <a:buChar char="ü"/>
            </a:pPr>
            <a:r>
              <a:rPr lang="sv-SE" dirty="0" smtClean="0"/>
              <a:t>…bildat egen kunskap som kommer att utgöra en god grund att stå på </a:t>
            </a:r>
            <a:r>
              <a:rPr lang="sv-SE" dirty="0" smtClean="0">
                <a:solidFill>
                  <a:schemeClr val="bg1">
                    <a:lumMod val="75000"/>
                  </a:schemeClr>
                </a:solidFill>
              </a:rPr>
              <a:t>(vilket underlättar inlärning av nya koncept i kommande kurser och efter avslutad utbildning)</a:t>
            </a:r>
            <a:r>
              <a:rPr lang="sv-SE" dirty="0" smtClean="0"/>
              <a:t>.</a:t>
            </a:r>
          </a:p>
          <a:p>
            <a:pPr>
              <a:spcBef>
                <a:spcPts val="1200"/>
              </a:spcBef>
              <a:buClr>
                <a:schemeClr val="accent6">
                  <a:lumMod val="60000"/>
                  <a:lumOff val="40000"/>
                </a:schemeClr>
              </a:buClr>
              <a:buFont typeface="Wingdings" pitchFamily="2" charset="2"/>
              <a:buChar char="ü"/>
            </a:pPr>
            <a:endParaRPr lang="sv-SE" dirty="0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flipH="1">
            <a:off x="0" y="1014499"/>
            <a:ext cx="2934126" cy="416012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Kurslitteratur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sv-SE" dirty="0" smtClean="0"/>
              <a:t>Pro ASP.NET MVC </a:t>
            </a:r>
            <a:r>
              <a:rPr lang="sv-SE" dirty="0" smtClean="0"/>
              <a:t>5, </a:t>
            </a:r>
            <a:r>
              <a:rPr lang="sv-SE" dirty="0" smtClean="0"/>
              <a:t>Adam Freeman, </a:t>
            </a:r>
            <a:br>
              <a:rPr lang="sv-SE" dirty="0" smtClean="0"/>
            </a:br>
            <a:r>
              <a:rPr lang="sv-SE" dirty="0" err="1" smtClean="0"/>
              <a:t>Apress</a:t>
            </a:r>
            <a:r>
              <a:rPr lang="sv-SE" dirty="0" smtClean="0"/>
              <a:t>, ISBN </a:t>
            </a:r>
            <a:r>
              <a:rPr lang="sv-SE" dirty="0"/>
              <a:t>978-1-4302-6529-0.</a:t>
            </a:r>
            <a:endParaRPr lang="sv-SE" dirty="0"/>
          </a:p>
          <a:p>
            <a:pPr>
              <a:spcBef>
                <a:spcPts val="1200"/>
              </a:spcBef>
            </a:pPr>
            <a:r>
              <a:rPr lang="sv-SE" dirty="0"/>
              <a:t>…en </a:t>
            </a:r>
            <a:r>
              <a:rPr lang="sv-SE" dirty="0" smtClean="0"/>
              <a:t>bra bok!</a:t>
            </a:r>
            <a:endParaRPr lang="sv-SE" dirty="0"/>
          </a:p>
        </p:txBody>
      </p:sp>
      <p:sp>
        <p:nvSpPr>
          <p:cNvPr id="6" name="textruta 5"/>
          <p:cNvSpPr txBox="1"/>
          <p:nvPr/>
        </p:nvSpPr>
        <p:spPr>
          <a:xfrm>
            <a:off x="1349486" y="3141884"/>
            <a:ext cx="4152822" cy="160338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108000" tIns="108000" rIns="108000" bIns="108000" rtlCol="0" anchor="ctr" anchorCtr="1">
            <a:spAutoFit/>
          </a:bodyPr>
          <a:lstStyle/>
          <a:p>
            <a:r>
              <a:rPr lang="sv-SE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Kursen bygger på kurslitteraturen.</a:t>
            </a:r>
            <a:r>
              <a:rPr lang="sv-SE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br>
              <a:rPr lang="sv-SE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sv-SE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Endast begränsat kompletterande </a:t>
            </a:r>
            <a:br>
              <a:rPr lang="sv-SE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sv-SE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material kommer att finnas att </a:t>
            </a:r>
            <a:br>
              <a:rPr lang="sv-SE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sv-SE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tillgå, som på </a:t>
            </a:r>
            <a:r>
              <a:rPr lang="sv-SE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inget</a:t>
            </a:r>
            <a:r>
              <a:rPr lang="sv-SE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 sätt </a:t>
            </a:r>
            <a:r>
              <a:rPr lang="sv-SE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kan </a:t>
            </a:r>
            <a:br>
              <a:rPr lang="sv-SE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sv-SE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ersätta kurslitteraturen</a:t>
            </a:r>
            <a:r>
              <a:rPr lang="sv-SE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sv-SE" sz="1600" dirty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9393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5390" y="3133952"/>
            <a:ext cx="1616665" cy="1616665"/>
          </a:xfrm>
          <a:prstGeom prst="rect">
            <a:avLst/>
          </a:prstGeom>
          <a:noFill/>
        </p:spPr>
      </p:pic>
      <p:pic>
        <p:nvPicPr>
          <p:cNvPr id="2" name="Bildobjekt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4933" y="749683"/>
            <a:ext cx="3747152" cy="46224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ubri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Övergripande planering</a:t>
            </a:r>
            <a:endParaRPr lang="sv-SE" dirty="0"/>
          </a:p>
        </p:txBody>
      </p:sp>
      <p:graphicFrame>
        <p:nvGraphicFramePr>
          <p:cNvPr id="4" name="Platshållare för innehåll 3"/>
          <p:cNvGraphicFramePr>
            <a:graphicFrameLocks noGrp="1"/>
          </p:cNvGraphicFramePr>
          <p:nvPr>
            <p:ph idx="1"/>
          </p:nvPr>
        </p:nvGraphicFramePr>
        <p:xfrm>
          <a:off x="134616" y="729712"/>
          <a:ext cx="8828272" cy="19954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09600" y="2615340"/>
            <a:ext cx="8229600" cy="2787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accent6">
                  <a:lumMod val="60000"/>
                  <a:lumOff val="40000"/>
                </a:schemeClr>
              </a:buClr>
              <a:buSzTx/>
              <a:buFont typeface="Wingdings" pitchFamily="2" charset="2"/>
              <a:buChar char="ü"/>
              <a:tabLst/>
              <a:defRPr/>
            </a:pPr>
            <a:r>
              <a:rPr kumimoji="0" lang="sv-SE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Kursen omfattar</a:t>
            </a:r>
            <a:r>
              <a:rPr kumimoji="0" lang="sv-SE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sv-SE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11 </a:t>
            </a:r>
            <a:r>
              <a:rPr kumimoji="0" lang="sv-SE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veckors studier på halvfart, och är uppdelad i två steg.</a:t>
            </a:r>
          </a:p>
          <a:p>
            <a:pPr marL="800100" lvl="1" indent="-342900">
              <a:spcBef>
                <a:spcPts val="1200"/>
              </a:spcBef>
              <a:buClr>
                <a:schemeClr val="accent3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r>
              <a:rPr kumimoji="0" lang="sv-SE" sz="1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Första steget utgörs av</a:t>
            </a:r>
            <a:r>
              <a:rPr kumimoji="0" lang="sv-SE" sz="1600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föreläsningar och eget arbete med laborationsuppgifter </a:t>
            </a:r>
            <a:r>
              <a:rPr kumimoji="0" lang="sv-SE" sz="1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och omfattar fem veckor.</a:t>
            </a:r>
          </a:p>
          <a:p>
            <a:pPr marL="800100" lvl="1" indent="-342900">
              <a:spcBef>
                <a:spcPts val="1200"/>
              </a:spcBef>
              <a:buClr>
                <a:schemeClr val="accent3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r>
              <a:rPr lang="sv-SE" sz="1600" kern="0" dirty="0" smtClean="0">
                <a:latin typeface="Times New Roman" pitchFamily="18" charset="0"/>
                <a:cs typeface="Times New Roman" pitchFamily="18" charset="0"/>
              </a:rPr>
              <a:t>Resterande veckor ägnas åt det individuella arbetet. Sista veckan är det muntlig redovisning av det individuella arbetet.</a:t>
            </a:r>
          </a:p>
          <a:p>
            <a:pPr marL="342900" indent="-342900">
              <a:spcBef>
                <a:spcPts val="1200"/>
              </a:spcBef>
              <a:buClr>
                <a:schemeClr val="bg1">
                  <a:lumMod val="95000"/>
                </a:schemeClr>
              </a:buClr>
              <a:buFont typeface="Wingdings" pitchFamily="2" charset="2"/>
              <a:buChar char="ü"/>
              <a:defRPr/>
            </a:pPr>
            <a:r>
              <a:rPr kumimoji="0" lang="sv-SE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Du kan (med fördel?) välja att till viss del</a:t>
            </a:r>
            <a:r>
              <a:rPr kumimoji="0" lang="sv-SE" b="0" i="0" u="none" strike="noStrike" kern="0" cap="none" spc="0" normalizeH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sv-SE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göra det individuella arbetet gemensamt med kursen 1DV449 </a:t>
            </a:r>
            <a:r>
              <a:rPr lang="sv-SE" kern="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Webbteknik II</a:t>
            </a:r>
            <a:r>
              <a:rPr kumimoji="0" lang="sv-SE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som du läser parallellt.</a:t>
            </a:r>
            <a:endParaRPr kumimoji="0" lang="sv-SE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ubrik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Steg 1</a:t>
            </a:r>
            <a:endParaRPr lang="sv-SE" dirty="0"/>
          </a:p>
        </p:txBody>
      </p:sp>
      <p:sp>
        <p:nvSpPr>
          <p:cNvPr id="7" name="Platshållare för innehåll 6"/>
          <p:cNvSpPr>
            <a:spLocks noGrp="1"/>
          </p:cNvSpPr>
          <p:nvPr>
            <p:ph sz="half" idx="1"/>
          </p:nvPr>
        </p:nvSpPr>
        <p:spPr>
          <a:xfrm>
            <a:off x="5317786" y="817563"/>
            <a:ext cx="3369013" cy="4619625"/>
          </a:xfrm>
        </p:spPr>
        <p:txBody>
          <a:bodyPr/>
          <a:lstStyle/>
          <a:p>
            <a:r>
              <a:rPr lang="sv-SE" sz="2000" dirty="0"/>
              <a:t>Första steget omfattar fem veckor, </a:t>
            </a:r>
            <a:r>
              <a:rPr lang="sv-SE" sz="2000" dirty="0" smtClean="0"/>
              <a:t>3/11 </a:t>
            </a:r>
            <a:r>
              <a:rPr lang="sv-SE" sz="2000" dirty="0"/>
              <a:t>– </a:t>
            </a:r>
            <a:r>
              <a:rPr lang="sv-SE" sz="2000" dirty="0" smtClean="0"/>
              <a:t>7/12</a:t>
            </a:r>
            <a:r>
              <a:rPr lang="sv-SE" sz="2000" dirty="0"/>
              <a:t>.</a:t>
            </a:r>
          </a:p>
          <a:p>
            <a:r>
              <a:rPr lang="sv-SE" sz="2000" dirty="0"/>
              <a:t>Laborationsuppgifter redovisas senast: </a:t>
            </a:r>
          </a:p>
          <a:p>
            <a:pPr lvl="1"/>
            <a:r>
              <a:rPr lang="sv-SE" sz="1600" dirty="0"/>
              <a:t>campus </a:t>
            </a:r>
            <a:r>
              <a:rPr lang="sv-SE" sz="1600" dirty="0" smtClean="0"/>
              <a:t>4/12 </a:t>
            </a:r>
            <a:r>
              <a:rPr lang="sv-SE" sz="1600" dirty="0" smtClean="0"/>
              <a:t>12:00</a:t>
            </a:r>
          </a:p>
          <a:p>
            <a:pPr lvl="1"/>
            <a:r>
              <a:rPr lang="sv-SE" sz="1600" dirty="0" smtClean="0"/>
              <a:t>distans </a:t>
            </a:r>
            <a:r>
              <a:rPr lang="sv-SE" sz="1600" dirty="0" smtClean="0"/>
              <a:t>5/12 </a:t>
            </a:r>
            <a:r>
              <a:rPr lang="sv-SE" sz="1600" dirty="0"/>
              <a:t>12:00</a:t>
            </a:r>
            <a:r>
              <a:rPr lang="sv-SE" sz="1600" dirty="0" smtClean="0"/>
              <a:t>.</a:t>
            </a:r>
            <a:endParaRPr lang="sv-SE" sz="1600" dirty="0"/>
          </a:p>
        </p:txBody>
      </p:sp>
      <p:pic>
        <p:nvPicPr>
          <p:cNvPr id="2" name="Bildobjekt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817561"/>
            <a:ext cx="4860586" cy="3295712"/>
          </a:xfrm>
          <a:prstGeom prst="rect">
            <a:avLst/>
          </a:prstGeom>
          <a:ln w="3175">
            <a:solidFill>
              <a:schemeClr val="bg1">
                <a:lumMod val="75000"/>
              </a:schemeClr>
            </a:solidFill>
          </a:ln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ubrik 6"/>
          <p:cNvSpPr>
            <a:spLocks noGrp="1"/>
          </p:cNvSpPr>
          <p:nvPr>
            <p:ph type="title"/>
          </p:nvPr>
        </p:nvSpPr>
        <p:spPr>
          <a:xfrm>
            <a:off x="457200" y="96573"/>
            <a:ext cx="8229600" cy="597256"/>
          </a:xfrm>
        </p:spPr>
        <p:txBody>
          <a:bodyPr/>
          <a:lstStyle/>
          <a:p>
            <a:r>
              <a:rPr lang="sv-SE" dirty="0" smtClean="0"/>
              <a:t>Steg 1 - teori</a:t>
            </a:r>
            <a:endParaRPr lang="sv-SE" dirty="0"/>
          </a:p>
        </p:txBody>
      </p:sp>
      <p:sp>
        <p:nvSpPr>
          <p:cNvPr id="22" name="Platshållare för text 21"/>
          <p:cNvSpPr>
            <a:spLocks noGrp="1"/>
          </p:cNvSpPr>
          <p:nvPr>
            <p:ph type="body" sz="half" idx="2"/>
          </p:nvPr>
        </p:nvSpPr>
        <p:spPr>
          <a:xfrm>
            <a:off x="3424136" y="817563"/>
            <a:ext cx="5262664" cy="4619625"/>
          </a:xfrm>
        </p:spPr>
        <p:txBody>
          <a:bodyPr/>
          <a:lstStyle/>
          <a:p>
            <a:pPr lvl="0">
              <a:spcBef>
                <a:spcPts val="1200"/>
              </a:spcBef>
            </a:pPr>
            <a:r>
              <a:rPr lang="sv-SE" sz="2000" dirty="0" smtClean="0"/>
              <a:t>För att kunna utveckla ASP.NET MVC-applikationer är det viktigt att du förstår grunderna.</a:t>
            </a:r>
          </a:p>
          <a:p>
            <a:pPr lvl="0">
              <a:spcBef>
                <a:spcPts val="1200"/>
              </a:spcBef>
            </a:pPr>
            <a:r>
              <a:rPr lang="sv-SE" sz="2000" dirty="0" smtClean="0"/>
              <a:t>Under det första steget kommer du att införskaffa grundläggande färdigheter.</a:t>
            </a:r>
          </a:p>
          <a:p>
            <a:pPr lvl="1">
              <a:spcBef>
                <a:spcPts val="1200"/>
              </a:spcBef>
            </a:pPr>
            <a:r>
              <a:rPr lang="sv-SE" dirty="0" smtClean="0"/>
              <a:t>Viktigast är </a:t>
            </a:r>
            <a:r>
              <a:rPr lang="sv-SE" dirty="0" smtClean="0"/>
              <a:t>andra hälften av boken som </a:t>
            </a:r>
            <a:r>
              <a:rPr lang="sv-SE" dirty="0" smtClean="0"/>
              <a:t>förklarar ASP.NET MVC mer i detalj.</a:t>
            </a:r>
          </a:p>
        </p:txBody>
      </p:sp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7746" y="4114800"/>
            <a:ext cx="1276832" cy="16002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 descr="C:\Users\mats\AppData\Local\Temp\SNAGHTMLe57950c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817563"/>
            <a:ext cx="2999802" cy="4396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Bildobjekt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75916" y="4113000"/>
            <a:ext cx="1298662" cy="16020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836610"/>
            <a:ext cx="2697143" cy="1859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8643" y="2018346"/>
            <a:ext cx="2666667" cy="3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ubrik 6"/>
          <p:cNvSpPr>
            <a:spLocks noGrp="1"/>
          </p:cNvSpPr>
          <p:nvPr>
            <p:ph type="title"/>
          </p:nvPr>
        </p:nvSpPr>
        <p:spPr>
          <a:xfrm>
            <a:off x="457200" y="96573"/>
            <a:ext cx="8229600" cy="597256"/>
          </a:xfrm>
        </p:spPr>
        <p:txBody>
          <a:bodyPr/>
          <a:lstStyle/>
          <a:p>
            <a:r>
              <a:rPr lang="sv-SE" dirty="0" smtClean="0"/>
              <a:t>Steg 1 - laborationsuppgifter</a:t>
            </a:r>
            <a:endParaRPr lang="sv-SE" dirty="0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sv-SE" dirty="0" smtClean="0"/>
              <a:t>Det första steget har </a:t>
            </a:r>
            <a:r>
              <a:rPr lang="sv-SE" dirty="0" smtClean="0"/>
              <a:t>två laborationsuppgifter </a:t>
            </a:r>
            <a:r>
              <a:rPr lang="sv-SE" dirty="0" smtClean="0"/>
              <a:t>som är obligatoriska att göra.</a:t>
            </a:r>
          </a:p>
          <a:p>
            <a:pPr>
              <a:spcBef>
                <a:spcPts val="1200"/>
              </a:spcBef>
            </a:pPr>
            <a:r>
              <a:rPr lang="sv-SE" dirty="0" smtClean="0"/>
              <a:t>Laborationsuppgifterna hjälper dig att bilda grundläggande kunskap om MVC, HTML Helpers, Data Annotation, Entity Framework, LINQ, Repository, Dependency Injection, etc</a:t>
            </a:r>
            <a:r>
              <a:rPr lang="sv-SE" dirty="0" smtClean="0"/>
              <a:t>.</a:t>
            </a:r>
          </a:p>
          <a:p>
            <a:pPr>
              <a:spcBef>
                <a:spcPts val="1200"/>
              </a:spcBef>
            </a:pPr>
            <a:r>
              <a:rPr lang="sv-SE" dirty="0" smtClean="0"/>
              <a:t>Efter att ha tackat ja till inbjudan från GitHub att bli medlem i organisationen 1DV409 kommer du att få tillgång till ett privat repositorium per uppgift.</a:t>
            </a:r>
            <a:endParaRPr lang="sv-SE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nu-gra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_dtt187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488" tIns="44450" rIns="90488" bIns="4445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sv-S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488" tIns="44450" rIns="90488" bIns="4445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sv-S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dtt187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tt187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tt187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tt187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tt187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tt187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tt187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tt187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tt187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tt187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tt187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tt187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1dv409 - ASP.NET MVC - CC-BY-NC-SA </Template>
  <TotalTime>4075</TotalTime>
  <Words>669</Words>
  <Application>Microsoft Office PowerPoint</Application>
  <PresentationFormat>Bildspel på skärmen (16:10)</PresentationFormat>
  <Paragraphs>88</Paragraphs>
  <Slides>14</Slides>
  <Notes>3</Notes>
  <HiddenSlides>0</HiddenSlides>
  <MMClips>0</MMClips>
  <ScaleCrop>false</ScaleCrop>
  <HeadingPairs>
    <vt:vector size="6" baseType="variant">
      <vt:variant>
        <vt:lpstr>Använt teckensnitt</vt:lpstr>
      </vt:variant>
      <vt:variant>
        <vt:i4>4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14</vt:i4>
      </vt:variant>
    </vt:vector>
  </HeadingPairs>
  <TitlesOfParts>
    <vt:vector size="19" baseType="lpstr">
      <vt:lpstr>Arial</vt:lpstr>
      <vt:lpstr>Calibri</vt:lpstr>
      <vt:lpstr>Times New Roman</vt:lpstr>
      <vt:lpstr>Wingdings</vt:lpstr>
      <vt:lpstr>lnu-gray</vt:lpstr>
      <vt:lpstr>Introduktion av kursen</vt:lpstr>
      <vt:lpstr>Upphovsrätt för detta verk</vt:lpstr>
      <vt:lpstr>Kursledningen</vt:lpstr>
      <vt:lpstr>Efter kursen kommer du att…</vt:lpstr>
      <vt:lpstr>Kurslitteratur</vt:lpstr>
      <vt:lpstr>Övergripande planering</vt:lpstr>
      <vt:lpstr>Steg 1</vt:lpstr>
      <vt:lpstr>Steg 1 - teori</vt:lpstr>
      <vt:lpstr>Steg 1 - laborationsuppgifter</vt:lpstr>
      <vt:lpstr>Redovisning av laborationsuppgifter</vt:lpstr>
      <vt:lpstr>Steg 2</vt:lpstr>
      <vt:lpstr>Steg 2 - individuellt arbetet</vt:lpstr>
      <vt:lpstr>Några av kraven</vt:lpstr>
      <vt:lpstr>Frågor?</vt:lpstr>
    </vt:vector>
  </TitlesOfParts>
  <Company>Högskolan i Kalmar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Introduktion av kursen</dc:title>
  <dc:creator>Mats Loock</dc:creator>
  <cp:lastModifiedBy>Mats Loock</cp:lastModifiedBy>
  <cp:revision>240</cp:revision>
  <dcterms:created xsi:type="dcterms:W3CDTF">2006-12-29T08:30:52Z</dcterms:created>
  <dcterms:modified xsi:type="dcterms:W3CDTF">2014-10-31T11:16:59Z</dcterms:modified>
</cp:coreProperties>
</file>