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9"/>
  </p:notesMasterIdLst>
  <p:sldIdLst>
    <p:sldId id="256" r:id="rId2"/>
    <p:sldId id="272" r:id="rId3"/>
    <p:sldId id="263" r:id="rId4"/>
    <p:sldId id="26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2" r:id="rId13"/>
    <p:sldId id="267" r:id="rId14"/>
    <p:sldId id="268" r:id="rId15"/>
    <p:sldId id="269" r:id="rId16"/>
    <p:sldId id="270" r:id="rId17"/>
    <p:sldId id="271" r:id="rId18"/>
  </p:sldIdLst>
  <p:sldSz cx="9144000" cy="5715000" type="screen16x10"/>
  <p:notesSz cx="6858000" cy="9144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00"/>
    <a:srgbClr val="FFCCCC"/>
    <a:srgbClr val="3568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Ljust format 1 - Dekorfärg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llanmörkt format 3 - Dekorfärg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just format 2 - Dekorfär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llanmörkt format 1 - Dekorfär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llanmörkt format 2 - Dekorfär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306" y="-9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BAAB0-D539-4A20-AE97-450346457396}" type="datetimeFigureOut">
              <a:rPr lang="sv-SE" smtClean="0"/>
              <a:pPr/>
              <a:t>2013-11-16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68DEE-9E78-4909-9AEA-CE989E8CF6FD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0583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D67EE-7982-4113-A2C5-528CD89F9574}" type="slidenum">
              <a:rPr lang="sv-SE" smtClean="0"/>
              <a:pPr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2723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68DEE-9E78-4909-9AEA-CE989E8CF6FD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57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bild">
    <p:bg>
      <p:bgPr>
        <a:solidFill>
          <a:srgbClr val="FFF5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000" y="1049871"/>
            <a:ext cx="7920000" cy="20159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7500"/>
              </a:lnSpc>
              <a:spcBef>
                <a:spcPct val="0"/>
              </a:spcBef>
              <a:spcAft>
                <a:spcPct val="0"/>
              </a:spcAft>
              <a:defRPr lang="sv-SE" sz="7500" dirty="0">
                <a:solidFill>
                  <a:srgbClr val="333333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6430" y="3515206"/>
            <a:ext cx="6400800" cy="14605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lang="sv-SE" sz="1800">
                <a:solidFill>
                  <a:srgbClr val="333333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</a:lstStyle>
          <a:p>
            <a:r>
              <a:rPr lang="sv-SE" smtClean="0"/>
              <a:t>Klicka här för att ändra format på underrubrik i bakgrunden</a:t>
            </a:r>
            <a:endParaRPr lang="sv-SE" dirty="0"/>
          </a:p>
        </p:txBody>
      </p:sp>
      <p:cxnSp>
        <p:nvCxnSpPr>
          <p:cNvPr id="24" name="Straight Connector 7"/>
          <p:cNvCxnSpPr/>
          <p:nvPr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Picture 6" descr="090323_Lnu_Symbo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2762" y="5201285"/>
            <a:ext cx="249238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4953000" y="-13827"/>
            <a:ext cx="4191000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00" y="5228273"/>
            <a:ext cx="292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7"/>
          <p:cNvCxnSpPr/>
          <p:nvPr userDrawn="1"/>
        </p:nvCxnSpPr>
        <p:spPr>
          <a:xfrm>
            <a:off x="612000" y="5066348"/>
            <a:ext cx="7920000" cy="15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7394138" y="96574"/>
            <a:ext cx="1292662" cy="5340614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96574"/>
            <a:ext cx="6019800" cy="5340614"/>
          </a:xfrm>
        </p:spPr>
        <p:txBody>
          <a:bodyPr vert="eaVert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Rubrik, innehåll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ubrik och text över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735756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sz="half" idx="1"/>
          </p:nvPr>
        </p:nvSpPr>
        <p:spPr>
          <a:xfrm>
            <a:off x="457200" y="817563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3190875"/>
            <a:ext cx="8229600" cy="2246313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96573"/>
            <a:ext cx="8229600" cy="597256"/>
          </a:xfrm>
        </p:spPr>
        <p:txBody>
          <a:bodyPr/>
          <a:lstStyle>
            <a:lvl1pPr>
              <a:defRPr sz="2700">
                <a:solidFill>
                  <a:srgbClr val="333333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412864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817563"/>
            <a:ext cx="4038600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735756"/>
          </a:xfrm>
        </p:spPr>
        <p:txBody>
          <a:bodyPr/>
          <a:lstStyle>
            <a:lvl1pPr>
              <a:defRPr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1" y="398606"/>
            <a:ext cx="3008313" cy="79731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3983248"/>
            <a:ext cx="5486400" cy="4895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sv-SE" noProof="0" smtClean="0"/>
              <a:t>Klicka på ikonen för att lägga till en bild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6573"/>
            <a:ext cx="8229600" cy="59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Klicka här för att ändra format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17563"/>
            <a:ext cx="822960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7619560" y="5512764"/>
            <a:ext cx="1524440" cy="202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46800" rIns="90000" bIns="46800" anchor="b">
            <a:spAutoFit/>
          </a:bodyPr>
          <a:lstStyle/>
          <a:p>
            <a:pPr algn="r" eaLnBrk="0" hangingPunct="0">
              <a:defRPr/>
            </a:pPr>
            <a:fld id="{379C2104-876B-42DE-A891-A8777FA058E8}" type="slidenum">
              <a:rPr lang="en-US" sz="70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 eaLnBrk="0" hangingPunct="0">
                <a:defRPr/>
              </a:pPr>
              <a:t>‹#›</a:t>
            </a:fld>
            <a:r>
              <a:rPr lang="en-US" sz="7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(17)</a:t>
            </a:r>
            <a:endParaRPr lang="en-US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957665" y="1"/>
            <a:ext cx="4191000" cy="30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46800" bIns="46800">
            <a:spAutoFit/>
          </a:bodyPr>
          <a:lstStyle/>
          <a:p>
            <a:pPr algn="r" eaLnBrk="0" hangingPunct="0">
              <a:defRPr/>
            </a:pPr>
            <a:r>
              <a:rPr lang="sv-SE" sz="7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ASP.NET MVC (1DV409)</a:t>
            </a:r>
          </a:p>
          <a:p>
            <a:pPr algn="r" eaLnBrk="0" hangingPunct="0">
              <a:defRPr/>
            </a:pPr>
            <a:endParaRPr lang="sv-SE" sz="700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5" descr="090323_Lnu_Wordmark_Kalmar_Växjö_påhäng_transparent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8" y="42856"/>
            <a:ext cx="1463111" cy="1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</p:sldLayoutIdLst>
  <p:transition>
    <p:rand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33333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3568CC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ts val="600"/>
        </a:spcBef>
        <a:spcAft>
          <a:spcPts val="0"/>
        </a:spcAft>
        <a:buClr>
          <a:schemeClr val="accent6">
            <a:lumMod val="60000"/>
            <a:lumOff val="40000"/>
          </a:schemeClr>
        </a:buClr>
        <a:buFont typeface="Wingdings" pitchFamily="2" charset="2"/>
        <a:buChar char="ü"/>
        <a:defRPr sz="18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ts val="1200"/>
        </a:spcBef>
        <a:spcAft>
          <a:spcPct val="0"/>
        </a:spcAft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16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marL="1143000" indent="-228600" algn="l" rtl="0" eaLnBrk="1" fontAlgn="base" hangingPunct="1">
        <a:spcBef>
          <a:spcPts val="6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marL="1600200" indent="-228600" algn="l" rtl="0" eaLnBrk="1" fontAlgn="base" hangingPunct="1">
        <a:spcBef>
          <a:spcPts val="600"/>
        </a:spcBef>
        <a:spcAft>
          <a:spcPct val="0"/>
        </a:spcAft>
        <a:buChar char="–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marL="2057400" indent="-228600" algn="l" rtl="0" eaLnBrk="1" fontAlgn="base" hangingPunct="1">
        <a:spcBef>
          <a:spcPts val="6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5/s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ursepress.lnu.se/kurs/aspnet-mv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12000" y="1049871"/>
            <a:ext cx="7920000" cy="1054135"/>
          </a:xfrm>
        </p:spPr>
        <p:txBody>
          <a:bodyPr/>
          <a:lstStyle/>
          <a:p>
            <a:r>
              <a:rPr lang="sv-SE" dirty="0" smtClean="0"/>
              <a:t>Enkel gästbok 1.0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33" y="2993623"/>
            <a:ext cx="4120000" cy="2493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Skicka med modell med meddelanden till vyn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GeekGuestbookEntities</a:t>
            </a:r>
            <a:r>
              <a:rPr lang="sv-SE" dirty="0" smtClean="0"/>
              <a:t>, som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automatisk, kapslar in databasen. Data kan hämtas från databasen via en instans av klassen.</a:t>
            </a:r>
          </a:p>
          <a:p>
            <a:r>
              <a:rPr lang="sv-SE" dirty="0" smtClean="0"/>
              <a:t>Modellen utgörs av ett objekt av typen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 smtClean="0"/>
              <a:t>, som skapas med hjälp av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Messages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Med till vyn skickas modell innehållande listan med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err="1" smtClean="0"/>
              <a:t>-objekt</a:t>
            </a:r>
            <a:r>
              <a:rPr lang="sv-SE" dirty="0" smtClean="0"/>
              <a:t> som vyn ska presentera.</a:t>
            </a:r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26" y="1705976"/>
            <a:ext cx="2931429" cy="12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29" y="2732875"/>
            <a:ext cx="292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5337">
            <a:off x="4921971" y="1660818"/>
            <a:ext cx="3805715" cy="4291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Starkt typad vy för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starkt typad vy underlättar arbetet med det data modellen innehåller. I detta fall refererar egenskapen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Model</a:t>
            </a:r>
            <a:r>
              <a:rPr lang="sv-SE" dirty="0" smtClean="0"/>
              <a:t> till </a:t>
            </a:r>
            <a:r>
              <a:rPr lang="sv-SE" dirty="0"/>
              <a:t>listan, av typen 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sv-SE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sv-SE" dirty="0" err="1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sv-SE" dirty="0"/>
              <a:t> , </a:t>
            </a:r>
            <a:r>
              <a:rPr lang="sv-SE" dirty="0" smtClean="0"/>
              <a:t>innehållande referenser till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-objekt.</a:t>
            </a:r>
            <a:endParaRPr lang="sv-SE" dirty="0"/>
          </a:p>
        </p:txBody>
      </p:sp>
      <p:cxnSp>
        <p:nvCxnSpPr>
          <p:cNvPr id="8" name="Rak pil 7"/>
          <p:cNvCxnSpPr/>
          <p:nvPr/>
        </p:nvCxnSpPr>
        <p:spPr bwMode="auto">
          <a:xfrm flipH="1">
            <a:off x="2411432" y="2455452"/>
            <a:ext cx="229458" cy="554847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Ellips 9"/>
          <p:cNvSpPr/>
          <p:nvPr/>
        </p:nvSpPr>
        <p:spPr bwMode="auto">
          <a:xfrm>
            <a:off x="2710663" y="25078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Ellips 10"/>
          <p:cNvSpPr/>
          <p:nvPr/>
        </p:nvSpPr>
        <p:spPr bwMode="auto">
          <a:xfrm>
            <a:off x="4319545" y="3873109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Bildtext höger 15"/>
          <p:cNvSpPr/>
          <p:nvPr/>
        </p:nvSpPr>
        <p:spPr bwMode="auto">
          <a:xfrm rot="21120000">
            <a:off x="651713" y="3749833"/>
            <a:ext cx="1091133" cy="561517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För att klasser ska visas måste projektet ha kompilerats.</a:t>
            </a:r>
          </a:p>
        </p:txBody>
      </p:sp>
      <p:cxnSp>
        <p:nvCxnSpPr>
          <p:cNvPr id="9" name="Rak pil 8"/>
          <p:cNvCxnSpPr/>
          <p:nvPr/>
        </p:nvCxnSpPr>
        <p:spPr bwMode="auto">
          <a:xfrm flipV="1">
            <a:off x="4322004" y="3486137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32" y="1603449"/>
            <a:ext cx="3537143" cy="32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879" y="2246289"/>
            <a:ext cx="2920000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Formulär för att skriva ett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Metoden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 skrivs i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En starkt typad vy, med namnet </a:t>
            </a:r>
            <a:r>
              <a:rPr lang="sv-SE" dirty="0" err="1" smtClean="0"/>
              <a:t>Create</a:t>
            </a:r>
            <a:r>
              <a:rPr lang="sv-SE" dirty="0" smtClean="0"/>
              <a:t>, skapas.</a:t>
            </a:r>
            <a:endParaRPr lang="sv-SE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430" y="2452142"/>
            <a:ext cx="3080000" cy="326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26855">
            <a:off x="4519205" y="973183"/>
            <a:ext cx="5905500" cy="62960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scene3d>
            <a:camera prst="perspectiveRelaxed">
              <a:rot lat="19800000" lon="1200000" rev="20820000"/>
            </a:camera>
            <a:lightRig rig="threePt" dir="t"/>
          </a:scene3d>
          <a:sp3d prstMaterial="matte"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886075"/>
            <a:ext cx="31623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Ta hand om postat formulärdata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err="1" smtClean="0"/>
              <a:t>-metod</a:t>
            </a:r>
            <a:r>
              <a:rPr lang="sv-SE" dirty="0" smtClean="0"/>
              <a:t> (till), med en parameter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, skrivs och märks med attributet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HttpPost</a:t>
            </a:r>
            <a:r>
              <a:rPr lang="sv-SE" dirty="0" smtClean="0"/>
              <a:t> så metoden bara kan hantera förfrågningar av typen HTTP POST.</a:t>
            </a:r>
          </a:p>
          <a:p>
            <a:r>
              <a:rPr lang="sv-SE" dirty="0" smtClean="0"/>
              <a:t>Parametern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refererar till ett objekt innehållande formulärdatat. Alla fält i formuläret har bundits automatiskt till motsvarande egenskap i objektet.</a:t>
            </a:r>
          </a:p>
          <a:p>
            <a:r>
              <a:rPr lang="sv-SE" dirty="0" smtClean="0"/>
              <a:t>Meddelandet sparas i databasen och klienten omdirigeras till Index.</a:t>
            </a:r>
          </a:p>
          <a:p>
            <a:endParaRPr lang="sv-SE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lista med meddelanden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Meddelanden presenteras i flera </a:t>
            </a:r>
            <a:r>
              <a:rPr lang="sv-SE" dirty="0" err="1" smtClean="0"/>
              <a:t>article</a:t>
            </a:r>
            <a:r>
              <a:rPr lang="sv-SE" dirty="0" smtClean="0"/>
              <a:t>-element istället för i en tabell.</a:t>
            </a:r>
            <a:endParaRPr lang="sv-SE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79" y="1277189"/>
            <a:ext cx="3598572" cy="42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41" y="1349814"/>
            <a:ext cx="4973149" cy="4803692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03" y="1277188"/>
            <a:ext cx="3347471" cy="42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Modifiera (hjälpligt) vyn för nytt meddelande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Mindre justeringar behövs, bl.a. så att ett </a:t>
            </a:r>
            <a:r>
              <a:rPr lang="sv-SE" dirty="0" err="1" smtClean="0"/>
              <a:t>TextArea-element</a:t>
            </a:r>
            <a:r>
              <a:rPr lang="sv-SE" dirty="0" smtClean="0"/>
              <a:t> används för innehållet.</a:t>
            </a:r>
            <a:endParaRPr lang="sv-SE" dirty="0"/>
          </a:p>
        </p:txBody>
      </p:sp>
      <p:sp>
        <p:nvSpPr>
          <p:cNvPr id="10" name="Bildtext ned 9"/>
          <p:cNvSpPr/>
          <p:nvPr/>
        </p:nvSpPr>
        <p:spPr bwMode="auto">
          <a:xfrm rot="318203">
            <a:off x="2864999" y="2071033"/>
            <a:ext cx="1203183" cy="741422"/>
          </a:xfrm>
          <a:prstGeom prst="down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HTML-attribut sätts med hjälp av en anonym typ.</a:t>
            </a:r>
          </a:p>
        </p:txBody>
      </p:sp>
      <p:sp>
        <p:nvSpPr>
          <p:cNvPr id="9" name="Bildtext upp 8"/>
          <p:cNvSpPr/>
          <p:nvPr/>
        </p:nvSpPr>
        <p:spPr bwMode="auto">
          <a:xfrm rot="318203">
            <a:off x="5019650" y="1151449"/>
            <a:ext cx="1326065" cy="741422"/>
          </a:xfrm>
          <a:prstGeom prst="upArrowCallout">
            <a:avLst/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OBS! Kan göras på ett mycket smartare och generellare sätt!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20" y="1884390"/>
            <a:ext cx="3535715" cy="2708096"/>
          </a:xfrm>
          <a:prstGeom prst="rect">
            <a:avLst/>
          </a:prstGeom>
          <a:noFill/>
          <a:ln>
            <a:noFill/>
          </a:ln>
          <a:scene3d>
            <a:camera prst="perspectiveContrastingLeftFacing">
              <a:rot lat="20799129" lon="1610096" rev="20978669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</p:nvPr>
        </p:nvGraphicFramePr>
        <p:xfrm>
          <a:off x="457200" y="817563"/>
          <a:ext cx="8229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Synpunkter och kritik</a:t>
            </a:r>
            <a:endParaRPr lang="sv-SE" dirty="0"/>
          </a:p>
        </p:txBody>
      </p:sp>
      <p:graphicFrame>
        <p:nvGraphicFramePr>
          <p:cNvPr id="4" name="Platshållare för innehåll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326179"/>
              </p:ext>
            </p:extLst>
          </p:nvPr>
        </p:nvGraphicFramePr>
        <p:xfrm>
          <a:off x="457200" y="817563"/>
          <a:ext cx="82296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/>
              </a:tblGrid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appUser</a:t>
                      </a: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 har fullständiga rättigheter i databasen.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Någon CSS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inget ”</a:t>
                      </a:r>
                      <a:r>
                        <a:rPr lang="sv-SE" i="1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respository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som controllern kan arbeta mot.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Controllermetoderna anger inte vyns namn explicit</a:t>
                      </a: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(vilket försvårar testning).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Avsaknaden av validering på server och klient är total.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Någon ”</a:t>
                      </a:r>
                      <a:r>
                        <a:rPr lang="sv-SE" i="1" dirty="0" smtClean="0">
                          <a:latin typeface="Times New Roman" pitchFamily="18" charset="0"/>
                          <a:cs typeface="Times New Roman" pitchFamily="18" charset="0"/>
                        </a:rPr>
                        <a:t>layout</a:t>
                      </a:r>
                      <a:r>
                        <a:rPr lang="sv-SE" i="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” används inte.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Felhantering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Kommentarer saknas.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marR="0" indent="-1762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sv-SE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Det finns inga tester (enhetstestprojekt skapades inte initialt).</a:t>
                      </a:r>
                      <a:endParaRPr lang="sv-SE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pPr marL="176213" indent="-176213">
                        <a:buFont typeface="Arial" pitchFamily="34" charset="0"/>
                        <a:buChar char="•"/>
                      </a:pPr>
                      <a:r>
                        <a:rPr lang="sv-SE" dirty="0" smtClean="0">
                          <a:latin typeface="Times New Roman" pitchFamily="18" charset="0"/>
                          <a:cs typeface="Times New Roman" pitchFamily="18" charset="0"/>
                        </a:rPr>
                        <a:t>…</a:t>
                      </a:r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31905">
                <a:tc>
                  <a:txBody>
                    <a:bodyPr/>
                    <a:lstStyle/>
                    <a:p>
                      <a:endParaRPr lang="sv-SE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Upphovsrätt för detta verk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400" dirty="0"/>
              <a:t>Detta verk är framtaget i anslutning till kursen </a:t>
            </a:r>
            <a:r>
              <a:rPr lang="sv-SE" sz="1400" dirty="0" smtClean="0"/>
              <a:t>ASP.NET MVC </a:t>
            </a:r>
            <a:r>
              <a:rPr lang="sv-SE" sz="1400" dirty="0"/>
              <a:t>vid Linnéuniversitetet.</a:t>
            </a:r>
          </a:p>
          <a:p>
            <a:pPr marL="0" indent="0">
              <a:buNone/>
            </a:pPr>
            <a:r>
              <a:rPr lang="sv-SE" sz="1400" b="1" dirty="0"/>
              <a:t>Du får använda detta verk så här:</a:t>
            </a:r>
            <a:endParaRPr lang="sv-SE" sz="1400" dirty="0"/>
          </a:p>
          <a:p>
            <a:pPr marL="0" indent="0">
              <a:buNone/>
            </a:pPr>
            <a:r>
              <a:rPr lang="sv-SE" sz="1400" dirty="0"/>
              <a:t>Allt innehåll i </a:t>
            </a:r>
            <a:r>
              <a:rPr lang="sv-SE" sz="1400" dirty="0" smtClean="0"/>
              <a:t>detta verk av</a:t>
            </a:r>
            <a:r>
              <a:rPr lang="sv-SE" sz="1400" dirty="0"/>
              <a:t> Mats Loock, </a:t>
            </a:r>
            <a:r>
              <a:rPr lang="sv-SE" sz="1400" dirty="0" smtClean="0"/>
              <a:t>förutom Linnéuniversitetets logotyp och symbol samt ikoner och fotografier, </a:t>
            </a:r>
            <a:r>
              <a:rPr lang="sv-SE" sz="1400" dirty="0"/>
              <a:t>är licensierad under</a:t>
            </a:r>
            <a:r>
              <a:rPr lang="sv-SE" sz="1400" dirty="0" smtClean="0"/>
              <a:t>:</a:t>
            </a:r>
          </a:p>
          <a:p>
            <a:pPr marL="984250" indent="0">
              <a:buNone/>
            </a:pPr>
            <a:r>
              <a:rPr lang="sv-SE" sz="1400" dirty="0" err="1"/>
              <a:t>Creative</a:t>
            </a:r>
            <a:r>
              <a:rPr lang="sv-SE" sz="1400" dirty="0"/>
              <a:t> </a:t>
            </a:r>
            <a:r>
              <a:rPr lang="sv-SE" sz="1400" dirty="0" err="1"/>
              <a:t>Commons</a:t>
            </a:r>
            <a:r>
              <a:rPr lang="sv-SE" sz="1400" dirty="0"/>
              <a:t> Erkännande-</a:t>
            </a:r>
            <a:r>
              <a:rPr lang="sv-SE" sz="1400" dirty="0" err="1"/>
              <a:t>IckeKommersiell</a:t>
            </a:r>
            <a:r>
              <a:rPr lang="sv-SE" sz="1400" dirty="0"/>
              <a:t>-</a:t>
            </a:r>
            <a:r>
              <a:rPr lang="sv-SE" sz="1400" dirty="0" err="1"/>
              <a:t>DelaLika</a:t>
            </a:r>
            <a:r>
              <a:rPr lang="sv-SE" sz="1400" dirty="0"/>
              <a:t> 2.5 Sverige licens.</a:t>
            </a:r>
            <a:br>
              <a:rPr lang="sv-SE" sz="1400" dirty="0"/>
            </a:br>
            <a:r>
              <a:rPr lang="sv-SE" sz="1400" u="sng" dirty="0">
                <a:hlinkClick r:id="rId3"/>
              </a:rPr>
              <a:t>http://creativecommons.org/licenses/by-nc-sa/2.5/se</a:t>
            </a:r>
            <a:r>
              <a:rPr lang="sv-SE" sz="1400" u="sng" dirty="0" smtClean="0">
                <a:hlinkClick r:id="rId3"/>
              </a:rPr>
              <a:t>/</a:t>
            </a:r>
            <a:endParaRPr lang="sv-SE" sz="1400" u="sng" dirty="0" smtClean="0"/>
          </a:p>
          <a:p>
            <a:pPr marL="0" indent="0">
              <a:buNone/>
            </a:pPr>
            <a:r>
              <a:rPr lang="sv-SE" sz="1400" b="1" dirty="0"/>
              <a:t>Det betyder att du i icke-kommersiella syften får:</a:t>
            </a:r>
            <a:endParaRPr lang="sv-SE" sz="1400" dirty="0"/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kopiera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sprida hela eller delar av innehållet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visa hela eller delar av innehållet offentligt och digitalt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konvertera innehållet till annat format</a:t>
            </a:r>
          </a:p>
          <a:p>
            <a:pPr lvl="0">
              <a:buClrTx/>
              <a:buFont typeface="Arial" pitchFamily="34" charset="0"/>
              <a:buChar char="•"/>
            </a:pPr>
            <a:r>
              <a:rPr lang="sv-SE" sz="1400" dirty="0"/>
              <a:t>du får även göra om innehållet</a:t>
            </a:r>
          </a:p>
          <a:p>
            <a:pPr marL="0" indent="0">
              <a:buNone/>
            </a:pPr>
            <a:r>
              <a:rPr lang="sv-SE" sz="1400" dirty="0"/>
              <a:t>Om du förändrar innehållet så ta inte med </a:t>
            </a:r>
            <a:r>
              <a:rPr lang="sv-SE" sz="1400" dirty="0" smtClean="0"/>
              <a:t>Linnéuniversitetets logotyp och </a:t>
            </a:r>
            <a:r>
              <a:rPr lang="sv-SE" sz="1400" dirty="0"/>
              <a:t>symbol </a:t>
            </a:r>
            <a:r>
              <a:rPr lang="sv-SE" sz="1400" dirty="0" smtClean="0"/>
              <a:t>samt ikoner och fotografier i </a:t>
            </a:r>
            <a:r>
              <a:rPr lang="sv-SE" sz="1400" dirty="0"/>
              <a:t>din nya version!</a:t>
            </a:r>
          </a:p>
          <a:p>
            <a:pPr marL="0" indent="0">
              <a:buNone/>
            </a:pPr>
            <a:r>
              <a:rPr lang="sv-SE" sz="1400" dirty="0"/>
              <a:t>Vid all användning måste du ange källan: ”Linnéuniversitetet – </a:t>
            </a:r>
            <a:r>
              <a:rPr lang="sv-SE" sz="1400" dirty="0" smtClean="0"/>
              <a:t>ASP.NET MVC” </a:t>
            </a:r>
            <a:r>
              <a:rPr lang="sv-SE" sz="1400" dirty="0"/>
              <a:t>och en länk till </a:t>
            </a:r>
            <a:r>
              <a:rPr lang="sv-SE" sz="1400" u="sng" dirty="0">
                <a:hlinkClick r:id="rId4"/>
              </a:rPr>
              <a:t>https://</a:t>
            </a:r>
            <a:r>
              <a:rPr lang="sv-SE" sz="1400" u="sng" dirty="0" smtClean="0">
                <a:hlinkClick r:id="rId4"/>
              </a:rPr>
              <a:t>coursepress.lnu.se/kurs/aspnet-mvc</a:t>
            </a:r>
            <a:r>
              <a:rPr lang="sv-SE" sz="1400" dirty="0" smtClean="0"/>
              <a:t> </a:t>
            </a:r>
            <a:r>
              <a:rPr lang="sv-SE" sz="1400" dirty="0"/>
              <a:t>och till </a:t>
            </a:r>
            <a:r>
              <a:rPr lang="sv-SE" sz="1400" dirty="0" err="1"/>
              <a:t>Creative</a:t>
            </a:r>
            <a:r>
              <a:rPr lang="sv-SE" sz="1400" dirty="0"/>
              <a:t> Common-licensen här ovan.</a:t>
            </a:r>
          </a:p>
        </p:txBody>
      </p:sp>
      <p:pic>
        <p:nvPicPr>
          <p:cNvPr id="12" name="Bildobjekt 11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23145"/>
            <a:ext cx="836930" cy="2933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54252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400550" y="-353844"/>
            <a:ext cx="8444316" cy="6068844"/>
          </a:xfrm>
          <a:prstGeom prst="rect">
            <a:avLst/>
          </a:prstGeom>
          <a:noFill/>
          <a:scene3d>
            <a:camera prst="perspectiveContrastingLeftFacing" fov="5400000">
              <a:rot lat="20427327" lon="2117180" rev="20972683"/>
            </a:camera>
            <a:lightRig rig="threePt" dir="t"/>
          </a:scene3d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Vad är en digital gästbok?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1" y="817563"/>
            <a:ext cx="6191249" cy="4619625"/>
          </a:xfrm>
        </p:spPr>
        <p:txBody>
          <a:bodyPr/>
          <a:lstStyle/>
          <a:p>
            <a:r>
              <a:rPr lang="sv-SE" dirty="0" smtClean="0"/>
              <a:t>På webben är en gästbok ett system som tillåter besökarna på en webbplats att lämna ett publikt meddelande, som besökare och webbansvarig kan läsa.</a:t>
            </a:r>
          </a:p>
          <a:p>
            <a:r>
              <a:rPr lang="sv-SE" dirty="0" smtClean="0"/>
              <a:t>I allmänhet behöver besökaren inte ett användarkonto för att lämna ett meddelande.</a:t>
            </a:r>
          </a:p>
          <a:p>
            <a:r>
              <a:rPr lang="sv-SE" dirty="0" smtClean="0"/>
              <a:t>Syftet med en webbplats gästbok är att visa vilken typ av besökare webbplatsen har, och få återkoppling från dem. Detta gör det möjligt för den webbansvarige att förbättra webbplatsen.</a:t>
            </a:r>
          </a:p>
        </p:txBody>
      </p:sp>
      <p:sp>
        <p:nvSpPr>
          <p:cNvPr id="5" name="Tankebubbla 4"/>
          <p:cNvSpPr/>
          <p:nvPr/>
        </p:nvSpPr>
        <p:spPr bwMode="auto">
          <a:xfrm>
            <a:off x="809625" y="3524249"/>
            <a:ext cx="3952875" cy="1657351"/>
          </a:xfrm>
          <a:prstGeom prst="cloudCallout">
            <a:avLst>
              <a:gd name="adj1" fmla="val 47290"/>
              <a:gd name="adj2" fmla="val 5886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Meddelanden ska kunna visas och skickas in. </a:t>
            </a:r>
            <a:r>
              <a:rPr kumimoji="0" lang="sv-SE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Vi behöver kunna lagra en kort rubrik, meddelandets innehåll, namn, mejladress och datum med tidpunkt</a:t>
            </a:r>
            <a:r>
              <a:rPr kumimoji="0" lang="sv-SE" sz="12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 en databas.  </a:t>
            </a:r>
            <a:endParaRPr kumimoji="0" lang="sv-SE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p 41"/>
          <p:cNvGrpSpPr/>
          <p:nvPr/>
        </p:nvGrpSpPr>
        <p:grpSpPr>
          <a:xfrm>
            <a:off x="4190346" y="2766092"/>
            <a:ext cx="4397063" cy="2226422"/>
            <a:chOff x="4190346" y="2766092"/>
            <a:chExt cx="4397063" cy="2226422"/>
          </a:xfrm>
        </p:grpSpPr>
        <p:cxnSp>
          <p:nvCxnSpPr>
            <p:cNvPr id="16" name="Rak 15"/>
            <p:cNvCxnSpPr/>
            <p:nvPr/>
          </p:nvCxnSpPr>
          <p:spPr bwMode="auto">
            <a:xfrm>
              <a:off x="5305227" y="3883055"/>
              <a:ext cx="328218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Rak 20"/>
            <p:cNvCxnSpPr/>
            <p:nvPr/>
          </p:nvCxnSpPr>
          <p:spPr bwMode="auto">
            <a:xfrm rot="16200000" flipH="1">
              <a:off x="4189947" y="2766491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Rak 31"/>
            <p:cNvCxnSpPr/>
            <p:nvPr/>
          </p:nvCxnSpPr>
          <p:spPr bwMode="auto">
            <a:xfrm rot="5400000" flipH="1" flipV="1">
              <a:off x="4194711" y="3876153"/>
              <a:ext cx="1116760" cy="111596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7" name="Rak pil 66"/>
          <p:cNvCxnSpPr/>
          <p:nvPr/>
        </p:nvCxnSpPr>
        <p:spPr bwMode="auto">
          <a:xfrm>
            <a:off x="4583596" y="4259399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8" name="Rak pil 67"/>
          <p:cNvCxnSpPr/>
          <p:nvPr/>
        </p:nvCxnSpPr>
        <p:spPr bwMode="auto">
          <a:xfrm>
            <a:off x="4652394" y="4116523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4" name="Rak pil 63"/>
          <p:cNvCxnSpPr/>
          <p:nvPr/>
        </p:nvCxnSpPr>
        <p:spPr bwMode="auto">
          <a:xfrm rot="10800000" flipV="1">
            <a:off x="2405140" y="402853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65" name="Rak pil 64"/>
          <p:cNvCxnSpPr/>
          <p:nvPr/>
        </p:nvCxnSpPr>
        <p:spPr bwMode="auto">
          <a:xfrm rot="10800000" flipH="1" flipV="1">
            <a:off x="2405140" y="3884716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Gästbokapplikationen i stora drag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199" y="817563"/>
            <a:ext cx="8429625" cy="1498253"/>
          </a:xfrm>
        </p:spPr>
        <p:txBody>
          <a:bodyPr/>
          <a:lstStyle/>
          <a:p>
            <a:r>
              <a:rPr lang="sv-SE" dirty="0" smtClean="0"/>
              <a:t>Skapa databas,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, med tabellen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innehållande meddelanden.</a:t>
            </a:r>
          </a:p>
          <a:p>
            <a:r>
              <a:rPr lang="sv-SE" dirty="0" smtClean="0"/>
              <a:t>Skapa datamodell innehållande klassen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.</a:t>
            </a:r>
          </a:p>
          <a:p>
            <a:r>
              <a:rPr lang="sv-SE" dirty="0" smtClean="0"/>
              <a:t>Skapa controller med metoder för lista (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) och skapa (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Create</a:t>
            </a:r>
            <a:r>
              <a:rPr lang="sv-SE" dirty="0" smtClean="0"/>
              <a:t>) meddelanden.</a:t>
            </a:r>
          </a:p>
          <a:p>
            <a:r>
              <a:rPr lang="sv-SE" dirty="0" smtClean="0"/>
              <a:t>Skapa vyer för lista och skapa meddelanden.</a:t>
            </a:r>
            <a:endParaRPr lang="sv-SE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3680" y="3349655"/>
            <a:ext cx="828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upp 5"/>
          <p:cNvGrpSpPr/>
          <p:nvPr/>
        </p:nvGrpSpPr>
        <p:grpSpPr>
          <a:xfrm>
            <a:off x="5366199" y="2562414"/>
            <a:ext cx="1245612" cy="1245612"/>
            <a:chOff x="2767447" y="48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3" name="Ellips 12"/>
            <p:cNvSpPr/>
            <p:nvPr/>
          </p:nvSpPr>
          <p:spPr>
            <a:xfrm>
              <a:off x="2767447" y="48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0"/>
                    <a:satOff val="0"/>
                    <a:lumOff val="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0"/>
                    <a:satOff val="0"/>
                    <a:lumOff val="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0"/>
                    <a:satOff val="0"/>
                    <a:lumOff val="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0"/>
                    <a:satOff val="0"/>
                    <a:lumOff val="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0"/>
                  <a:satOff val="0"/>
                  <a:lumOff val="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Ellips 4"/>
            <p:cNvSpPr/>
            <p:nvPr/>
          </p:nvSpPr>
          <p:spPr>
            <a:xfrm>
              <a:off x="3067275" y="30031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Model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8" name="Grupp 7"/>
          <p:cNvGrpSpPr/>
          <p:nvPr/>
        </p:nvGrpSpPr>
        <p:grpSpPr>
          <a:xfrm>
            <a:off x="5366199" y="3953305"/>
            <a:ext cx="1245612" cy="1245612"/>
            <a:chOff x="1229680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9" name="Ellips 8"/>
            <p:cNvSpPr/>
            <p:nvPr/>
          </p:nvSpPr>
          <p:spPr>
            <a:xfrm>
              <a:off x="1229680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11415811"/>
                    <a:satOff val="-48181"/>
                    <a:lumOff val="5490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11415811"/>
                    <a:satOff val="-48181"/>
                    <a:lumOff val="5490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11415811"/>
                    <a:satOff val="-48181"/>
                    <a:lumOff val="5490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11415811"/>
                    <a:satOff val="-48181"/>
                    <a:lumOff val="5490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11415811"/>
                  <a:satOff val="-48181"/>
                  <a:lumOff val="5490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0" name="Ellips 8"/>
            <p:cNvSpPr/>
            <p:nvPr/>
          </p:nvSpPr>
          <p:spPr>
            <a:xfrm>
              <a:off x="1529508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View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04345" y="2781465"/>
            <a:ext cx="824442" cy="82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ruta 25"/>
          <p:cNvSpPr txBox="1"/>
          <p:nvPr/>
        </p:nvSpPr>
        <p:spPr>
          <a:xfrm>
            <a:off x="7344747" y="2301474"/>
            <a:ext cx="13436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GeekGuestbook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ruta 26"/>
          <p:cNvSpPr txBox="1"/>
          <p:nvPr/>
        </p:nvSpPr>
        <p:spPr>
          <a:xfrm>
            <a:off x="5399743" y="5191780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Index.cshtml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Create.cshtml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ruta 27"/>
          <p:cNvSpPr txBox="1"/>
          <p:nvPr/>
        </p:nvSpPr>
        <p:spPr>
          <a:xfrm>
            <a:off x="5271073" y="2033713"/>
            <a:ext cx="14382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DataModel.edmx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sv-SE" sz="14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textruta 28"/>
          <p:cNvSpPr txBox="1"/>
          <p:nvPr/>
        </p:nvSpPr>
        <p:spPr>
          <a:xfrm>
            <a:off x="3027407" y="2524125"/>
            <a:ext cx="1847539" cy="730182"/>
          </a:xfrm>
          <a:prstGeom prst="rect">
            <a:avLst/>
          </a:prstGeom>
          <a:solidFill>
            <a:srgbClr val="FFFFFF">
              <a:alpha val="25098"/>
            </a:srgbClr>
          </a:solidFill>
        </p:spPr>
        <p:txBody>
          <a:bodyPr wrap="square" lIns="72000" tIns="72000" rIns="72000" bIns="72000" rtlCol="0">
            <a:spAutoFit/>
          </a:bodyPr>
          <a:lstStyle/>
          <a:p>
            <a:pPr algn="ctr"/>
            <a:r>
              <a:rPr lang="sv-SE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GuestbookController.cs</a:t>
            </a:r>
            <a: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sv-SE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Index</a:t>
            </a:r>
            <a:br>
              <a:rPr lang="sv-SE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</a:br>
            <a:r>
              <a:rPr lang="sv-SE" sz="12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Create</a:t>
            </a:r>
            <a:endParaRPr lang="sv-SE" sz="1200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3367747" y="3260249"/>
            <a:ext cx="1245612" cy="1245612"/>
            <a:chOff x="4305214" y="2663975"/>
            <a:chExt cx="2047355" cy="2047355"/>
          </a:xfrm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</p:grpSpPr>
        <p:sp>
          <p:nvSpPr>
            <p:cNvPr id="11" name="Ellips 10"/>
            <p:cNvSpPr/>
            <p:nvPr/>
          </p:nvSpPr>
          <p:spPr>
            <a:xfrm>
              <a:off x="4305214" y="2663975"/>
              <a:ext cx="2047355" cy="2047355"/>
            </a:xfrm>
            <a:prstGeom prst="ellipse">
              <a:avLst/>
            </a:prstGeom>
            <a:gradFill rotWithShape="0">
              <a:gsLst>
                <a:gs pos="0">
                  <a:srgbClr val="0070C0">
                    <a:hueOff val="-5707906"/>
                    <a:satOff val="-24090"/>
                    <a:lumOff val="2745"/>
                    <a:alphaOff val="0"/>
                    <a:shade val="15000"/>
                    <a:satMod val="180000"/>
                  </a:srgbClr>
                </a:gs>
                <a:gs pos="50000">
                  <a:srgbClr val="0070C0">
                    <a:hueOff val="-5707906"/>
                    <a:satOff val="-24090"/>
                    <a:lumOff val="2745"/>
                    <a:alphaOff val="0"/>
                    <a:shade val="45000"/>
                    <a:satMod val="170000"/>
                  </a:srgbClr>
                </a:gs>
                <a:gs pos="70000">
                  <a:srgbClr val="0070C0">
                    <a:hueOff val="-5707906"/>
                    <a:satOff val="-24090"/>
                    <a:lumOff val="2745"/>
                    <a:alphaOff val="0"/>
                    <a:tint val="99000"/>
                    <a:shade val="65000"/>
                    <a:satMod val="155000"/>
                  </a:srgbClr>
                </a:gs>
                <a:gs pos="100000">
                  <a:srgbClr val="0070C0">
                    <a:hueOff val="-5707906"/>
                    <a:satOff val="-24090"/>
                    <a:lumOff val="2745"/>
                    <a:alphaOff val="0"/>
                    <a:tint val="95500"/>
                    <a:shade val="100000"/>
                    <a:satMod val="15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45000"/>
                </a:srgbClr>
              </a:outerShdw>
            </a:effectLst>
            <a:sp3d contourW="1000" prstMaterial="flat">
              <a:bevelT w="95250" h="101600"/>
              <a:contourClr>
                <a:srgbClr val="0070C0">
                  <a:hueOff val="-5707906"/>
                  <a:satOff val="-24090"/>
                  <a:lumOff val="2745"/>
                  <a:alphaOff val="0"/>
                  <a:satMod val="300000"/>
                </a:srgbClr>
              </a:contourClr>
            </a:sp3d>
          </p:spPr>
          <p:style>
            <a:lnRef idx="0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12" name="Ellips 6"/>
            <p:cNvSpPr/>
            <p:nvPr/>
          </p:nvSpPr>
          <p:spPr>
            <a:xfrm>
              <a:off x="4605042" y="2963803"/>
              <a:ext cx="1447699" cy="1447699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480" tIns="30480" rIns="30480" bIns="3048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kern="1200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rPr>
                <a:t>Controller</a:t>
              </a:r>
              <a:endParaRPr lang="en-US" sz="1400" kern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cxnSp>
        <p:nvCxnSpPr>
          <p:cNvPr id="36" name="Rak pil 35"/>
          <p:cNvCxnSpPr/>
          <p:nvPr/>
        </p:nvCxnSpPr>
        <p:spPr bwMode="auto">
          <a:xfrm flipV="1">
            <a:off x="4621696" y="33188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4" name="Rak pil 43"/>
          <p:cNvCxnSpPr/>
          <p:nvPr/>
        </p:nvCxnSpPr>
        <p:spPr bwMode="auto">
          <a:xfrm rot="10800000" flipV="1">
            <a:off x="4676208" y="3471205"/>
            <a:ext cx="536713" cy="2394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0" name="Rak pil 49"/>
          <p:cNvCxnSpPr/>
          <p:nvPr/>
        </p:nvCxnSpPr>
        <p:spPr bwMode="auto">
          <a:xfrm rot="10800000" flipV="1">
            <a:off x="6808072" y="3257004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3" name="Rak pil 52"/>
          <p:cNvCxnSpPr/>
          <p:nvPr/>
        </p:nvCxnSpPr>
        <p:spPr bwMode="auto">
          <a:xfrm rot="10800000" flipH="1" flipV="1">
            <a:off x="6808072" y="3113190"/>
            <a:ext cx="600012" cy="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Ellips 68"/>
          <p:cNvSpPr/>
          <p:nvPr/>
        </p:nvSpPr>
        <p:spPr bwMode="auto">
          <a:xfrm>
            <a:off x="2581275" y="3581400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0" name="Ellips 69"/>
          <p:cNvSpPr/>
          <p:nvPr/>
        </p:nvSpPr>
        <p:spPr bwMode="auto">
          <a:xfrm>
            <a:off x="4686300" y="31718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Ellips 70"/>
          <p:cNvSpPr/>
          <p:nvPr/>
        </p:nvSpPr>
        <p:spPr bwMode="auto">
          <a:xfrm>
            <a:off x="6962775" y="2828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Ellips 71"/>
          <p:cNvSpPr/>
          <p:nvPr/>
        </p:nvSpPr>
        <p:spPr bwMode="auto">
          <a:xfrm>
            <a:off x="4848225" y="3971925"/>
            <a:ext cx="228600" cy="2286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kumimoji="0" lang="sv-SE" sz="1000" b="1" i="0" u="none" strike="noStrike" cap="none" normalizeH="0" baseline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5" y="228600"/>
            <a:ext cx="27432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databasen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438650" cy="4619625"/>
          </a:xfrm>
        </p:spPr>
        <p:txBody>
          <a:bodyPr/>
          <a:lstStyle/>
          <a:p>
            <a:r>
              <a:rPr lang="sv-SE" dirty="0" smtClean="0"/>
              <a:t>Skapa databasen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GeekGuestbook_v1</a:t>
            </a:r>
            <a:r>
              <a:rPr lang="sv-SE" dirty="0" smtClean="0"/>
              <a:t>.</a:t>
            </a:r>
          </a:p>
          <a:p>
            <a:r>
              <a:rPr lang="sv-SE" dirty="0" smtClean="0"/>
              <a:t>Lägg till användaren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 och se till att användaren har rollen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db_owner</a:t>
            </a:r>
            <a:r>
              <a:rPr lang="sv-SE" dirty="0" smtClean="0"/>
              <a:t>. All kommunikation med databasen kommer att gå genom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appUser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Lägg till tabellen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Message</a:t>
            </a:r>
            <a:r>
              <a:rPr lang="sv-SE" dirty="0" smtClean="0"/>
              <a:t> med fälten:</a:t>
            </a:r>
            <a:endParaRPr lang="sv-SE" sz="1600" dirty="0" smtClean="0"/>
          </a:p>
          <a:p>
            <a:pPr lvl="1"/>
            <a:r>
              <a:rPr lang="sv-SE" sz="1400" dirty="0" err="1" smtClean="0">
                <a:latin typeface="Courier New" pitchFamily="49" charset="0"/>
                <a:cs typeface="Courier New" pitchFamily="49" charset="0"/>
              </a:rPr>
              <a:t>MessageId</a:t>
            </a:r>
            <a:r>
              <a:rPr lang="sv-SE" dirty="0" smtClean="0"/>
              <a:t>, för primärnyckelns värde.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Header</a:t>
            </a:r>
            <a:r>
              <a:rPr lang="sv-SE" dirty="0" smtClean="0"/>
              <a:t>, för rubriken.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Body</a:t>
            </a:r>
            <a:r>
              <a:rPr lang="sv-SE" dirty="0" smtClean="0"/>
              <a:t>, för meddelandet.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Name</a:t>
            </a:r>
            <a:r>
              <a:rPr lang="sv-SE" dirty="0" smtClean="0"/>
              <a:t>, för eventuellt namn.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Email</a:t>
            </a:r>
            <a:r>
              <a:rPr lang="sv-SE" dirty="0" smtClean="0"/>
              <a:t>, för eventuell mejladress.</a:t>
            </a:r>
          </a:p>
          <a:p>
            <a:pPr lvl="1"/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Created</a:t>
            </a:r>
            <a:r>
              <a:rPr lang="sv-SE" dirty="0" smtClean="0"/>
              <a:t>, datum då meddelandet </a:t>
            </a:r>
            <a:br>
              <a:rPr lang="sv-SE" dirty="0" smtClean="0"/>
            </a:br>
            <a:r>
              <a:rPr lang="sv-SE" dirty="0" smtClean="0"/>
              <a:t>skapades.</a:t>
            </a:r>
            <a:endParaRPr lang="sv-SE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07228" y="1552574"/>
            <a:ext cx="2505075" cy="2657476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3281363"/>
            <a:ext cx="2714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31227">
            <a:off x="5920674" y="2134602"/>
            <a:ext cx="3416326" cy="3660349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51" y="1515210"/>
            <a:ext cx="4547620" cy="314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ASP.NET MVC-projektet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4"/>
            <a:ext cx="8229600" cy="677862"/>
          </a:xfrm>
        </p:spPr>
        <p:txBody>
          <a:bodyPr/>
          <a:lstStyle/>
          <a:p>
            <a:r>
              <a:rPr lang="sv-SE" dirty="0" smtClean="0"/>
              <a:t>Skapa ett nytt projekt av typen </a:t>
            </a:r>
            <a:r>
              <a:rPr lang="en-US" sz="1600" dirty="0" smtClean="0">
                <a:latin typeface="Segoe UI Semibold" pitchFamily="34" charset="0"/>
              </a:rPr>
              <a:t>ASP.NET MVC 4 Web Application</a:t>
            </a:r>
            <a:r>
              <a:rPr lang="sv-SE" dirty="0" smtClean="0"/>
              <a:t>, </a:t>
            </a:r>
            <a:r>
              <a:rPr lang="sv-SE" sz="1600" dirty="0" smtClean="0">
                <a:latin typeface="Segoe UI Semibold" pitchFamily="34" charset="0"/>
              </a:rPr>
              <a:t>Basic</a:t>
            </a:r>
            <a:r>
              <a:rPr lang="sv-SE" dirty="0" smtClean="0"/>
              <a:t> och ge det namnet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GeekGuestbook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03" y="2802810"/>
            <a:ext cx="2601905" cy="2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6" y="1486093"/>
            <a:ext cx="3638096" cy="251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018893"/>
            <a:ext cx="2388572" cy="212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77" y="1841372"/>
            <a:ext cx="2388572" cy="21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734" y="1462505"/>
            <a:ext cx="1718095" cy="25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221" y="3325281"/>
            <a:ext cx="2388572" cy="212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41" y="2261281"/>
            <a:ext cx="1173334" cy="16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Med hjälp av </a:t>
            </a:r>
            <a:r>
              <a:rPr lang="en-US" i="1" dirty="0" smtClean="0"/>
              <a:t>Entity Data Model Wizard</a:t>
            </a:r>
            <a:r>
              <a:rPr lang="sv-SE" dirty="0" smtClean="0"/>
              <a:t> genereras modellen med utgångspunkt från databasen.</a:t>
            </a:r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Skapa modell</a:t>
            </a:r>
            <a:endParaRPr lang="sv-SE" dirty="0"/>
          </a:p>
        </p:txBody>
      </p:sp>
      <p:cxnSp>
        <p:nvCxnSpPr>
          <p:cNvPr id="12" name="Rak pil 11"/>
          <p:cNvCxnSpPr/>
          <p:nvPr/>
        </p:nvCxnSpPr>
        <p:spPr bwMode="auto">
          <a:xfrm>
            <a:off x="1562100" y="30871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Rak pil 14"/>
          <p:cNvCxnSpPr/>
          <p:nvPr/>
        </p:nvCxnSpPr>
        <p:spPr bwMode="auto">
          <a:xfrm flipV="1">
            <a:off x="2990850" y="31728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Rak pil 16"/>
          <p:cNvCxnSpPr/>
          <p:nvPr/>
        </p:nvCxnSpPr>
        <p:spPr bwMode="auto">
          <a:xfrm flipV="1">
            <a:off x="5314950" y="2279470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 bwMode="auto">
          <a:xfrm rot="10800000" flipV="1">
            <a:off x="5467350" y="2629955"/>
            <a:ext cx="781050" cy="4286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Rak pil 21"/>
          <p:cNvCxnSpPr/>
          <p:nvPr/>
        </p:nvCxnSpPr>
        <p:spPr bwMode="auto">
          <a:xfrm>
            <a:off x="5153025" y="3430056"/>
            <a:ext cx="828675" cy="352425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Rak pil 22"/>
          <p:cNvCxnSpPr/>
          <p:nvPr/>
        </p:nvCxnSpPr>
        <p:spPr bwMode="auto">
          <a:xfrm flipV="1">
            <a:off x="7000875" y="3325281"/>
            <a:ext cx="857250" cy="381000"/>
          </a:xfrm>
          <a:prstGeom prst="straightConnector1">
            <a:avLst/>
          </a:prstGeom>
          <a:ln w="76200">
            <a:headEnd type="none" w="med" len="med"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Ellips 23"/>
          <p:cNvSpPr/>
          <p:nvPr/>
        </p:nvSpPr>
        <p:spPr bwMode="auto">
          <a:xfrm>
            <a:off x="1504950" y="326813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5" name="Ellips 24"/>
          <p:cNvSpPr/>
          <p:nvPr/>
        </p:nvSpPr>
        <p:spPr bwMode="auto">
          <a:xfrm>
            <a:off x="3324225" y="346815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6" name="Ellips 25"/>
          <p:cNvSpPr/>
          <p:nvPr/>
        </p:nvSpPr>
        <p:spPr bwMode="auto">
          <a:xfrm>
            <a:off x="5324475" y="2136595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7" name="Ellips 26"/>
          <p:cNvSpPr/>
          <p:nvPr/>
        </p:nvSpPr>
        <p:spPr bwMode="auto">
          <a:xfrm>
            <a:off x="6153150" y="2687106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8" name="Ellips 27"/>
          <p:cNvSpPr/>
          <p:nvPr/>
        </p:nvSpPr>
        <p:spPr bwMode="auto">
          <a:xfrm>
            <a:off x="5067300" y="35538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9" name="Ellips 28"/>
          <p:cNvSpPr/>
          <p:nvPr/>
        </p:nvSpPr>
        <p:spPr bwMode="auto">
          <a:xfrm>
            <a:off x="7315200" y="3630081"/>
            <a:ext cx="342900" cy="342900"/>
          </a:xfrm>
          <a:prstGeom prst="ellipse">
            <a:avLst/>
          </a:prstGeom>
          <a:solidFill>
            <a:srgbClr val="FFF5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30" name="Bildtext höger 29"/>
          <p:cNvSpPr/>
          <p:nvPr/>
        </p:nvSpPr>
        <p:spPr bwMode="auto">
          <a:xfrm rot="21120000">
            <a:off x="4470820" y="4988776"/>
            <a:ext cx="1091133" cy="324129"/>
          </a:xfrm>
          <a:prstGeom prst="rightArrowCallout">
            <a:avLst>
              <a:gd name="adj1" fmla="val 25000"/>
              <a:gd name="adj2" fmla="val 25000"/>
              <a:gd name="adj3" fmla="val 25545"/>
              <a:gd name="adj4" fmla="val 80673"/>
            </a:avLst>
          </a:prstGeom>
          <a:solidFill>
            <a:srgbClr val="FFFF00">
              <a:alpha val="20000"/>
            </a:srgbClr>
          </a:solidFill>
          <a:ln w="9525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sv-SE" sz="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 uppmärksam på namnrymden!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Object Relational Designer</a:t>
            </a:r>
            <a:endParaRPr lang="en-US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817563"/>
            <a:ext cx="4009604" cy="4619625"/>
          </a:xfrm>
        </p:spPr>
        <p:txBody>
          <a:bodyPr/>
          <a:lstStyle/>
          <a:p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.edmx</a:t>
            </a:r>
            <a:r>
              <a:rPr lang="sv-SE" dirty="0" smtClean="0"/>
              <a:t>-filen </a:t>
            </a:r>
            <a:r>
              <a:rPr lang="en-US" i="1" dirty="0" smtClean="0"/>
              <a:t>Entry Data Model Wizard</a:t>
            </a:r>
            <a:r>
              <a:rPr lang="sv-SE" dirty="0" smtClean="0"/>
              <a:t> skapade kan redigeras med </a:t>
            </a:r>
            <a:r>
              <a:rPr lang="en-US" i="1" dirty="0" smtClean="0"/>
              <a:t>Entity Framework  Object Relational Designer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För tabellen </a:t>
            </a:r>
            <a:r>
              <a:rPr lang="en-US" dirty="0" smtClean="0"/>
              <a:t>Message</a:t>
            </a:r>
            <a:r>
              <a:rPr lang="sv-SE" dirty="0" smtClean="0"/>
              <a:t> har entitetstypen </a:t>
            </a:r>
            <a:r>
              <a:rPr lang="en-US" dirty="0" smtClean="0"/>
              <a:t>Message</a:t>
            </a:r>
            <a:r>
              <a:rPr lang="sv-SE" dirty="0" smtClean="0"/>
              <a:t> skapats, d.v.s. samma namn som tabellen. Fälten i tabellen har implementerats som egenskaper i klassen.</a:t>
            </a:r>
          </a:p>
          <a:p>
            <a:r>
              <a:rPr lang="sv-SE" dirty="0" smtClean="0"/>
              <a:t>Klassers och egenskapers namn kan modifieras.</a:t>
            </a:r>
          </a:p>
          <a:p>
            <a:r>
              <a:rPr lang="sv-SE" dirty="0" smtClean="0"/>
              <a:t>I egenskaperna för entitetssamlingen kan namnet för samlingen ändras, ibland lämpligen till namnet på klass med suffixet Set.</a:t>
            </a:r>
            <a:br>
              <a:rPr lang="sv-SE" dirty="0" smtClean="0"/>
            </a:b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(Vissa substantiv som t.ex. </a:t>
            </a:r>
            <a:r>
              <a:rPr lang="en-US" sz="1200" i="1" dirty="0" smtClean="0">
                <a:solidFill>
                  <a:schemeClr val="bg1">
                    <a:lumMod val="75000"/>
                  </a:schemeClr>
                </a:solidFill>
              </a:rPr>
              <a:t>aircraft</a:t>
            </a:r>
            <a:r>
              <a:rPr lang="sv-SE" sz="1200" dirty="0" smtClean="0">
                <a:solidFill>
                  <a:schemeClr val="bg1">
                    <a:lumMod val="75000"/>
                  </a:schemeClr>
                </a:solidFill>
              </a:rPr>
              <a:t>, heter samma sak i singular som i plural.)</a:t>
            </a:r>
            <a:endParaRPr lang="sv-SE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075" y="817563"/>
            <a:ext cx="4123550" cy="4770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505" y="1716468"/>
            <a:ext cx="2880535" cy="4289895"/>
          </a:xfrm>
          <a:prstGeom prst="rect">
            <a:avLst/>
          </a:prstGeom>
          <a:noFill/>
          <a:scene3d>
            <a:camera prst="perspectiveContrasting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117" y="1716468"/>
            <a:ext cx="5753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Controller med ansvar för gästboken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Namnet på controllern måste avslutas med just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Controller</a:t>
            </a:r>
            <a:r>
              <a:rPr lang="sv-SE" dirty="0" smtClean="0"/>
              <a:t>.</a:t>
            </a:r>
          </a:p>
          <a:p>
            <a:r>
              <a:rPr lang="sv-SE" dirty="0" smtClean="0"/>
              <a:t>Metoden </a:t>
            </a:r>
            <a:r>
              <a:rPr lang="sv-SE" sz="1600" dirty="0" smtClean="0">
                <a:latin typeface="Courier New" pitchFamily="49" charset="0"/>
                <a:cs typeface="Courier New" pitchFamily="49" charset="0"/>
              </a:rPr>
              <a:t>Index</a:t>
            </a:r>
            <a:r>
              <a:rPr lang="sv-SE" dirty="0" smtClean="0"/>
              <a:t> returnerar ett objekt av typen </a:t>
            </a:r>
            <a:r>
              <a:rPr lang="sv-SE" sz="1600" dirty="0" err="1" smtClean="0">
                <a:latin typeface="Courier New" pitchFamily="49" charset="0"/>
                <a:cs typeface="Courier New" pitchFamily="49" charset="0"/>
              </a:rPr>
              <a:t>ViewResult</a:t>
            </a:r>
            <a:r>
              <a:rPr lang="sv-SE" dirty="0" smtClean="0"/>
              <a:t>.</a:t>
            </a:r>
            <a:endParaRPr lang="sv-SE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9543">
            <a:off x="2832444" y="2977390"/>
            <a:ext cx="3981450" cy="3248025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  <a:extLst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nu-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dtt18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tt18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tt187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tt187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1dv409 - ASP.NET MVC - CC-BY-NC-SA </Template>
  <TotalTime>5133</TotalTime>
  <Words>744</Words>
  <Application>Microsoft Office PowerPoint</Application>
  <PresentationFormat>Bildspel på skärmen (16:10)</PresentationFormat>
  <Paragraphs>100</Paragraphs>
  <Slides>17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18" baseType="lpstr">
      <vt:lpstr>lnu-gray</vt:lpstr>
      <vt:lpstr>Enkel gästbok 1.0</vt:lpstr>
      <vt:lpstr>Upphovsrätt för detta verk</vt:lpstr>
      <vt:lpstr>Vad är en digital gästbok?</vt:lpstr>
      <vt:lpstr>Gästbokapplikationen i stora drag</vt:lpstr>
      <vt:lpstr>Skapa databasen</vt:lpstr>
      <vt:lpstr>Skapa ASP.NET MVC-projektet</vt:lpstr>
      <vt:lpstr>Skapa modell</vt:lpstr>
      <vt:lpstr>Entity Framework Object Relational Designer</vt:lpstr>
      <vt:lpstr>Controller med ansvar för gästboken</vt:lpstr>
      <vt:lpstr>Skicka med modell med meddelanden till vyn</vt:lpstr>
      <vt:lpstr>Starkt typad vy för meddelanden</vt:lpstr>
      <vt:lpstr>Formulär för att skriva ett meddelande</vt:lpstr>
      <vt:lpstr>Ta hand om postat formulärdata</vt:lpstr>
      <vt:lpstr>Modifiera (hjälpligt) vyn för lista med meddelanden</vt:lpstr>
      <vt:lpstr>Modifiera (hjälpligt) vyn för nytt meddelande</vt:lpstr>
      <vt:lpstr>Synpunkter och kritik</vt:lpstr>
      <vt:lpstr>Synpunkter och kritik</vt:lpstr>
    </vt:vector>
  </TitlesOfParts>
  <Company>Högskolan i Kalmar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Enkel gästbok 1.0</dc:title>
  <dc:creator>Mats Loock</dc:creator>
  <cp:lastModifiedBy>Mats Loock</cp:lastModifiedBy>
  <cp:revision>128</cp:revision>
  <dcterms:created xsi:type="dcterms:W3CDTF">2010-10-22T06:49:30Z</dcterms:created>
  <dcterms:modified xsi:type="dcterms:W3CDTF">2013-11-16T11:47:45Z</dcterms:modified>
</cp:coreProperties>
</file>