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20"/>
  </p:notes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3" r:id="rId19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EAEAEA"/>
    <a:srgbClr val="93CDDD"/>
    <a:srgbClr val="FF6699"/>
    <a:srgbClr val="FFF500"/>
    <a:srgbClr val="FFCCCC"/>
    <a:srgbClr val="3568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just format 1 - Dekorfärg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llanmörkt format 3 - Dekorfär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just format 2 - Dekorfär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llanmörkt format 1 - Dekorfär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llanmörkt format 2 - Dekorfär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llanmörkt format 1 - Dekorfär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7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-420" y="-96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BAAB0-D539-4A20-AE97-450346457396}" type="datetimeFigureOut">
              <a:rPr lang="sv-SE" smtClean="0"/>
              <a:pPr/>
              <a:t>2013-11-16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8DEE-9E78-4909-9AEA-CE989E8CF6F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6694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67EE-7982-4113-A2C5-528CD89F9574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7239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7"/>
          <p:cNvCxnSpPr/>
          <p:nvPr userDrawn="1"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(18)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hyperlink" Target="http://www.asp.net/mvc/tutorials/older-versions/models-(data)/performing-simple-validation-cs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asp.net/mvc/tutorials/mvc-4/getting-started-with-aspnet-mvc4/adding-validation-to-the-model" TargetMode="Externa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2.5/s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ursepress.lnu.se/kurs/aspnet-mv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12000" y="1049871"/>
            <a:ext cx="7920000" cy="1937775"/>
          </a:xfrm>
        </p:spPr>
        <p:txBody>
          <a:bodyPr/>
          <a:lstStyle/>
          <a:p>
            <a:r>
              <a:rPr lang="sv-SE" sz="5400" dirty="0" smtClean="0"/>
              <a:t>Modeller, datainmatning och validering</a:t>
            </a:r>
            <a:endParaRPr lang="sv-SE" sz="540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 smtClean="0"/>
          </a:p>
          <a:p>
            <a:endParaRPr lang="sv-SE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13" name="Picture 1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2617422" y="1962149"/>
            <a:ext cx="4267200" cy="3752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perspectiveContrastingRightFacing"/>
            <a:lightRig rig="threePt" dir="t"/>
          </a:scene3d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479">
            <a:off x="323138" y="890219"/>
            <a:ext cx="3724275" cy="46291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25611" name="Picture 11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 rot="869512">
            <a:off x="6436427" y="991863"/>
            <a:ext cx="2869506" cy="5297551"/>
          </a:xfrm>
          <a:prstGeom prst="rect">
            <a:avLst/>
          </a:prstGeom>
          <a:noFill/>
          <a:ln w="101600" cap="sq">
            <a:noFill/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hreePt" dir="t"/>
          </a:scene3d>
          <a:sp3d prstMaterial="matte">
            <a:contourClr>
              <a:srgbClr val="FFFFFF"/>
            </a:contourClr>
          </a:sp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Binda data som har samma namn 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HTML-element med samma namn i ett formulär kan bindas till arrayer, samlingar eller associativa arrayer.</a:t>
            </a:r>
            <a:endParaRPr lang="sv-SE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34103">
            <a:off x="3040876" y="2685760"/>
            <a:ext cx="3371850" cy="11144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9" name="Ellips 8"/>
          <p:cNvSpPr/>
          <p:nvPr/>
        </p:nvSpPr>
        <p:spPr bwMode="auto">
          <a:xfrm rot="180000">
            <a:off x="4842120" y="3005188"/>
            <a:ext cx="1579915" cy="276625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Ellips 9"/>
          <p:cNvSpPr/>
          <p:nvPr/>
        </p:nvSpPr>
        <p:spPr bwMode="auto">
          <a:xfrm rot="21021265">
            <a:off x="1968643" y="2107321"/>
            <a:ext cx="848688" cy="2431290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5616" name="Picture 1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80000">
            <a:off x="5923329" y="3355975"/>
            <a:ext cx="1933575" cy="2114550"/>
          </a:xfrm>
          <a:prstGeom prst="rect">
            <a:avLst/>
          </a:prstGeom>
          <a:noFill/>
        </p:spPr>
      </p:pic>
      <p:cxnSp>
        <p:nvCxnSpPr>
          <p:cNvPr id="14" name="Figur 13"/>
          <p:cNvCxnSpPr>
            <a:stCxn id="10" idx="7"/>
            <a:endCxn id="9" idx="7"/>
          </p:cNvCxnSpPr>
          <p:nvPr/>
        </p:nvCxnSpPr>
        <p:spPr bwMode="auto">
          <a:xfrm rot="16200000" flipH="1">
            <a:off x="4044987" y="925039"/>
            <a:ext cx="649815" cy="3650240"/>
          </a:xfrm>
          <a:prstGeom prst="curvedConnector3">
            <a:avLst>
              <a:gd name="adj1" fmla="val -84106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771" y="2853178"/>
            <a:ext cx="3228975" cy="15621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30" name="Ellips 29"/>
          <p:cNvSpPr/>
          <p:nvPr/>
        </p:nvSpPr>
        <p:spPr bwMode="auto">
          <a:xfrm>
            <a:off x="6398760" y="3368549"/>
            <a:ext cx="107576" cy="10757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0000">
            <a:off x="4000926" y="3018071"/>
            <a:ext cx="3838575" cy="15621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21" name="Ellips 20"/>
          <p:cNvSpPr/>
          <p:nvPr/>
        </p:nvSpPr>
        <p:spPr bwMode="auto">
          <a:xfrm>
            <a:off x="6631321" y="4779470"/>
            <a:ext cx="107576" cy="10757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Manuellt binda formulärdatat till en egen typ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Då du behöver större kontroll över hur modellobjektet instansieras kan du manuellt binda formulärdatat till modellobjektet med metoderna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UpdateModel</a:t>
            </a:r>
            <a:r>
              <a:rPr lang="sv-SE" dirty="0" smtClean="0"/>
              <a:t> och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TryUpdateModel</a:t>
            </a:r>
            <a:r>
              <a:rPr lang="sv-SE" dirty="0" smtClean="0"/>
              <a:t>.</a:t>
            </a:r>
          </a:p>
          <a:p>
            <a:pPr lvl="1"/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UpdateModel</a:t>
            </a:r>
            <a:r>
              <a:rPr lang="sv-SE" dirty="0" smtClean="0"/>
              <a:t> kastar ett undantag om bindningen misslyckas.</a:t>
            </a:r>
          </a:p>
          <a:p>
            <a:pPr lvl="1"/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TryUpdateModel</a:t>
            </a:r>
            <a:r>
              <a:rPr lang="sv-SE" dirty="0" smtClean="0"/>
              <a:t> returnerar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sv-SE" dirty="0" smtClean="0"/>
              <a:t> om bindningen misslyckas.</a:t>
            </a:r>
          </a:p>
        </p:txBody>
      </p:sp>
      <p:sp>
        <p:nvSpPr>
          <p:cNvPr id="5" name="Ellips 4"/>
          <p:cNvSpPr/>
          <p:nvPr/>
        </p:nvSpPr>
        <p:spPr bwMode="auto">
          <a:xfrm rot="-360000">
            <a:off x="1775299" y="3631257"/>
            <a:ext cx="1360242" cy="276625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Ellips 6"/>
          <p:cNvSpPr/>
          <p:nvPr/>
        </p:nvSpPr>
        <p:spPr bwMode="auto">
          <a:xfrm rot="60000">
            <a:off x="4300287" y="3727328"/>
            <a:ext cx="2313889" cy="276625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Bildtext upp 8"/>
          <p:cNvSpPr/>
          <p:nvPr/>
        </p:nvSpPr>
        <p:spPr bwMode="auto">
          <a:xfrm rot="21396999">
            <a:off x="5427848" y="3992376"/>
            <a:ext cx="1492119" cy="1159013"/>
          </a:xfrm>
          <a:prstGeom prst="upArrowCallou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hämtas enbart från </a:t>
            </a:r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Request.Form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cxnSp>
        <p:nvCxnSpPr>
          <p:cNvPr id="10" name="Figur 13"/>
          <p:cNvCxnSpPr>
            <a:stCxn id="21" idx="6"/>
            <a:endCxn id="30" idx="5"/>
          </p:cNvCxnSpPr>
          <p:nvPr/>
        </p:nvCxnSpPr>
        <p:spPr bwMode="auto">
          <a:xfrm flipH="1" flipV="1">
            <a:off x="6490582" y="3460371"/>
            <a:ext cx="248315" cy="1372887"/>
          </a:xfrm>
          <a:prstGeom prst="curvedConnector4">
            <a:avLst>
              <a:gd name="adj1" fmla="val -168777"/>
              <a:gd name="adj2" fmla="val 70117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Bildtext upp 7"/>
          <p:cNvSpPr/>
          <p:nvPr/>
        </p:nvSpPr>
        <p:spPr bwMode="auto">
          <a:xfrm rot="21109682">
            <a:off x="1851115" y="3888870"/>
            <a:ext cx="1713688" cy="1404249"/>
          </a:xfrm>
          <a:prstGeom prst="upArrowCallout">
            <a:avLst>
              <a:gd name="adj1" fmla="val 25000"/>
              <a:gd name="adj2" fmla="val 20630"/>
              <a:gd name="adj3" fmla="val 20051"/>
              <a:gd name="adj4" fmla="val 69926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hämtas från </a:t>
            </a:r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Request.Form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ctr"/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RouteData.Values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ctr"/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Request.QueryString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och</a:t>
            </a:r>
          </a:p>
          <a:p>
            <a:pPr algn="ctr"/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Request.Files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 23"/>
          <p:cNvGrpSpPr/>
          <p:nvPr/>
        </p:nvGrpSpPr>
        <p:grpSpPr>
          <a:xfrm>
            <a:off x="600435" y="2182467"/>
            <a:ext cx="3686175" cy="2333625"/>
            <a:chOff x="600435" y="2182467"/>
            <a:chExt cx="3686175" cy="2333625"/>
          </a:xfrm>
        </p:grpSpPr>
        <p:sp>
          <p:nvSpPr>
            <p:cNvPr id="13" name="Ellips 12"/>
            <p:cNvSpPr/>
            <p:nvPr/>
          </p:nvSpPr>
          <p:spPr bwMode="auto">
            <a:xfrm>
              <a:off x="1602154" y="3391877"/>
              <a:ext cx="101600" cy="101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Ellips 13"/>
            <p:cNvSpPr/>
            <p:nvPr/>
          </p:nvSpPr>
          <p:spPr bwMode="auto">
            <a:xfrm>
              <a:off x="1613878" y="3942861"/>
              <a:ext cx="101600" cy="101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26632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0435" y="2182467"/>
              <a:ext cx="3686175" cy="23336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">
            <a:off x="3600780" y="1742563"/>
            <a:ext cx="7018337" cy="549592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Modellens status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MVC-ramverket använder egenskapen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ModelState</a:t>
            </a:r>
            <a:r>
              <a:rPr lang="sv-SE" dirty="0" smtClean="0"/>
              <a:t>, en associativ array, för att lagra information om modellen. I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ModelState</a:t>
            </a:r>
            <a:r>
              <a:rPr lang="sv-SE" dirty="0" smtClean="0"/>
              <a:t> lagras information som modellens status, bindningsfel, inkommande värden, ….</a:t>
            </a:r>
          </a:p>
          <a:p>
            <a:pPr lvl="1"/>
            <a:endParaRPr lang="sv-SE" dirty="0" smtClean="0"/>
          </a:p>
          <a:p>
            <a:pPr lvl="1"/>
            <a:endParaRPr lang="sv-SE" dirty="0"/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0000">
            <a:off x="-481704" y="4259765"/>
            <a:ext cx="4682477" cy="1905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Figur 13"/>
          <p:cNvCxnSpPr>
            <a:stCxn id="13" idx="6"/>
          </p:cNvCxnSpPr>
          <p:nvPr/>
        </p:nvCxnSpPr>
        <p:spPr bwMode="auto">
          <a:xfrm>
            <a:off x="1703754" y="3442677"/>
            <a:ext cx="4089623" cy="199334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Figur 13"/>
          <p:cNvCxnSpPr>
            <a:stCxn id="14" idx="6"/>
          </p:cNvCxnSpPr>
          <p:nvPr/>
        </p:nvCxnSpPr>
        <p:spPr bwMode="auto">
          <a:xfrm>
            <a:off x="1715478" y="3993661"/>
            <a:ext cx="4309272" cy="327953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Bildtext upp 24"/>
          <p:cNvSpPr/>
          <p:nvPr/>
        </p:nvSpPr>
        <p:spPr bwMode="auto">
          <a:xfrm rot="21109682">
            <a:off x="7255520" y="4338186"/>
            <a:ext cx="1713688" cy="981021"/>
          </a:xfrm>
          <a:prstGeom prst="upArrowCallout">
            <a:avLst>
              <a:gd name="adj1" fmla="val 25000"/>
              <a:gd name="adj2" fmla="val 20630"/>
              <a:gd name="adj3" fmla="val 20051"/>
              <a:gd name="adj4" fmla="val 69926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Bindningsfel som orsakas av att strängen ”inget datum!” inte kan tolkas som ett datum.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">
            <a:off x="5247507" y="1584028"/>
            <a:ext cx="390525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perspectiveContrastingLeftFacing" fov="2700000">
              <a:rot lat="20868287" lon="2266676" rev="20240078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Ellips 24"/>
          <p:cNvSpPr/>
          <p:nvPr/>
        </p:nvSpPr>
        <p:spPr bwMode="auto">
          <a:xfrm>
            <a:off x="6416441" y="3892058"/>
            <a:ext cx="140678" cy="14067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318788">
            <a:off x="141048" y="1525147"/>
            <a:ext cx="3045671" cy="5172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isometricTopUp"/>
            <a:lightRig rig="threePt" dir="t"/>
          </a:scene3d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988601">
            <a:off x="2210496" y="3978410"/>
            <a:ext cx="2211429" cy="141142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93973" y="4205585"/>
            <a:ext cx="2211429" cy="14000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2" name="Rektangel 21"/>
          <p:cNvSpPr/>
          <p:nvPr/>
        </p:nvSpPr>
        <p:spPr bwMode="auto">
          <a:xfrm>
            <a:off x="2094519" y="4243744"/>
            <a:ext cx="4048369" cy="131298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0000">
            <a:off x="4795468" y="3642778"/>
            <a:ext cx="6009144" cy="242628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scene3d>
            <a:camera prst="perspectiveContrastingLeftFacing" fov="2700000">
              <a:rot lat="20868287" lon="2266676" rev="20240078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Felmeddelanden visas med </a:t>
            </a:r>
            <a:r>
              <a:rPr lang="sv-SE" i="1" dirty="0" smtClean="0"/>
              <a:t>HTML Helper</a:t>
            </a:r>
            <a:endParaRPr lang="sv-SE" i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Med hjälp av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Html.ValidationSummary</a:t>
            </a:r>
            <a:r>
              <a:rPr lang="sv-SE" dirty="0" smtClean="0"/>
              <a:t> kan eventuella fel i modellen presenteras i ett div-element innehållande ett ul-element.</a:t>
            </a:r>
          </a:p>
          <a:p>
            <a:r>
              <a:rPr lang="sv-SE" dirty="0" smtClean="0"/>
              <a:t>Formulärfält som orsakar fel dekoreras av MVC-ramverket med CSS-klassen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input-validation-error</a:t>
            </a:r>
            <a:r>
              <a:rPr lang="sv-SE" dirty="0" smtClean="0"/>
              <a:t> oavsett om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Html.ValidationSummary</a:t>
            </a:r>
            <a:r>
              <a:rPr lang="sv-SE" dirty="0" smtClean="0"/>
              <a:t> används eller inte.</a:t>
            </a:r>
            <a:endParaRPr lang="sv-SE" dirty="0"/>
          </a:p>
        </p:txBody>
      </p:sp>
      <p:sp>
        <p:nvSpPr>
          <p:cNvPr id="10" name="Bildtext upp 9"/>
          <p:cNvSpPr/>
          <p:nvPr/>
        </p:nvSpPr>
        <p:spPr bwMode="auto">
          <a:xfrm rot="490054">
            <a:off x="3018421" y="5066771"/>
            <a:ext cx="1359773" cy="589478"/>
          </a:xfrm>
          <a:prstGeom prst="upArrowCallout">
            <a:avLst/>
          </a:prstGeom>
          <a:solidFill>
            <a:schemeClr val="accent5">
              <a:lumMod val="20000"/>
              <a:lumOff val="80000"/>
              <a:alpha val="3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sv-SE" sz="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Här saknas  anrop till </a:t>
            </a:r>
            <a:r>
              <a:rPr lang="sv-SE" sz="7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Html.ValidationSummary</a:t>
            </a:r>
            <a:r>
              <a:rPr lang="sv-SE" sz="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1" name="Ellips 10"/>
          <p:cNvSpPr/>
          <p:nvPr/>
        </p:nvSpPr>
        <p:spPr bwMode="auto">
          <a:xfrm rot="301036">
            <a:off x="2056958" y="2990915"/>
            <a:ext cx="3407338" cy="242277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endParaRPr lang="sv-SE" smtClean="0"/>
          </a:p>
        </p:txBody>
      </p:sp>
      <p:sp>
        <p:nvSpPr>
          <p:cNvPr id="32" name="Ellips 31"/>
          <p:cNvSpPr/>
          <p:nvPr/>
        </p:nvSpPr>
        <p:spPr bwMode="auto">
          <a:xfrm>
            <a:off x="5692936" y="4101050"/>
            <a:ext cx="2554851" cy="376305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endParaRPr lang="sv-SE" smtClean="0"/>
          </a:p>
        </p:txBody>
      </p:sp>
      <p:sp>
        <p:nvSpPr>
          <p:cNvPr id="31" name="Ellips 30"/>
          <p:cNvSpPr/>
          <p:nvPr/>
        </p:nvSpPr>
        <p:spPr bwMode="auto">
          <a:xfrm rot="301036">
            <a:off x="5872251" y="5266277"/>
            <a:ext cx="1038068" cy="242277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endParaRPr lang="sv-SE" smtClean="0"/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229984">
            <a:off x="1883749" y="2085741"/>
            <a:ext cx="3829050" cy="25431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cxnSp>
        <p:nvCxnSpPr>
          <p:cNvPr id="12" name="Figur 13"/>
          <p:cNvCxnSpPr/>
          <p:nvPr/>
        </p:nvCxnSpPr>
        <p:spPr bwMode="auto">
          <a:xfrm rot="10800000">
            <a:off x="5545185" y="3242082"/>
            <a:ext cx="718459" cy="10046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Figur 13"/>
          <p:cNvCxnSpPr>
            <a:endCxn id="32" idx="0"/>
          </p:cNvCxnSpPr>
          <p:nvPr/>
        </p:nvCxnSpPr>
        <p:spPr bwMode="auto">
          <a:xfrm rot="16200000" flipH="1">
            <a:off x="6308098" y="3438786"/>
            <a:ext cx="719326" cy="60520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 9"/>
          <p:cNvSpPr/>
          <p:nvPr/>
        </p:nvSpPr>
        <p:spPr bwMode="auto">
          <a:xfrm>
            <a:off x="4326107" y="3125993"/>
            <a:ext cx="154744" cy="1547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Ellips 10"/>
          <p:cNvSpPr/>
          <p:nvPr/>
        </p:nvSpPr>
        <p:spPr bwMode="auto">
          <a:xfrm>
            <a:off x="3291841" y="3390314"/>
            <a:ext cx="154744" cy="1547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707" y="1924636"/>
            <a:ext cx="5391150" cy="30861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7" name="Ellips 6"/>
          <p:cNvSpPr/>
          <p:nvPr/>
        </p:nvSpPr>
        <p:spPr bwMode="auto">
          <a:xfrm rot="-360000">
            <a:off x="1760455" y="3191901"/>
            <a:ext cx="2995955" cy="347583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llips 7"/>
          <p:cNvSpPr/>
          <p:nvPr/>
        </p:nvSpPr>
        <p:spPr bwMode="auto">
          <a:xfrm>
            <a:off x="5198013" y="3784209"/>
            <a:ext cx="154744" cy="1547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Ellips 8"/>
          <p:cNvSpPr/>
          <p:nvPr/>
        </p:nvSpPr>
        <p:spPr bwMode="auto">
          <a:xfrm>
            <a:off x="5120641" y="4797083"/>
            <a:ext cx="154744" cy="1547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Lägga till egna felmeddelanden till 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ModelState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Egna felmeddelanden läggs till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ModelState</a:t>
            </a:r>
            <a:r>
              <a:rPr lang="sv-SE" dirty="0" smtClean="0"/>
              <a:t> med metoden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AddModelError</a:t>
            </a:r>
            <a:r>
              <a:rPr lang="sv-SE" dirty="0" smtClean="0"/>
              <a:t>.</a:t>
            </a:r>
          </a:p>
          <a:p>
            <a:pPr lvl="1"/>
            <a:r>
              <a:rPr lang="sv-SE" dirty="0" smtClean="0"/>
              <a:t>Om första parametern är namnet på ett formulärfält kopplas felmeddelandet till formulärfältet.</a:t>
            </a:r>
            <a:endParaRPr lang="sv-S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660000">
            <a:off x="5017406" y="3105579"/>
            <a:ext cx="3667125" cy="25431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cxnSp>
        <p:nvCxnSpPr>
          <p:cNvPr id="12" name="Figur 13"/>
          <p:cNvCxnSpPr>
            <a:stCxn id="11" idx="5"/>
            <a:endCxn id="8" idx="2"/>
          </p:cNvCxnSpPr>
          <p:nvPr/>
        </p:nvCxnSpPr>
        <p:spPr bwMode="auto">
          <a:xfrm rot="16200000" flipH="1">
            <a:off x="4141376" y="2804943"/>
            <a:ext cx="339185" cy="1774090"/>
          </a:xfrm>
          <a:prstGeom prst="curvedConnector2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Figur 13"/>
          <p:cNvCxnSpPr>
            <a:stCxn id="10" idx="6"/>
            <a:endCxn id="9" idx="2"/>
          </p:cNvCxnSpPr>
          <p:nvPr/>
        </p:nvCxnSpPr>
        <p:spPr bwMode="auto">
          <a:xfrm>
            <a:off x="4480851" y="3203365"/>
            <a:ext cx="639790" cy="167109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772935">
            <a:off x="29026" y="174899"/>
            <a:ext cx="6560497" cy="99254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Validering med </a:t>
            </a:r>
            <a:r>
              <a:rPr lang="sv-SE" i="1" dirty="0" smtClean="0"/>
              <a:t>data annotation</a:t>
            </a:r>
            <a:endParaRPr lang="sv-SE" i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Lämpligast sätt att validera är att använda </a:t>
            </a:r>
            <a:r>
              <a:rPr lang="sv-SE" i="1" dirty="0" smtClean="0"/>
              <a:t>data annotation</a:t>
            </a:r>
            <a:r>
              <a:rPr lang="sv-SE" dirty="0" smtClean="0"/>
              <a:t>. ASP.NET MVC känns vid sex attribut som kan användas av modellklassen, och det går att skapa egna.</a:t>
            </a:r>
          </a:p>
          <a:p>
            <a:pPr lvl="1"/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sv-SE" sz="1200" dirty="0" err="1" smtClean="0">
                <a:latin typeface="Courier New" pitchFamily="49" charset="0"/>
                <a:cs typeface="Courier New" pitchFamily="49" charset="0"/>
              </a:rPr>
              <a:t>EmailAddress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sv-SE" sz="1200" dirty="0" smtClean="0"/>
              <a:t>, 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[Range]</a:t>
            </a:r>
            <a:r>
              <a:rPr lang="sv-SE" sz="1400" dirty="0" smtClean="0"/>
              <a:t>, 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[RegularExpression]</a:t>
            </a:r>
            <a:r>
              <a:rPr lang="sv-SE" sz="1400" dirty="0" smtClean="0"/>
              <a:t>, 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[Required]</a:t>
            </a:r>
            <a:r>
              <a:rPr lang="sv-SE" sz="1400" dirty="0" smtClean="0"/>
              <a:t>, 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[StringLength]</a:t>
            </a:r>
            <a:r>
              <a:rPr lang="sv-SE" sz="1200" dirty="0"/>
              <a:t> , 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sv-SE" sz="12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sv-SE" dirty="0" smtClean="0"/>
              <a:t>Eventuella felmeddelanden läggs automatiskt till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ModelState</a:t>
            </a:r>
            <a:r>
              <a:rPr lang="sv-SE" dirty="0" smtClean="0"/>
              <a:t>.</a:t>
            </a:r>
            <a:endParaRPr lang="sv-SE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660000">
            <a:off x="4855113" y="2502291"/>
            <a:ext cx="3429000" cy="2286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7" name="Bildtext upp 6"/>
          <p:cNvSpPr/>
          <p:nvPr/>
        </p:nvSpPr>
        <p:spPr bwMode="auto">
          <a:xfrm rot="290928">
            <a:off x="-3565" y="4498429"/>
            <a:ext cx="1713688" cy="1153243"/>
          </a:xfrm>
          <a:prstGeom prst="upArrowCallout">
            <a:avLst>
              <a:gd name="adj1" fmla="val 25000"/>
              <a:gd name="adj2" fmla="val 20630"/>
              <a:gd name="adj3" fmla="val 20051"/>
              <a:gd name="adj4" fmla="val 69926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Attributet </a:t>
            </a:r>
            <a:r>
              <a:rPr lang="sv-SE" sz="9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DataType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är inget valideringsattribut. Här ser det till att användargränssnittet undertrycker tiden och endast visar datumet.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34" y="1610005"/>
            <a:ext cx="6665913" cy="37433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 rot="1132148">
            <a:off x="5869920" y="200958"/>
            <a:ext cx="4619227" cy="698849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Placering av felmeddelanden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Genom att använda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Html.ValidationMessageFor</a:t>
            </a:r>
            <a:r>
              <a:rPr lang="sv-SE" dirty="0" smtClean="0"/>
              <a:t> kan felmeddelanden placeras var som helst i formuläret.</a:t>
            </a:r>
            <a:endParaRPr lang="sv-SE" dirty="0"/>
          </a:p>
        </p:txBody>
      </p:sp>
      <p:sp>
        <p:nvSpPr>
          <p:cNvPr id="9" name="Ellips 8"/>
          <p:cNvSpPr/>
          <p:nvPr/>
        </p:nvSpPr>
        <p:spPr bwMode="auto">
          <a:xfrm>
            <a:off x="7216726" y="4464792"/>
            <a:ext cx="168812" cy="1688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Ellips 9"/>
          <p:cNvSpPr/>
          <p:nvPr/>
        </p:nvSpPr>
        <p:spPr bwMode="auto">
          <a:xfrm>
            <a:off x="7125286" y="3930220"/>
            <a:ext cx="168812" cy="1688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Ellips 10"/>
          <p:cNvSpPr/>
          <p:nvPr/>
        </p:nvSpPr>
        <p:spPr bwMode="auto">
          <a:xfrm>
            <a:off x="6710289" y="3430817"/>
            <a:ext cx="168812" cy="1688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Ellips 5"/>
          <p:cNvSpPr/>
          <p:nvPr/>
        </p:nvSpPr>
        <p:spPr bwMode="auto">
          <a:xfrm rot="-360000">
            <a:off x="665167" y="2025664"/>
            <a:ext cx="6406412" cy="276625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0000">
            <a:off x="4732230" y="2583894"/>
            <a:ext cx="3905250" cy="25241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7" name="Ellips 6"/>
          <p:cNvSpPr/>
          <p:nvPr/>
        </p:nvSpPr>
        <p:spPr bwMode="auto">
          <a:xfrm rot="-360000">
            <a:off x="873316" y="3092785"/>
            <a:ext cx="3673983" cy="276625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llips 7"/>
          <p:cNvSpPr/>
          <p:nvPr/>
        </p:nvSpPr>
        <p:spPr bwMode="auto">
          <a:xfrm rot="-360000">
            <a:off x="1176977" y="4279793"/>
            <a:ext cx="3673983" cy="276625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Figur 13"/>
          <p:cNvCxnSpPr>
            <a:stCxn id="8" idx="4"/>
            <a:endCxn id="9" idx="4"/>
          </p:cNvCxnSpPr>
          <p:nvPr/>
        </p:nvCxnSpPr>
        <p:spPr bwMode="auto">
          <a:xfrm rot="16200000" flipH="1">
            <a:off x="5125807" y="2458279"/>
            <a:ext cx="77944" cy="4272705"/>
          </a:xfrm>
          <a:prstGeom prst="curvedConnector3">
            <a:avLst>
              <a:gd name="adj1" fmla="val 393287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Figur 13"/>
          <p:cNvCxnSpPr>
            <a:stCxn id="7" idx="4"/>
            <a:endCxn id="10" idx="0"/>
          </p:cNvCxnSpPr>
          <p:nvPr/>
        </p:nvCxnSpPr>
        <p:spPr bwMode="auto">
          <a:xfrm rot="16200000" flipH="1">
            <a:off x="4686445" y="1406973"/>
            <a:ext cx="561568" cy="448492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Figur 13"/>
          <p:cNvCxnSpPr>
            <a:stCxn id="6" idx="4"/>
            <a:endCxn id="11" idx="0"/>
          </p:cNvCxnSpPr>
          <p:nvPr/>
        </p:nvCxnSpPr>
        <p:spPr bwMode="auto">
          <a:xfrm rot="16200000" flipH="1">
            <a:off x="4774120" y="1410242"/>
            <a:ext cx="1129286" cy="2911864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Bildtext ned 22"/>
          <p:cNvSpPr/>
          <p:nvPr/>
        </p:nvSpPr>
        <p:spPr bwMode="auto">
          <a:xfrm rot="21109682">
            <a:off x="1412869" y="1523811"/>
            <a:ext cx="2223216" cy="718104"/>
          </a:xfrm>
          <a:prstGeom prst="downArrowCallou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Värdet </a:t>
            </a:r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ser till att fel knutna till ett fält inte visas i en osorterad lista.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344">
            <a:off x="2046074" y="4666602"/>
            <a:ext cx="4668622" cy="138174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80000">
            <a:off x="535212" y="1014674"/>
            <a:ext cx="6665913" cy="41719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Validering på klienten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ASP.NET MVC 4 använder sig av </a:t>
            </a:r>
            <a:r>
              <a:rPr lang="sv-SE" i="1" dirty="0" smtClean="0"/>
              <a:t>data annotation</a:t>
            </a:r>
            <a:r>
              <a:rPr lang="sv-SE" dirty="0" smtClean="0"/>
              <a:t> ihop med jQuery och jQuery </a:t>
            </a:r>
            <a:r>
              <a:rPr lang="sv-SE" dirty="0" err="1" smtClean="0"/>
              <a:t>Validation</a:t>
            </a:r>
            <a:r>
              <a:rPr lang="sv-SE" dirty="0"/>
              <a:t> </a:t>
            </a:r>
            <a:r>
              <a:rPr lang="sv-SE" dirty="0" smtClean="0"/>
              <a:t>för </a:t>
            </a:r>
            <a:r>
              <a:rPr lang="sv-SE" dirty="0"/>
              <a:t>validering på </a:t>
            </a:r>
            <a:r>
              <a:rPr lang="sv-SE" dirty="0" smtClean="0"/>
              <a:t>klienten (</a:t>
            </a:r>
            <a:r>
              <a:rPr lang="sv-SE" i="1" dirty="0" smtClean="0"/>
              <a:t>”</a:t>
            </a:r>
            <a:r>
              <a:rPr lang="sv-SE" i="1" dirty="0" err="1" smtClean="0"/>
              <a:t>Unobtrusive</a:t>
            </a:r>
            <a:r>
              <a:rPr lang="sv-SE" i="1" dirty="0" smtClean="0"/>
              <a:t> </a:t>
            </a:r>
            <a:r>
              <a:rPr lang="sv-SE" i="1" dirty="0" err="1"/>
              <a:t>Client</a:t>
            </a:r>
            <a:r>
              <a:rPr lang="sv-SE" i="1" dirty="0"/>
              <a:t> </a:t>
            </a:r>
            <a:r>
              <a:rPr lang="sv-SE" i="1" dirty="0" err="1" smtClean="0"/>
              <a:t>Validation</a:t>
            </a:r>
            <a:r>
              <a:rPr lang="sv-SE" i="1" dirty="0" smtClean="0"/>
              <a:t>”</a:t>
            </a:r>
            <a:r>
              <a:rPr lang="sv-SE" dirty="0" smtClean="0"/>
              <a:t>)</a:t>
            </a:r>
            <a:r>
              <a:rPr lang="sv-SE" i="1" dirty="0" smtClean="0"/>
              <a:t>.</a:t>
            </a:r>
          </a:p>
          <a:p>
            <a:r>
              <a:rPr lang="sv-SE" dirty="0" smtClean="0"/>
              <a:t>Valideringsmeddelanden visas och döljs dynamiskt och formuläret postas inte om fälten inte klarar valideringen på klienten.</a:t>
            </a:r>
            <a:endParaRPr lang="sv-SE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">
            <a:off x="5211225" y="3881177"/>
            <a:ext cx="4920000" cy="186666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">
            <a:off x="4503588" y="2069716"/>
            <a:ext cx="9839326" cy="30670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20000">
            <a:off x="-330879" y="2358618"/>
            <a:ext cx="4662857" cy="280571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0000">
            <a:off x="1925254" y="1939763"/>
            <a:ext cx="4674286" cy="25600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0000">
            <a:off x="2913856" y="2929279"/>
            <a:ext cx="4651429" cy="228571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023" y="3021436"/>
            <a:ext cx="4662857" cy="35600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Mer information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199" y="817563"/>
            <a:ext cx="8085727" cy="4619625"/>
          </a:xfrm>
        </p:spPr>
        <p:txBody>
          <a:bodyPr/>
          <a:lstStyle/>
          <a:p>
            <a:r>
              <a:rPr lang="sv-SE" sz="1800" dirty="0" smtClean="0"/>
              <a:t>I kurslitteraturen kapitel 20-23 hittar du mer information om </a:t>
            </a:r>
            <a:r>
              <a:rPr lang="sv-SE" sz="1800" i="1" dirty="0" smtClean="0"/>
              <a:t>”</a:t>
            </a:r>
            <a:r>
              <a:rPr lang="sv-SE" sz="1800" i="1" dirty="0" err="1" smtClean="0"/>
              <a:t>model</a:t>
            </a:r>
            <a:r>
              <a:rPr lang="sv-SE" sz="1800" i="1" dirty="0" smtClean="0"/>
              <a:t> templates”</a:t>
            </a:r>
            <a:r>
              <a:rPr lang="sv-SE" sz="1800" dirty="0" smtClean="0"/>
              <a:t>, bindning, validering och ”</a:t>
            </a:r>
            <a:r>
              <a:rPr lang="sv-SE" sz="1800" i="1" dirty="0" err="1" smtClean="0"/>
              <a:t>unobtrusive</a:t>
            </a:r>
            <a:r>
              <a:rPr lang="sv-SE" sz="1800" i="1" dirty="0" smtClean="0"/>
              <a:t> Ajax</a:t>
            </a:r>
            <a:r>
              <a:rPr lang="sv-SE" sz="1800" dirty="0" smtClean="0"/>
              <a:t>”.</a:t>
            </a:r>
          </a:p>
          <a:p>
            <a:r>
              <a:rPr lang="sv-SE" sz="1800" dirty="0"/>
              <a:t>På </a:t>
            </a:r>
            <a:r>
              <a:rPr lang="sv-SE" sz="1800" dirty="0">
                <a:hlinkClick r:id="rId6"/>
              </a:rPr>
              <a:t>http://www.asp.net/mvc/tutorials/mvc-4/getting-started-with-aspnet-mvc4/adding-validation-to-the-model</a:t>
            </a:r>
            <a:r>
              <a:rPr lang="sv-SE" sz="1800" dirty="0" smtClean="0"/>
              <a:t> finns exempel på validering. </a:t>
            </a:r>
            <a:r>
              <a:rPr lang="sv-SE" sz="1050" dirty="0">
                <a:solidFill>
                  <a:schemeClr val="bg1">
                    <a:lumMod val="65000"/>
                  </a:schemeClr>
                </a:solidFill>
              </a:rPr>
              <a:t>På </a:t>
            </a:r>
            <a:r>
              <a:rPr lang="sv-SE" sz="1050" dirty="0">
                <a:solidFill>
                  <a:schemeClr val="bg1">
                    <a:lumMod val="65000"/>
                  </a:schemeClr>
                </a:solidFill>
                <a:hlinkClick r:id="rId7"/>
              </a:rPr>
              <a:t>http://www.asp.net/mvc/tutorials/older-versions/models-(data)/</a:t>
            </a:r>
            <a:r>
              <a:rPr lang="sv-SE" sz="1050" dirty="0" smtClean="0">
                <a:solidFill>
                  <a:schemeClr val="bg1">
                    <a:lumMod val="65000"/>
                  </a:schemeClr>
                </a:solidFill>
                <a:hlinkClick r:id="rId7"/>
              </a:rPr>
              <a:t>performing-simple-validation-cs</a:t>
            </a:r>
            <a:r>
              <a:rPr lang="sv-SE" sz="1050" dirty="0" smtClean="0">
                <a:solidFill>
                  <a:schemeClr val="bg1">
                    <a:lumMod val="65000"/>
                  </a:schemeClr>
                </a:solidFill>
              </a:rPr>
              <a:t> finns flera ”gamla” exempel på hur validering kan implementeras.</a:t>
            </a:r>
            <a:endParaRPr lang="sv-SE" sz="1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</a:t>
            </a:r>
            <a:r>
              <a:rPr lang="sv-SE" sz="1400" dirty="0" smtClean="0"/>
              <a:t>ASP.NET MVC </a:t>
            </a:r>
            <a:r>
              <a:rPr lang="sv-SE" sz="1400" dirty="0"/>
              <a:t>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</a:t>
            </a:r>
            <a:r>
              <a:rPr lang="sv-SE" sz="1400" dirty="0" smtClean="0"/>
              <a:t>detta verk av</a:t>
            </a:r>
            <a:r>
              <a:rPr lang="sv-SE" sz="1400" dirty="0"/>
              <a:t> Mats Loock, </a:t>
            </a:r>
            <a:r>
              <a:rPr lang="sv-SE" sz="1400" dirty="0" smtClean="0"/>
              <a:t>förutom Linnéuniversitetets logotyp och symbol samt ikoner och fotografier,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3"/>
              </a:rPr>
              <a:t>http://creativecommons.org/licenses/by-nc-sa/2.5/se</a:t>
            </a:r>
            <a:r>
              <a:rPr lang="sv-SE" sz="1400" u="sng" dirty="0" smtClean="0">
                <a:hlinkClick r:id="rId3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</a:t>
            </a:r>
            <a:r>
              <a:rPr lang="sv-SE" sz="1400" dirty="0" smtClean="0"/>
              <a:t>Linnéuniversitetets logotyp och </a:t>
            </a:r>
            <a:r>
              <a:rPr lang="sv-SE" sz="1400" dirty="0"/>
              <a:t>symbol </a:t>
            </a:r>
            <a:r>
              <a:rPr lang="sv-SE" sz="1400" dirty="0" smtClean="0"/>
              <a:t>samt ikoner och fotografier 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</a:t>
            </a:r>
            <a:r>
              <a:rPr lang="sv-SE" sz="1400" dirty="0" smtClean="0"/>
              <a:t>ASP.NET MVC” </a:t>
            </a:r>
            <a:r>
              <a:rPr lang="sv-SE" sz="1400" dirty="0"/>
              <a:t>och en länk till </a:t>
            </a:r>
            <a:r>
              <a:rPr lang="sv-SE" sz="1400" u="sng" dirty="0">
                <a:hlinkClick r:id="rId4"/>
              </a:rPr>
              <a:t>https://</a:t>
            </a:r>
            <a:r>
              <a:rPr lang="sv-SE" sz="1400" u="sng" dirty="0" smtClean="0">
                <a:hlinkClick r:id="rId4"/>
              </a:rPr>
              <a:t>coursepress.lnu.se/kurs/aspnet-mvc</a:t>
            </a:r>
            <a:r>
              <a:rPr lang="sv-SE" sz="1400" dirty="0" smtClean="0"/>
              <a:t> </a:t>
            </a:r>
            <a:r>
              <a:rPr lang="sv-SE" sz="1400" dirty="0"/>
              <a:t>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23145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381910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är en modell?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199" y="817563"/>
            <a:ext cx="4224215" cy="4619625"/>
          </a:xfrm>
        </p:spPr>
        <p:txBody>
          <a:bodyPr/>
          <a:lstStyle/>
          <a:p>
            <a:r>
              <a:rPr lang="sv-SE" sz="1800" dirty="0" smtClean="0"/>
              <a:t>I MVC används modell för att beteckna dataobjektet som skickas från controllern till vyn.</a:t>
            </a:r>
          </a:p>
          <a:p>
            <a:r>
              <a:rPr lang="sv-SE" sz="1800" dirty="0" smtClean="0"/>
              <a:t>ASP.NET MVC har inga krav på att en typ som representerar en modell ska ärva från en specifik basklass.</a:t>
            </a:r>
          </a:p>
          <a:p>
            <a:r>
              <a:rPr lang="sv-SE" sz="1800" dirty="0" smtClean="0"/>
              <a:t>En modell har i regel publika egenskaper.</a:t>
            </a:r>
          </a:p>
          <a:p>
            <a:pPr lvl="1"/>
            <a:r>
              <a:rPr lang="sv-SE" sz="1400" dirty="0" smtClean="0"/>
              <a:t>En modells egenskaper kan renderas av vyn genom att använda </a:t>
            </a:r>
            <a:r>
              <a:rPr lang="sv-SE" sz="1400" i="1" dirty="0" smtClean="0"/>
              <a:t>HTML Helpers</a:t>
            </a:r>
            <a:r>
              <a:rPr lang="sv-SE" sz="1400" dirty="0" smtClean="0"/>
              <a:t>.</a:t>
            </a:r>
          </a:p>
          <a:p>
            <a:pPr lvl="1"/>
            <a:r>
              <a:rPr lang="sv-SE" sz="1400" dirty="0" smtClean="0"/>
              <a:t>Formulärdata kan automatiskt av en controller bindas till en modells egenskaper.</a:t>
            </a:r>
          </a:p>
          <a:p>
            <a:pPr lvl="1"/>
            <a:r>
              <a:rPr lang="sv-SE" sz="1400" dirty="0" smtClean="0"/>
              <a:t>Genom att dekorera en egenskap med attribut kan validering implementeras på server och klient.</a:t>
            </a:r>
          </a:p>
          <a:p>
            <a:endParaRPr lang="sv-SE" sz="1800" dirty="0"/>
          </a:p>
        </p:txBody>
      </p:sp>
      <p:grpSp>
        <p:nvGrpSpPr>
          <p:cNvPr id="37" name="Grupp 36"/>
          <p:cNvGrpSpPr/>
          <p:nvPr/>
        </p:nvGrpSpPr>
        <p:grpSpPr>
          <a:xfrm>
            <a:off x="4771311" y="533455"/>
            <a:ext cx="4351991" cy="3600828"/>
            <a:chOff x="5112022" y="1598089"/>
            <a:chExt cx="4351991" cy="3600828"/>
          </a:xfrm>
        </p:grpSpPr>
        <p:sp>
          <p:nvSpPr>
            <p:cNvPr id="35" name="textruta 34"/>
            <p:cNvSpPr txBox="1"/>
            <p:nvPr/>
          </p:nvSpPr>
          <p:spPr>
            <a:xfrm rot="682939">
              <a:off x="7396501" y="1598089"/>
              <a:ext cx="2067512" cy="306237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sv-SE" sz="199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?</a:t>
              </a:r>
              <a:endParaRPr lang="sv-SE" sz="199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4" name="Grupp 33"/>
            <p:cNvGrpSpPr/>
            <p:nvPr/>
          </p:nvGrpSpPr>
          <p:grpSpPr>
            <a:xfrm>
              <a:off x="5112022" y="2562414"/>
              <a:ext cx="3332730" cy="2636503"/>
              <a:chOff x="3367747" y="2562414"/>
              <a:chExt cx="3332730" cy="2636503"/>
            </a:xfrm>
          </p:grpSpPr>
          <p:cxnSp>
            <p:nvCxnSpPr>
              <p:cNvPr id="5" name="Rak 4"/>
              <p:cNvCxnSpPr/>
              <p:nvPr/>
            </p:nvCxnSpPr>
            <p:spPr bwMode="auto">
              <a:xfrm>
                <a:off x="5305227" y="3883055"/>
                <a:ext cx="139525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" name="Rak 5"/>
              <p:cNvCxnSpPr/>
              <p:nvPr/>
            </p:nvCxnSpPr>
            <p:spPr bwMode="auto">
              <a:xfrm rot="16200000" flipH="1">
                <a:off x="4189947" y="2766491"/>
                <a:ext cx="1116760" cy="111596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8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" name="Rak 6"/>
              <p:cNvCxnSpPr/>
              <p:nvPr/>
            </p:nvCxnSpPr>
            <p:spPr bwMode="auto">
              <a:xfrm rot="5400000" flipH="1" flipV="1">
                <a:off x="4194711" y="3876153"/>
                <a:ext cx="1116760" cy="111596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8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" name="Rak pil 7"/>
              <p:cNvCxnSpPr/>
              <p:nvPr/>
            </p:nvCxnSpPr>
            <p:spPr bwMode="auto">
              <a:xfrm>
                <a:off x="4583596" y="4259399"/>
                <a:ext cx="536713" cy="23940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round/>
                <a:headEnd type="arrow" w="med" len="med"/>
                <a:tailEnd type="none"/>
              </a:ln>
              <a:effectLst/>
            </p:spPr>
          </p:cxnSp>
          <p:cxnSp>
            <p:nvCxnSpPr>
              <p:cNvPr id="9" name="Rak pil 8"/>
              <p:cNvCxnSpPr/>
              <p:nvPr/>
            </p:nvCxnSpPr>
            <p:spPr bwMode="auto">
              <a:xfrm>
                <a:off x="4652394" y="4116523"/>
                <a:ext cx="536713" cy="23940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grpSp>
            <p:nvGrpSpPr>
              <p:cNvPr id="13" name="Grupp 12"/>
              <p:cNvGrpSpPr/>
              <p:nvPr/>
            </p:nvGrpSpPr>
            <p:grpSpPr>
              <a:xfrm>
                <a:off x="5366199" y="2562414"/>
                <a:ext cx="1245612" cy="1245612"/>
                <a:chOff x="2767448" y="484"/>
                <a:chExt cx="2047356" cy="2047355"/>
              </a:xfrm>
              <a:scene3d>
                <a:camera prst="orthographicFront" fov="0">
                  <a:rot lat="0" lon="0" rev="0"/>
                </a:camera>
                <a:lightRig rig="glow" dir="t">
                  <a:rot lat="0" lon="0" rev="6360000"/>
                </a:lightRig>
              </a:scene3d>
            </p:grpSpPr>
            <p:sp>
              <p:nvSpPr>
                <p:cNvPr id="14" name="Ellips 13"/>
                <p:cNvSpPr/>
                <p:nvPr/>
              </p:nvSpPr>
              <p:spPr>
                <a:xfrm>
                  <a:off x="2767448" y="484"/>
                  <a:ext cx="2047356" cy="204735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70C0">
                        <a:hueOff val="0"/>
                        <a:satOff val="0"/>
                        <a:lumOff val="0"/>
                        <a:alphaOff val="0"/>
                        <a:shade val="15000"/>
                        <a:satMod val="180000"/>
                      </a:srgbClr>
                    </a:gs>
                    <a:gs pos="50000">
                      <a:srgbClr val="0070C0">
                        <a:hueOff val="0"/>
                        <a:satOff val="0"/>
                        <a:lumOff val="0"/>
                        <a:alphaOff val="0"/>
                        <a:shade val="45000"/>
                        <a:satMod val="170000"/>
                      </a:srgbClr>
                    </a:gs>
                    <a:gs pos="70000">
                      <a:srgbClr val="0070C0">
                        <a:hueOff val="0"/>
                        <a:satOff val="0"/>
                        <a:lumOff val="0"/>
                        <a:alphaOff val="0"/>
                        <a:tint val="99000"/>
                        <a:shade val="65000"/>
                        <a:satMod val="155000"/>
                      </a:srgbClr>
                    </a:gs>
                    <a:gs pos="100000">
                      <a:srgbClr val="0070C0">
                        <a:hueOff val="0"/>
                        <a:satOff val="0"/>
                        <a:lumOff val="0"/>
                        <a:alphaOff val="0"/>
                        <a:tint val="95500"/>
                        <a:shade val="100000"/>
                        <a:satMod val="15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63500" dist="38100" dir="5400000" rotWithShape="0">
                    <a:srgbClr val="000000">
                      <a:alpha val="45000"/>
                    </a:srgbClr>
                  </a:outerShdw>
                </a:effectLst>
                <a:sp3d contourW="1000" prstMaterial="flat">
                  <a:bevelT w="95250" h="101600"/>
                  <a:contourClr>
                    <a:srgbClr val="0070C0">
                      <a:hueOff val="0"/>
                      <a:satOff val="0"/>
                      <a:lumOff val="0"/>
                      <a:alphaOff val="0"/>
                      <a:satMod val="300000"/>
                    </a:srgbClr>
                  </a:contourClr>
                </a:sp3d>
              </p:spPr>
              <p:style>
                <a:lnRef idx="0">
                  <a:scrgbClr r="0" g="0" b="0"/>
                </a:lnRef>
                <a:fillRef idx="3">
                  <a:scrgbClr r="0" g="0" b="0"/>
                </a:fillRef>
                <a:effectRef idx="3">
                  <a:scrgbClr r="0" g="0" b="0"/>
                </a:effectRef>
                <a:fontRef idx="minor">
                  <a:schemeClr val="lt1"/>
                </a:fontRef>
              </p:style>
            </p:sp>
            <p:sp>
              <p:nvSpPr>
                <p:cNvPr id="15" name="Ellips 4"/>
                <p:cNvSpPr/>
                <p:nvPr/>
              </p:nvSpPr>
              <p:spPr>
                <a:xfrm>
                  <a:off x="3067275" y="300313"/>
                  <a:ext cx="1447699" cy="1447699"/>
                </a:xfrm>
                <a:prstGeom prst="rect">
                  <a:avLst/>
                </a:prstGeom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30480" tIns="30480" rIns="30480" bIns="30480" numCol="1" spcCol="1270" anchor="ctr" anchorCtr="0">
                  <a:noAutofit/>
                </a:bodyPr>
                <a:lstStyle/>
                <a:p>
                  <a:pPr lvl="0" algn="ctr" defTabSz="1066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400" kern="1200" dirty="0" smtClean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Model</a:t>
                  </a:r>
                  <a:endParaRPr lang="en-US" sz="1400" kern="12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6" name="Grupp 15"/>
              <p:cNvGrpSpPr/>
              <p:nvPr/>
            </p:nvGrpSpPr>
            <p:grpSpPr>
              <a:xfrm>
                <a:off x="5366199" y="3953305"/>
                <a:ext cx="1245612" cy="1245612"/>
                <a:chOff x="1229680" y="2663975"/>
                <a:chExt cx="2047355" cy="2047355"/>
              </a:xfrm>
              <a:solidFill>
                <a:schemeClr val="bg1">
                  <a:lumMod val="75000"/>
                </a:schemeClr>
              </a:solidFill>
              <a:scene3d>
                <a:camera prst="orthographicFront" fov="0">
                  <a:rot lat="0" lon="0" rev="0"/>
                </a:camera>
                <a:lightRig rig="glow" dir="t">
                  <a:rot lat="0" lon="0" rev="6360000"/>
                </a:lightRig>
              </a:scene3d>
            </p:grpSpPr>
            <p:sp>
              <p:nvSpPr>
                <p:cNvPr id="17" name="Ellips 16"/>
                <p:cNvSpPr/>
                <p:nvPr/>
              </p:nvSpPr>
              <p:spPr>
                <a:xfrm>
                  <a:off x="1229680" y="2663975"/>
                  <a:ext cx="2047355" cy="2047355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dist="38100" dir="5400000" rotWithShape="0">
                    <a:srgbClr val="000000">
                      <a:alpha val="45000"/>
                    </a:srgbClr>
                  </a:outerShdw>
                </a:effectLst>
                <a:sp3d contourW="1000" prstMaterial="flat">
                  <a:bevelT w="95250" h="101600"/>
                  <a:contourClr>
                    <a:srgbClr val="0070C0">
                      <a:hueOff val="-11415811"/>
                      <a:satOff val="-48181"/>
                      <a:lumOff val="5490"/>
                      <a:alphaOff val="0"/>
                      <a:satMod val="300000"/>
                    </a:srgbClr>
                  </a:contourClr>
                </a:sp3d>
              </p:spPr>
              <p:style>
                <a:lnRef idx="0">
                  <a:scrgbClr r="0" g="0" b="0"/>
                </a:lnRef>
                <a:fillRef idx="3">
                  <a:scrgbClr r="0" g="0" b="0"/>
                </a:fillRef>
                <a:effectRef idx="3">
                  <a:scrgbClr r="0" g="0" b="0"/>
                </a:effectRef>
                <a:fontRef idx="minor">
                  <a:schemeClr val="lt1"/>
                </a:fontRef>
              </p:style>
            </p:sp>
            <p:sp>
              <p:nvSpPr>
                <p:cNvPr id="18" name="Ellips 8"/>
                <p:cNvSpPr/>
                <p:nvPr/>
              </p:nvSpPr>
              <p:spPr>
                <a:xfrm>
                  <a:off x="1529508" y="2963803"/>
                  <a:ext cx="1447699" cy="1447699"/>
                </a:xfrm>
                <a:prstGeom prst="rect">
                  <a:avLst/>
                </a:prstGeom>
                <a:grpFill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30480" tIns="30480" rIns="30480" bIns="30480" numCol="1" spcCol="1270" anchor="ctr" anchorCtr="0">
                  <a:noAutofit/>
                </a:bodyPr>
                <a:lstStyle/>
                <a:p>
                  <a:pPr lvl="0" algn="ctr" defTabSz="1066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400" kern="1200" dirty="0" smtClean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View</a:t>
                  </a:r>
                  <a:endParaRPr lang="en-US" sz="1400" kern="12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3" name="Ellips 22"/>
              <p:cNvSpPr/>
              <p:nvPr/>
            </p:nvSpPr>
            <p:spPr>
              <a:xfrm>
                <a:off x="3367747" y="3260249"/>
                <a:ext cx="1245612" cy="124561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63500" dist="38100" dir="5400000" rotWithShape="0">
                  <a:srgbClr val="000000">
                    <a:alpha val="45000"/>
                  </a:srgbClr>
                </a:outerShdw>
              </a:effectLst>
              <a:scene3d>
                <a:camera prst="orthographicFront" fov="0">
                  <a:rot lat="0" lon="0" rev="0"/>
                </a:camera>
                <a:lightRig rig="glow" dir="t">
                  <a:rot lat="0" lon="0" rev="6360000"/>
                </a:lightRig>
              </a:scene3d>
              <a:sp3d contourW="1000" prstMaterial="flat">
                <a:bevelT w="95250" h="101600"/>
                <a:contourClr>
                  <a:srgbClr val="0070C0">
                    <a:hueOff val="-5707906"/>
                    <a:satOff val="-24090"/>
                    <a:lumOff val="2745"/>
                    <a:alphaOff val="0"/>
                    <a:satMod val="300000"/>
                  </a:srgbClr>
                </a:contourClr>
              </a:sp3d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3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24" name="Ellips 6"/>
              <p:cNvSpPr/>
              <p:nvPr/>
            </p:nvSpPr>
            <p:spPr>
              <a:xfrm>
                <a:off x="3550163" y="3442665"/>
                <a:ext cx="880781" cy="880781"/>
              </a:xfrm>
              <a:prstGeom prst="rect">
                <a:avLst/>
              </a:prstGeom>
              <a:scene3d>
                <a:camera prst="orthographicFront" fov="0">
                  <a:rot lat="0" lon="0" rev="0"/>
                </a:camera>
                <a:lightRig rig="glow" dir="t">
                  <a:rot lat="0" lon="0" rev="6360000"/>
                </a:lightRig>
              </a:scene3d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0480" tIns="30480" rIns="30480" bIns="3048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Controller</a:t>
                </a:r>
                <a:endParaRPr lang="en-US" sz="1400" kern="1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cxnSp>
            <p:nvCxnSpPr>
              <p:cNvPr id="25" name="Rak pil 24"/>
              <p:cNvCxnSpPr/>
              <p:nvPr/>
            </p:nvCxnSpPr>
            <p:spPr bwMode="auto">
              <a:xfrm flipV="1">
                <a:off x="4621696" y="3318805"/>
                <a:ext cx="536713" cy="23940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26" name="Rak pil 25"/>
              <p:cNvCxnSpPr/>
              <p:nvPr/>
            </p:nvCxnSpPr>
            <p:spPr bwMode="auto">
              <a:xfrm rot="10800000" flipV="1">
                <a:off x="4676208" y="3471205"/>
                <a:ext cx="536713" cy="23940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round/>
                <a:headEnd type="none" w="med" len="med"/>
                <a:tailEnd type="arrow"/>
              </a:ln>
              <a:effectLst/>
            </p:spPr>
          </p:cxn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420000">
            <a:off x="4461050" y="-374666"/>
            <a:ext cx="4895850" cy="58293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5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 enkel klass är modellen</a:t>
            </a:r>
            <a:endParaRPr lang="sv-SE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457196" y="817563"/>
            <a:ext cx="3966312" cy="4619625"/>
          </a:xfrm>
        </p:spPr>
        <p:txBody>
          <a:bodyPr/>
          <a:lstStyle/>
          <a:p>
            <a:r>
              <a:rPr lang="sv-SE" dirty="0" smtClean="0"/>
              <a:t>En instans av klassen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dirty="0" smtClean="0"/>
              <a:t>, en helt vanlig klass, är ett exempel på en modell som kan skickas från en controller till en vy.</a:t>
            </a:r>
          </a:p>
          <a:p>
            <a:r>
              <a:rPr lang="sv-SE" dirty="0" smtClean="0"/>
              <a:t>Egenskaperna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Birthdate</a:t>
            </a:r>
            <a:r>
              <a:rPr lang="sv-SE" dirty="0" smtClean="0"/>
              <a:t> och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dirty="0" smtClean="0"/>
              <a:t> används för initiera objektet.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Age</a:t>
            </a:r>
            <a:r>
              <a:rPr lang="sv-SE" dirty="0" smtClean="0"/>
              <a:t>,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DaysUntilNextBirthday</a:t>
            </a:r>
            <a:r>
              <a:rPr lang="sv-SE" dirty="0" smtClean="0"/>
              <a:t> och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NextBirthdayDate</a:t>
            </a:r>
            <a:r>
              <a:rPr lang="sv-SE" dirty="0" smtClean="0"/>
              <a:t> är </a:t>
            </a:r>
            <a:r>
              <a:rPr lang="sv-SE" i="1" dirty="0" smtClean="0"/>
              <a:t>read-only”</a:t>
            </a:r>
            <a:r>
              <a:rPr lang="sv-SE" dirty="0" smtClean="0"/>
              <a:t>-egenskaper vars värden är beroende av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Birthdate</a:t>
            </a:r>
            <a:r>
              <a:rPr lang="sv-SE" dirty="0" smtClean="0"/>
              <a:t>.</a:t>
            </a:r>
            <a:endParaRPr lang="sv-SE" dirty="0"/>
          </a:p>
        </p:txBody>
      </p:sp>
      <p:sp>
        <p:nvSpPr>
          <p:cNvPr id="10" name="Bildtext upp 9"/>
          <p:cNvSpPr/>
          <p:nvPr/>
        </p:nvSpPr>
        <p:spPr bwMode="auto">
          <a:xfrm rot="21396999">
            <a:off x="6012512" y="4542680"/>
            <a:ext cx="2096124" cy="982984"/>
          </a:xfrm>
          <a:prstGeom prst="upArrowCallou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72000" rIns="72000" bIns="72000" numCol="1" rtlCol="0" anchor="ctr" anchorCtr="1" compatLnSpc="1">
            <a:prstTxWarp prst="textNoShape">
              <a:avLst/>
            </a:prstTxWarp>
          </a:bodyPr>
          <a:lstStyle/>
          <a:p>
            <a:pPr marL="0" lvl="1"/>
            <a:r>
              <a:rPr lang="sv-SE" sz="900" dirty="0" smtClean="0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sz="1100" dirty="0" smtClean="0">
                <a:latin typeface="Times New Roman" pitchFamily="18" charset="0"/>
                <a:cs typeface="Times New Roman" pitchFamily="18" charset="0"/>
              </a:rPr>
              <a:t> används till att bestämma antalet dagar det är till en persons nästa födelsedag.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824276">
            <a:off x="4500299" y="1046280"/>
            <a:ext cx="5160001" cy="3266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360000"/>
            </a:camera>
            <a:lightRig rig="threePt" dir="t"/>
          </a:scene3d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9951">
            <a:off x="4302666" y="3592021"/>
            <a:ext cx="3246667" cy="152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99" y="1576267"/>
            <a:ext cx="2826667" cy="334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Ett enkelt formulär för data till modellen…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…men det finns enklare och bättre sätt.</a:t>
            </a:r>
            <a:endParaRPr lang="sv-SE" dirty="0"/>
          </a:p>
        </p:txBody>
      </p:sp>
      <p:sp>
        <p:nvSpPr>
          <p:cNvPr id="8" name="Ellips 7"/>
          <p:cNvSpPr/>
          <p:nvPr/>
        </p:nvSpPr>
        <p:spPr bwMode="auto">
          <a:xfrm>
            <a:off x="2053134" y="3411711"/>
            <a:ext cx="331006" cy="113488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36000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Ellips 8"/>
          <p:cNvSpPr/>
          <p:nvPr/>
        </p:nvSpPr>
        <p:spPr bwMode="auto">
          <a:xfrm>
            <a:off x="2053134" y="4002052"/>
            <a:ext cx="827634" cy="155236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36000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Ellips 9"/>
          <p:cNvSpPr/>
          <p:nvPr/>
        </p:nvSpPr>
        <p:spPr bwMode="auto">
          <a:xfrm rot="660000">
            <a:off x="5713298" y="4320692"/>
            <a:ext cx="351866" cy="162660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36000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Ellips 10"/>
          <p:cNvSpPr/>
          <p:nvPr/>
        </p:nvSpPr>
        <p:spPr bwMode="auto">
          <a:xfrm rot="660000">
            <a:off x="6570360" y="4491770"/>
            <a:ext cx="764082" cy="181140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36000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Figur 12"/>
          <p:cNvCxnSpPr>
            <a:stCxn id="8" idx="6"/>
            <a:endCxn id="10" idx="0"/>
          </p:cNvCxnSpPr>
          <p:nvPr/>
        </p:nvCxnSpPr>
        <p:spPr bwMode="auto">
          <a:xfrm>
            <a:off x="2384140" y="3468455"/>
            <a:ext cx="3520609" cy="853731"/>
          </a:xfrm>
          <a:prstGeom prst="curvedConnector2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Figur 13"/>
          <p:cNvCxnSpPr>
            <a:stCxn id="9" idx="4"/>
            <a:endCxn id="11" idx="4"/>
          </p:cNvCxnSpPr>
          <p:nvPr/>
        </p:nvCxnSpPr>
        <p:spPr bwMode="auto">
          <a:xfrm rot="16200000" flipH="1">
            <a:off x="4444056" y="2180183"/>
            <a:ext cx="513958" cy="4468168"/>
          </a:xfrm>
          <a:prstGeom prst="curvedConnector3">
            <a:avLst>
              <a:gd name="adj1" fmla="val 144802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Bildtext vänster 26"/>
          <p:cNvSpPr/>
          <p:nvPr/>
        </p:nvSpPr>
        <p:spPr bwMode="auto">
          <a:xfrm rot="20775508">
            <a:off x="7167497" y="4121675"/>
            <a:ext cx="1115440" cy="40256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4216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Ingen optimal lösning!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840000">
            <a:off x="4825148" y="1845138"/>
            <a:ext cx="5160001" cy="3266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360000"/>
            </a:camera>
            <a:lightRig rig="threePt" dir="t"/>
          </a:scene3d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2944">
            <a:off x="-127609" y="3542189"/>
            <a:ext cx="7257143" cy="24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283" y="2077266"/>
            <a:ext cx="2606667" cy="23000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Ett enklare formulär med </a:t>
            </a:r>
            <a:r>
              <a:rPr lang="sv-SE" i="1" dirty="0" smtClean="0"/>
              <a:t>HTML Helpers</a:t>
            </a:r>
            <a:endParaRPr lang="sv-SE" i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Med hjälp av </a:t>
            </a:r>
            <a:r>
              <a:rPr lang="sv-SE" i="1" dirty="0" smtClean="0"/>
              <a:t>HTML Helpers</a:t>
            </a:r>
            <a:r>
              <a:rPr lang="sv-SE" dirty="0" smtClean="0"/>
              <a:t> kan ett formulär genereras.</a:t>
            </a:r>
          </a:p>
          <a:p>
            <a:r>
              <a:rPr lang="sv-SE" dirty="0" smtClean="0"/>
              <a:t>En </a:t>
            </a:r>
            <a:r>
              <a:rPr lang="sv-SE" i="1" dirty="0" smtClean="0"/>
              <a:t>HTML Helper</a:t>
            </a:r>
            <a:r>
              <a:rPr lang="sv-SE" dirty="0" smtClean="0"/>
              <a:t> är typiskt en metod som returnerar en sträng och kan användas för att generera HTML-element som textfält, länkar och listrutor.</a:t>
            </a:r>
            <a:endParaRPr lang="sv-SE" dirty="0"/>
          </a:p>
        </p:txBody>
      </p:sp>
      <p:sp>
        <p:nvSpPr>
          <p:cNvPr id="8" name="Ellips 7"/>
          <p:cNvSpPr/>
          <p:nvPr/>
        </p:nvSpPr>
        <p:spPr bwMode="auto">
          <a:xfrm rot="-360000">
            <a:off x="2532979" y="2792142"/>
            <a:ext cx="1898516" cy="198602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Bildtext vänster 44"/>
          <p:cNvSpPr/>
          <p:nvPr/>
        </p:nvSpPr>
        <p:spPr bwMode="auto">
          <a:xfrm rot="258272">
            <a:off x="6081022" y="2795205"/>
            <a:ext cx="2102710" cy="586953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904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sv-SE" sz="10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Ooops</a:t>
            </a:r>
            <a:r>
              <a:rPr lang="sv-SE" sz="1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!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HTML.LabelFor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använder namnet på egenskapen.</a:t>
            </a:r>
          </a:p>
        </p:txBody>
      </p:sp>
      <p:sp>
        <p:nvSpPr>
          <p:cNvPr id="46" name="Bildtext vänster 45"/>
          <p:cNvSpPr/>
          <p:nvPr/>
        </p:nvSpPr>
        <p:spPr bwMode="auto">
          <a:xfrm rot="341277">
            <a:off x="4744859" y="4926887"/>
            <a:ext cx="2102710" cy="586953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904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Attributen </a:t>
            </a:r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och </a:t>
            </a:r>
            <a:r>
              <a:rPr lang="sv-SE" sz="9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sätts till egenskapens namn.</a:t>
            </a:r>
          </a:p>
        </p:txBody>
      </p:sp>
      <p:sp>
        <p:nvSpPr>
          <p:cNvPr id="12" name="Ellips 11"/>
          <p:cNvSpPr/>
          <p:nvPr/>
        </p:nvSpPr>
        <p:spPr bwMode="auto">
          <a:xfrm rot="-360000">
            <a:off x="2639883" y="3537488"/>
            <a:ext cx="2006863" cy="198602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40085">
            <a:off x="514295" y="-455085"/>
            <a:ext cx="6393590" cy="872925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Metadata bestämmer vad </a:t>
            </a:r>
            <a:r>
              <a:rPr lang="sv-SE" sz="2400" b="0" dirty="0" smtClean="0">
                <a:latin typeface="Courier New" pitchFamily="49" charset="0"/>
                <a:cs typeface="Courier New" pitchFamily="49" charset="0"/>
              </a:rPr>
              <a:t>Html.LabelFor</a:t>
            </a:r>
            <a:r>
              <a:rPr lang="sv-SE" dirty="0" smtClean="0"/>
              <a:t> renderar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Genom att dekorera modellklassens egenskaper med metadataattributet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DispalyName</a:t>
            </a:r>
            <a:r>
              <a:rPr lang="sv-SE" dirty="0" smtClean="0"/>
              <a:t> kan du bestämma vad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Html.LabelFor</a:t>
            </a:r>
            <a:r>
              <a:rPr lang="sv-SE" dirty="0" smtClean="0"/>
              <a:t> ska rendera.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653315">
            <a:off x="4534267" y="2058013"/>
            <a:ext cx="3686175" cy="23336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 rot="687095">
            <a:off x="5740833" y="1930141"/>
            <a:ext cx="4638096" cy="201904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Förbudstecken 17"/>
          <p:cNvSpPr/>
          <p:nvPr/>
        </p:nvSpPr>
        <p:spPr bwMode="auto">
          <a:xfrm>
            <a:off x="6674338" y="2180492"/>
            <a:ext cx="1609970" cy="1609970"/>
          </a:xfrm>
          <a:prstGeom prst="noSmoking">
            <a:avLst/>
          </a:prstGeom>
          <a:solidFill>
            <a:srgbClr val="EAEAEA">
              <a:alpha val="30196"/>
            </a:srgbClr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913" y="2174342"/>
            <a:ext cx="5181600" cy="24574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0000">
            <a:off x="4507435" y="3274667"/>
            <a:ext cx="4238625" cy="20193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Binda formulärdatat till parametrar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Det går att hämta ut formulärdatat manuellt och tilldela modellens egenskaper värdena, men det är smidigare att använda bindningsmekanismen som finns.</a:t>
            </a:r>
          </a:p>
          <a:p>
            <a:r>
              <a:rPr lang="sv-SE" dirty="0" smtClean="0"/>
              <a:t>Formulärdata kan automatiskt bindas till parametrar i en metod.</a:t>
            </a:r>
            <a:endParaRPr lang="sv-SE" dirty="0"/>
          </a:p>
        </p:txBody>
      </p:sp>
      <p:sp>
        <p:nvSpPr>
          <p:cNvPr id="6" name="Ellips 5"/>
          <p:cNvSpPr/>
          <p:nvPr/>
        </p:nvSpPr>
        <p:spPr bwMode="auto">
          <a:xfrm>
            <a:off x="2189949" y="3112032"/>
            <a:ext cx="806823" cy="276625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36000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Ellips 6"/>
          <p:cNvSpPr/>
          <p:nvPr/>
        </p:nvSpPr>
        <p:spPr bwMode="auto">
          <a:xfrm rot="300000">
            <a:off x="6776075" y="3555594"/>
            <a:ext cx="598395" cy="276625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36000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Figur 7"/>
          <p:cNvCxnSpPr>
            <a:stCxn id="6" idx="6"/>
            <a:endCxn id="7" idx="1"/>
          </p:cNvCxnSpPr>
          <p:nvPr/>
        </p:nvCxnSpPr>
        <p:spPr bwMode="auto">
          <a:xfrm>
            <a:off x="2996772" y="3250345"/>
            <a:ext cx="3876265" cy="327693"/>
          </a:xfrm>
          <a:prstGeom prst="curvedConnector2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Ellips 11"/>
          <p:cNvSpPr/>
          <p:nvPr/>
        </p:nvSpPr>
        <p:spPr bwMode="auto">
          <a:xfrm>
            <a:off x="2572870" y="3802314"/>
            <a:ext cx="1184622" cy="276625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36000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Ellips 12"/>
          <p:cNvSpPr/>
          <p:nvPr/>
        </p:nvSpPr>
        <p:spPr bwMode="auto">
          <a:xfrm rot="300000">
            <a:off x="7911818" y="3659076"/>
            <a:ext cx="710199" cy="276625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36000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Figur 13"/>
          <p:cNvCxnSpPr>
            <a:stCxn id="12" idx="5"/>
            <a:endCxn id="13" idx="4"/>
          </p:cNvCxnSpPr>
          <p:nvPr/>
        </p:nvCxnSpPr>
        <p:spPr bwMode="auto">
          <a:xfrm rot="5400000" flipH="1" flipV="1">
            <a:off x="5867808" y="1651374"/>
            <a:ext cx="103253" cy="4670855"/>
          </a:xfrm>
          <a:prstGeom prst="curvedConnector3">
            <a:avLst>
              <a:gd name="adj1" fmla="val -260633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Formulärdatat kan bindas till egna typer genom att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DefaultModelBinder</a:t>
            </a:r>
            <a:r>
              <a:rPr lang="sv-SE" dirty="0" smtClean="0"/>
              <a:t>, komponenten som ansvarar för konverteringen av formulärdatat, undersöker vilka publika egenskaper typen har.</a:t>
            </a:r>
          </a:p>
          <a:p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0000">
            <a:off x="5620784" y="2146006"/>
            <a:ext cx="25622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340" y="1966873"/>
            <a:ext cx="5181600" cy="24574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">
            <a:off x="3699509" y="3773194"/>
            <a:ext cx="3429000" cy="11049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Automatiskt binda formulärdata till en egen typ</a:t>
            </a:r>
            <a:endParaRPr lang="sv-SE" dirty="0"/>
          </a:p>
        </p:txBody>
      </p:sp>
      <p:sp>
        <p:nvSpPr>
          <p:cNvPr id="7" name="Ellips 6"/>
          <p:cNvSpPr/>
          <p:nvPr/>
        </p:nvSpPr>
        <p:spPr bwMode="auto">
          <a:xfrm>
            <a:off x="1951744" y="2896879"/>
            <a:ext cx="806823" cy="276625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36000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llips 7"/>
          <p:cNvSpPr/>
          <p:nvPr/>
        </p:nvSpPr>
        <p:spPr bwMode="auto">
          <a:xfrm>
            <a:off x="2357717" y="3594845"/>
            <a:ext cx="1184622" cy="276625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36000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Ellips 8"/>
          <p:cNvSpPr/>
          <p:nvPr/>
        </p:nvSpPr>
        <p:spPr bwMode="auto">
          <a:xfrm>
            <a:off x="5600267" y="4048203"/>
            <a:ext cx="653455" cy="276625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Ellips 11"/>
          <p:cNvSpPr/>
          <p:nvPr/>
        </p:nvSpPr>
        <p:spPr bwMode="auto">
          <a:xfrm rot="420000">
            <a:off x="5759306" y="2046250"/>
            <a:ext cx="543239" cy="276625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Ellips 12"/>
          <p:cNvSpPr/>
          <p:nvPr/>
        </p:nvSpPr>
        <p:spPr bwMode="auto">
          <a:xfrm rot="420000">
            <a:off x="5749664" y="3339698"/>
            <a:ext cx="1642401" cy="276625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Ellips 13"/>
          <p:cNvSpPr/>
          <p:nvPr/>
        </p:nvSpPr>
        <p:spPr bwMode="auto">
          <a:xfrm rot="420000">
            <a:off x="5801844" y="2993977"/>
            <a:ext cx="1904278" cy="276625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Figur 13"/>
          <p:cNvCxnSpPr>
            <a:stCxn id="7" idx="6"/>
            <a:endCxn id="13" idx="2"/>
          </p:cNvCxnSpPr>
          <p:nvPr/>
        </p:nvCxnSpPr>
        <p:spPr bwMode="auto">
          <a:xfrm>
            <a:off x="2758567" y="3035192"/>
            <a:ext cx="2997218" cy="34274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Figur 13"/>
          <p:cNvCxnSpPr>
            <a:stCxn id="8" idx="7"/>
            <a:endCxn id="14" idx="2"/>
          </p:cNvCxnSpPr>
          <p:nvPr/>
        </p:nvCxnSpPr>
        <p:spPr bwMode="auto">
          <a:xfrm rot="5400000" flipH="1" flipV="1">
            <a:off x="4279347" y="2105762"/>
            <a:ext cx="619103" cy="2440086"/>
          </a:xfrm>
          <a:prstGeom prst="curvedConnector2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Figur 13"/>
          <p:cNvCxnSpPr>
            <a:stCxn id="9" idx="2"/>
            <a:endCxn id="12" idx="2"/>
          </p:cNvCxnSpPr>
          <p:nvPr/>
        </p:nvCxnSpPr>
        <p:spPr bwMode="auto">
          <a:xfrm rot="10800000" flipH="1">
            <a:off x="5600267" y="2151462"/>
            <a:ext cx="161064" cy="2035055"/>
          </a:xfrm>
          <a:prstGeom prst="curvedConnector3">
            <a:avLst>
              <a:gd name="adj1" fmla="val -141931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1dv409 - ASP.NET MVC - CC-BY-NC-SA </Template>
  <TotalTime>16409</TotalTime>
  <Words>782</Words>
  <Application>Microsoft Office PowerPoint</Application>
  <PresentationFormat>Bildspel på skärmen (16:10)</PresentationFormat>
  <Paragraphs>81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18</vt:i4>
      </vt:variant>
    </vt:vector>
  </HeadingPairs>
  <TitlesOfParts>
    <vt:vector size="19" baseType="lpstr">
      <vt:lpstr>lnu-gray</vt:lpstr>
      <vt:lpstr>Modeller, datainmatning och validering</vt:lpstr>
      <vt:lpstr>Upphovsrätt för detta verk</vt:lpstr>
      <vt:lpstr>Vad är en modell?</vt:lpstr>
      <vt:lpstr>En enkel klass är modellen</vt:lpstr>
      <vt:lpstr>Ett enkelt formulär för data till modellen…</vt:lpstr>
      <vt:lpstr>Ett enklare formulär med HTML Helpers</vt:lpstr>
      <vt:lpstr>Metadata bestämmer vad Html.LabelFor renderar</vt:lpstr>
      <vt:lpstr>Binda formulärdatat till parametrar</vt:lpstr>
      <vt:lpstr>Automatiskt binda formulärdata till en egen typ</vt:lpstr>
      <vt:lpstr>Binda data som har samma namn </vt:lpstr>
      <vt:lpstr>Manuellt binda formulärdatat till en egen typ</vt:lpstr>
      <vt:lpstr>Modellens status</vt:lpstr>
      <vt:lpstr>Felmeddelanden visas med HTML Helper</vt:lpstr>
      <vt:lpstr>Lägga till egna felmeddelanden till ModelState</vt:lpstr>
      <vt:lpstr>Validering med data annotation</vt:lpstr>
      <vt:lpstr>Placering av felmeddelanden</vt:lpstr>
      <vt:lpstr>Validering på klienten</vt:lpstr>
      <vt:lpstr>Mer information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Modeller, datainmatning och validering</dc:title>
  <dc:creator>Mats Loock</dc:creator>
  <cp:lastModifiedBy>Mats Loock</cp:lastModifiedBy>
  <cp:revision>499</cp:revision>
  <dcterms:created xsi:type="dcterms:W3CDTF">2010-10-22T06:49:30Z</dcterms:created>
  <dcterms:modified xsi:type="dcterms:W3CDTF">2013-11-16T11:49:20Z</dcterms:modified>
</cp:coreProperties>
</file>