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6"/>
  </p:notesMasterIdLst>
  <p:sldIdLst>
    <p:sldId id="256" r:id="rId2"/>
    <p:sldId id="269" r:id="rId3"/>
    <p:sldId id="260" r:id="rId4"/>
    <p:sldId id="257" r:id="rId5"/>
    <p:sldId id="261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2" r:id="rId15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CC0000"/>
    <a:srgbClr val="FFCC66"/>
    <a:srgbClr val="FFCC00"/>
    <a:srgbClr val="FF9933"/>
    <a:srgbClr val="FF9900"/>
    <a:srgbClr val="FFFFFF"/>
    <a:srgbClr val="EAEAE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420" y="-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2013-11-17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3426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14</a:t>
            </a:fld>
            <a:endParaRPr lang="sv-S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(14)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data/aa93772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p.net/mvc/tutorials/getting-started-with-ef-5-using-mvc-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2977738"/>
          </a:xfrm>
        </p:spPr>
        <p:txBody>
          <a:bodyPr/>
          <a:lstStyle/>
          <a:p>
            <a:r>
              <a:rPr lang="sv-SE" sz="5400" dirty="0" smtClean="0"/>
              <a:t>En databas, en tabell, lagrade procedurer och </a:t>
            </a:r>
            <a:r>
              <a:rPr lang="sv-SE" sz="5400" i="1" dirty="0" smtClean="0"/>
              <a:t>Entity Framework</a:t>
            </a:r>
            <a:endParaRPr lang="sv-SE" sz="5400" i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36430" y="3867992"/>
            <a:ext cx="6400800" cy="1107713"/>
          </a:xfrm>
        </p:spPr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i="1" dirty="0" smtClean="0"/>
              <a:t>”Repository”</a:t>
            </a:r>
            <a:r>
              <a:rPr lang="sv-SE" dirty="0" smtClean="0"/>
              <a:t>-klass som använder </a:t>
            </a:r>
            <a:r>
              <a:rPr lang="sv-SE" i="1" dirty="0" smtClean="0"/>
              <a:t>Entity Framework</a:t>
            </a:r>
            <a:endParaRPr lang="sv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4185522" cy="4619625"/>
          </a:xfrm>
        </p:spPr>
        <p:txBody>
          <a:bodyPr/>
          <a:lstStyle/>
          <a:p>
            <a:r>
              <a:rPr lang="sv-SE" dirty="0" smtClean="0"/>
              <a:t>Klassen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EFRepository</a:t>
            </a:r>
            <a:r>
              <a:rPr lang="sv-SE" dirty="0" smtClean="0"/>
              <a:t> implementerar de tre metoderna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GetBirthdays</a:t>
            </a:r>
            <a:r>
              <a:rPr lang="sv-SE" sz="1600" dirty="0"/>
              <a:t> ,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InsertBirthday</a:t>
            </a:r>
            <a:r>
              <a:rPr lang="sv-SE" dirty="0" smtClean="0"/>
              <a:t> </a:t>
            </a:r>
            <a:r>
              <a:rPr lang="sv-SE" dirty="0"/>
              <a:t>och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sv-SE" dirty="0" smtClean="0"/>
              <a:t>, d.v.s. exakt samma publika metoder som 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XmlRepository</a:t>
            </a:r>
            <a:r>
              <a:rPr lang="sv-SE" dirty="0" smtClean="0"/>
              <a:t>.</a:t>
            </a:r>
          </a:p>
          <a:p>
            <a:r>
              <a:rPr lang="sv-SE" dirty="0" smtClean="0"/>
              <a:t>Klassen implementerar även ett interfacet,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IDisposal</a:t>
            </a:r>
            <a:r>
              <a:rPr lang="sv-SE" dirty="0" smtClean="0"/>
              <a:t>. Vilket gör det möjligt för användaren av klassen att återlämna de resurser som tagits i anspråk vid kommunikation med den underliggande databasen.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4849074" y="809476"/>
            <a:ext cx="3613334" cy="482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0">
            <a:off x="2043607" y="-188901"/>
            <a:ext cx="5497144" cy="916190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Modifiering av klassen 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HomeController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 och med att 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HomeController</a:t>
            </a:r>
            <a:r>
              <a:rPr lang="sv-SE" dirty="0" smtClean="0"/>
              <a:t> använder ett centrallager (</a:t>
            </a:r>
            <a:r>
              <a:rPr lang="sv-SE" i="1" dirty="0" smtClean="0"/>
              <a:t>repository</a:t>
            </a:r>
            <a:r>
              <a:rPr lang="sv-SE" dirty="0" smtClean="0"/>
              <a:t>) är det inte mycket som behöver modifieras!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mats\AppData\Local\Temp\SNAGHTML668bef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-155223" y="2876401"/>
            <a:ext cx="421957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">
            <a:off x="4257193" y="2850721"/>
            <a:ext cx="3228975" cy="1257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interface är förutsättningen för DI</a:t>
            </a:r>
            <a:endParaRPr lang="sv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88302" y="807857"/>
            <a:ext cx="8229600" cy="4619625"/>
          </a:xfrm>
        </p:spPr>
        <p:txBody>
          <a:bodyPr/>
          <a:lstStyle/>
          <a:p>
            <a:r>
              <a:rPr lang="sv-SE" dirty="0" smtClean="0"/>
              <a:t>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HomeController</a:t>
            </a:r>
            <a:r>
              <a:rPr lang="sv-SE" dirty="0" smtClean="0"/>
              <a:t> kan kopplas bort från det hårdkodade beroendet av en specifik ”</a:t>
            </a:r>
            <a:r>
              <a:rPr lang="sv-SE" i="1" dirty="0" smtClean="0"/>
              <a:t>repository</a:t>
            </a:r>
            <a:r>
              <a:rPr lang="sv-SE" dirty="0" smtClean="0"/>
              <a:t>”-klass med hjälp av ett designmönster som kallas </a:t>
            </a:r>
            <a:r>
              <a:rPr lang="sv-SE" i="1" dirty="0" smtClean="0"/>
              <a:t>dependency injection</a:t>
            </a:r>
            <a:r>
              <a:rPr lang="sv-SE" dirty="0" smtClean="0"/>
              <a:t> (DI). Detta gör det möjligt i en förlängning att skriva tester för controllerklassen.</a:t>
            </a:r>
          </a:p>
          <a:p>
            <a:r>
              <a:rPr lang="sv-SE" dirty="0" smtClean="0"/>
              <a:t>Metoder som är gemensamma för klasserna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XmlRepository</a:t>
            </a:r>
            <a:r>
              <a:rPr lang="sv-SE" dirty="0" smtClean="0"/>
              <a:t> och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EFRepository</a:t>
            </a:r>
            <a:r>
              <a:rPr lang="sv-SE" dirty="0" smtClean="0"/>
              <a:t> extraheras till ett interface,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IRepository</a:t>
            </a:r>
            <a:r>
              <a:rPr lang="sv-SE" dirty="0" smtClean="0"/>
              <a:t>, som klasserna sedan implementerar.</a:t>
            </a:r>
            <a:endParaRPr lang="sv-SE" dirty="0"/>
          </a:p>
        </p:txBody>
      </p:sp>
      <p:sp>
        <p:nvSpPr>
          <p:cNvPr id="6" name="Bildtext upp 5"/>
          <p:cNvSpPr/>
          <p:nvPr/>
        </p:nvSpPr>
        <p:spPr bwMode="auto">
          <a:xfrm rot="435202">
            <a:off x="668211" y="3637341"/>
            <a:ext cx="2911556" cy="1681000"/>
          </a:xfrm>
          <a:prstGeom prst="upArrowCallout">
            <a:avLst>
              <a:gd name="adj1" fmla="val 14689"/>
              <a:gd name="adj2" fmla="val 25000"/>
              <a:gd name="adj3" fmla="val 18652"/>
              <a:gd name="adj4" fmla="val 75558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marL="0" lvl="1"/>
            <a:r>
              <a:rPr lang="sv-SE" sz="900" dirty="0" smtClean="0">
                <a:latin typeface="Courier New" pitchFamily="49" charset="0"/>
                <a:cs typeface="Courier New" pitchFamily="49" charset="0"/>
              </a:rPr>
              <a:t>HomeController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 är starkt beroende av </a:t>
            </a:r>
            <a:r>
              <a:rPr lang="sv-SE" sz="900" dirty="0" err="1" smtClean="0">
                <a:latin typeface="Courier New" pitchFamily="49" charset="0"/>
                <a:cs typeface="Courier New" pitchFamily="49" charset="0"/>
              </a:rPr>
              <a:t>EFRepository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. Detta kan åtgärdas med </a:t>
            </a:r>
            <a:r>
              <a:rPr lang="sv-SE" sz="1100" i="1" dirty="0" smtClean="0">
                <a:latin typeface="Times New Roman" pitchFamily="18" charset="0"/>
                <a:cs typeface="Times New Roman" pitchFamily="18" charset="0"/>
              </a:rPr>
              <a:t>dependency injection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 som förutsätter att ”</a:t>
            </a:r>
            <a:r>
              <a:rPr lang="sv-SE" sz="1100" i="1" dirty="0" smtClean="0">
                <a:latin typeface="Times New Roman" pitchFamily="18" charset="0"/>
                <a:cs typeface="Times New Roman" pitchFamily="18" charset="0"/>
              </a:rPr>
              <a:t>repository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”-klasser implementerar ett interface som deklarera vilka medlemmar som ska vara implementerade.</a:t>
            </a:r>
          </a:p>
        </p:txBody>
      </p:sp>
      <p:pic>
        <p:nvPicPr>
          <p:cNvPr id="5127" name="Picture 7" descr="C:\Users\mats\AppData\Local\Temp\SNAGHTML66c8c1a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01" y="4413583"/>
            <a:ext cx="5200000" cy="11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mats\AppData\Local\Temp\SNAGHTML6723209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813">
            <a:off x="4005363" y="4854621"/>
            <a:ext cx="5333334" cy="11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Oberoende med </a:t>
            </a:r>
            <a:r>
              <a:rPr lang="sv-SE" i="1" dirty="0" smtClean="0"/>
              <a:t>dependency injection</a:t>
            </a:r>
            <a:endParaRPr lang="sv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4670612" cy="4619625"/>
          </a:xfrm>
        </p:spPr>
        <p:txBody>
          <a:bodyPr/>
          <a:lstStyle/>
          <a:p>
            <a:r>
              <a:rPr lang="sv-SE" dirty="0" smtClean="0"/>
              <a:t>Det privata fältet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_repository</a:t>
            </a:r>
            <a:r>
              <a:rPr lang="sv-SE" sz="1600" dirty="0" smtClean="0"/>
              <a:t> </a:t>
            </a:r>
            <a:r>
              <a:rPr lang="sv-SE" dirty="0" smtClean="0"/>
              <a:t>är av typen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IRepository</a:t>
            </a:r>
            <a:r>
              <a:rPr lang="sv-SE" dirty="0" smtClean="0"/>
              <a:t> och kan referera till vilket objekt som helst som är instansierat från en klass som implementerar interfacet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IRepository</a:t>
            </a:r>
            <a:r>
              <a:rPr lang="sv-SE" dirty="0" smtClean="0"/>
              <a:t>.</a:t>
            </a:r>
          </a:p>
          <a:p>
            <a:r>
              <a:rPr lang="sv-SE" dirty="0" smtClean="0"/>
              <a:t>ASP.NET MVC använder standardkonstruktorn för att instansiera objekt av typen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BirthdayController</a:t>
            </a:r>
            <a:r>
              <a:rPr lang="sv-SE" dirty="0" smtClean="0"/>
              <a:t> varför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EFRepository</a:t>
            </a:r>
            <a:r>
              <a:rPr lang="sv-SE" dirty="0" smtClean="0"/>
              <a:t>-objekt då kommer att utgöra centrallagret (</a:t>
            </a:r>
            <a:r>
              <a:rPr lang="sv-SE" i="1" dirty="0" smtClean="0"/>
              <a:t>repository</a:t>
            </a:r>
            <a:r>
              <a:rPr lang="sv-SE" dirty="0" smtClean="0"/>
              <a:t>).</a:t>
            </a:r>
          </a:p>
          <a:p>
            <a:r>
              <a:rPr lang="sv-SE" dirty="0" smtClean="0"/>
              <a:t>Då tester skrivs, eller om t.ex. </a:t>
            </a:r>
            <a:r>
              <a:rPr lang="sv-SE" dirty="0" err="1" smtClean="0"/>
              <a:t>Ninject</a:t>
            </a:r>
            <a:r>
              <a:rPr lang="sv-SE" dirty="0" smtClean="0"/>
              <a:t> används, kan den andra konstruktorn användas som gör det möjligt att skicka med vilket objekt som helst så länge det är instansierat från en klass som implementerar interfacet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IRepository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2710">
            <a:off x="5426081" y="835232"/>
            <a:ext cx="3600000" cy="49714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Mer information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Entity Framework</a:t>
            </a:r>
            <a:endParaRPr lang="sv-S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>
                <a:hlinkClick r:id="rId3"/>
              </a:rPr>
              <a:t>http://</a:t>
            </a:r>
            <a:r>
              <a:rPr lang="sv-SE" dirty="0" smtClean="0">
                <a:hlinkClick r:id="rId3"/>
              </a:rPr>
              <a:t>msdn.microsoft.com/en-us/data/aa937723</a:t>
            </a:r>
            <a:endParaRPr lang="sv-SE" dirty="0" smtClean="0"/>
          </a:p>
          <a:p>
            <a:r>
              <a:rPr lang="sv-SE" dirty="0" err="1" smtClean="0"/>
              <a:t>Getting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EF 5 </a:t>
            </a:r>
            <a:r>
              <a:rPr lang="sv-SE" dirty="0" err="1" smtClean="0"/>
              <a:t>using</a:t>
            </a:r>
            <a:r>
              <a:rPr lang="sv-SE" dirty="0" smtClean="0"/>
              <a:t> MVC 4</a:t>
            </a:r>
          </a:p>
          <a:p>
            <a:pPr lvl="1"/>
            <a:r>
              <a:rPr lang="sv-SE" dirty="0">
                <a:hlinkClick r:id="rId4"/>
              </a:rPr>
              <a:t>http://www.asp.net/mvc/tutorials/getting-started-with-ef-5-using-mvc-4</a:t>
            </a:r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6273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4315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Lagra persistent data i en databas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måste göras för att lagra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-data i en databas istället för en XML-fil?</a:t>
            </a:r>
          </a:p>
          <a:p>
            <a:pPr lvl="1"/>
            <a:r>
              <a:rPr lang="sv-SE" dirty="0" smtClean="0"/>
              <a:t>Skapa databas med tabell innehållande fält för namn och födelsedatum.</a:t>
            </a:r>
          </a:p>
          <a:p>
            <a:pPr lvl="1"/>
            <a:r>
              <a:rPr lang="sv-SE" dirty="0" smtClean="0"/>
              <a:t>Använda </a:t>
            </a:r>
            <a:r>
              <a:rPr lang="sv-SE" i="1" dirty="0" smtClean="0"/>
              <a:t>Entity Framework </a:t>
            </a:r>
            <a:r>
              <a:rPr lang="sv-SE" dirty="0" smtClean="0"/>
              <a:t>för kommunikation med databasen.</a:t>
            </a:r>
          </a:p>
          <a:p>
            <a:pPr lvl="1"/>
            <a:r>
              <a:rPr lang="sv-SE" dirty="0" smtClean="0"/>
              <a:t>Modifiera klassen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 så den fungerar med </a:t>
            </a:r>
            <a:r>
              <a:rPr lang="sv-SE" i="1" dirty="0" smtClean="0"/>
              <a:t>Entity Framework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Skapa ett centrallager (</a:t>
            </a:r>
            <a:r>
              <a:rPr lang="sv-SE" i="1" dirty="0" smtClean="0"/>
              <a:t>repository</a:t>
            </a:r>
            <a:r>
              <a:rPr lang="sv-SE" dirty="0" smtClean="0"/>
              <a:t>) som använder </a:t>
            </a:r>
            <a:r>
              <a:rPr lang="sv-SE" i="1" dirty="0" smtClean="0"/>
              <a:t>Entity Framework</a:t>
            </a:r>
            <a:r>
              <a:rPr lang="sv-SE" dirty="0" smtClean="0"/>
              <a:t> istället för </a:t>
            </a:r>
            <a:r>
              <a:rPr lang="sv-SE" i="1" dirty="0" smtClean="0"/>
              <a:t>LINQ to XML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05883">
            <a:off x="2903164" y="3258110"/>
            <a:ext cx="1154717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Förbudstecken 5"/>
          <p:cNvSpPr/>
          <p:nvPr/>
        </p:nvSpPr>
        <p:spPr bwMode="auto">
          <a:xfrm>
            <a:off x="2940424" y="3415553"/>
            <a:ext cx="968188" cy="968188"/>
          </a:xfrm>
          <a:prstGeom prst="noSmoking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50000"/>
                </a:schemeClr>
              </a:gs>
              <a:gs pos="80000">
                <a:schemeClr val="accent2">
                  <a:shade val="93000"/>
                  <a:satMod val="130000"/>
                  <a:alpha val="50000"/>
                </a:schemeClr>
              </a:gs>
              <a:gs pos="100000">
                <a:schemeClr val="accent2">
                  <a:shade val="94000"/>
                  <a:satMod val="135000"/>
                  <a:alpha val="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550654">
            <a:off x="4051736" y="3143948"/>
            <a:ext cx="1777559" cy="20619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mats\AppData\Local\Temp\SNAGHTMLc4028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009" y="2415888"/>
            <a:ext cx="4626286" cy="3712858"/>
          </a:xfrm>
          <a:prstGeom prst="rect">
            <a:avLst/>
          </a:prstGeom>
          <a:noFill/>
          <a:scene3d>
            <a:camera prst="perspectiveRelaxed" fov="600000">
              <a:rot lat="19983224" lon="1698005" rev="20177262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Databasen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GeekBirthday</a:t>
            </a:r>
            <a:r>
              <a:rPr lang="sv-SE" dirty="0" smtClean="0"/>
              <a:t> innehåller endast tabellen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app.Birthday</a:t>
            </a:r>
            <a:r>
              <a:rPr lang="sv-SE" dirty="0" smtClean="0"/>
              <a:t> med fält för primärnyckel, namn och födelsedatum.</a:t>
            </a:r>
          </a:p>
          <a:p>
            <a:r>
              <a:rPr lang="sv-SE" dirty="0" smtClean="0"/>
              <a:t>Användaren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appUser</a:t>
            </a:r>
            <a:r>
              <a:rPr lang="sv-SE" dirty="0" smtClean="0"/>
              <a:t> tillhör rollen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appRole</a:t>
            </a:r>
            <a:r>
              <a:rPr lang="sv-SE" dirty="0" smtClean="0"/>
              <a:t> vars rättigheter bestäms av schemat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app</a:t>
            </a:r>
            <a:r>
              <a:rPr lang="sv-SE" dirty="0" smtClean="0"/>
              <a:t>. </a:t>
            </a:r>
          </a:p>
          <a:p>
            <a:r>
              <a:rPr lang="sv-SE" dirty="0" smtClean="0"/>
              <a:t>Schemat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app</a:t>
            </a:r>
            <a:r>
              <a:rPr lang="sv-SE" dirty="0" smtClean="0"/>
              <a:t> ger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appUser</a:t>
            </a:r>
            <a:r>
              <a:rPr lang="sv-SE" dirty="0" smtClean="0"/>
              <a:t> rättigheter att exekvera lagrade procedurer och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dirty="0" smtClean="0"/>
              <a:t>-satser.</a:t>
            </a:r>
            <a:endParaRPr lang="sv-SE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">
            <a:off x="758413" y="2462611"/>
            <a:ext cx="4642857" cy="280000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0">
            <a:off x="397179" y="1788033"/>
            <a:ext cx="6675437" cy="2819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">
            <a:off x="4000963" y="2184148"/>
            <a:ext cx="6675437" cy="22383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 lagrade procedurerna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Lagrade procedurer finns för att lägga till, uppdatera och ta bort poster ur tabellen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app.Birthday</a:t>
            </a:r>
            <a:r>
              <a:rPr lang="sv-SE" dirty="0" smtClean="0"/>
              <a:t>.</a:t>
            </a:r>
          </a:p>
          <a:p>
            <a:r>
              <a:rPr lang="sv-SE" dirty="0" smtClean="0"/>
              <a:t>Den lagrade proceduren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app.InsertBirthday</a:t>
            </a:r>
            <a:r>
              <a:rPr lang="sv-SE" dirty="0" smtClean="0"/>
              <a:t> returnerar den nya postens primärnyckel med 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dirty="0" smtClean="0"/>
              <a:t>-sats då </a:t>
            </a:r>
            <a:r>
              <a:rPr lang="sv-SE" i="1" dirty="0" smtClean="0"/>
              <a:t>Entity Framework</a:t>
            </a:r>
            <a:r>
              <a:rPr lang="sv-SE" dirty="0" smtClean="0"/>
              <a:t> inte, på ett enkelt sätt, kan hantera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sv-SE" dirty="0" smtClean="0"/>
              <a:t>-parametrar.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0000">
            <a:off x="2485092" y="3331925"/>
            <a:ext cx="3733800" cy="24003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0000">
            <a:off x="1060129" y="3843713"/>
            <a:ext cx="4171950" cy="15430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i="1" dirty="0" smtClean="0"/>
              <a:t>Entity Framework</a:t>
            </a:r>
            <a:endParaRPr lang="sv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ASP.NET MVC har stöd för flera olika teknologier för hantering av data i databaser.</a:t>
            </a:r>
          </a:p>
          <a:p>
            <a:pPr lvl="1"/>
            <a:r>
              <a:rPr lang="sv-SE" i="1" dirty="0" smtClean="0"/>
              <a:t>Entity Framework</a:t>
            </a:r>
            <a:r>
              <a:rPr lang="sv-SE" dirty="0" smtClean="0"/>
              <a:t>, </a:t>
            </a:r>
            <a:r>
              <a:rPr lang="sv-SE" i="1" dirty="0" smtClean="0"/>
              <a:t>LINQ to SQL</a:t>
            </a:r>
            <a:r>
              <a:rPr lang="sv-SE" dirty="0" smtClean="0"/>
              <a:t>, </a:t>
            </a:r>
            <a:r>
              <a:rPr lang="sv-SE" i="1" dirty="0" smtClean="0"/>
              <a:t>NHibernate</a:t>
            </a:r>
            <a:r>
              <a:rPr lang="sv-SE" dirty="0" smtClean="0"/>
              <a:t>, </a:t>
            </a:r>
            <a:r>
              <a:rPr lang="sv-SE" i="1" dirty="0" smtClean="0"/>
              <a:t>LLBLGen Pro</a:t>
            </a:r>
            <a:r>
              <a:rPr lang="sv-SE" dirty="0" smtClean="0"/>
              <a:t>, </a:t>
            </a:r>
            <a:r>
              <a:rPr lang="sv-SE" i="1" dirty="0" smtClean="0"/>
              <a:t>SubSonic</a:t>
            </a:r>
            <a:r>
              <a:rPr lang="sv-SE" dirty="0" smtClean="0"/>
              <a:t>, </a:t>
            </a:r>
            <a:r>
              <a:rPr lang="sv-SE" i="1" dirty="0" smtClean="0"/>
              <a:t>WilsonORM</a:t>
            </a:r>
            <a:r>
              <a:rPr lang="sv-SE" dirty="0" smtClean="0"/>
              <a:t> eller ”råa” ADO.NET-klasser som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SqlDataReader</a:t>
            </a:r>
            <a:r>
              <a:rPr lang="sv-SE" dirty="0" smtClean="0"/>
              <a:t> och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sv-SE" dirty="0" smtClean="0"/>
              <a:t>.</a:t>
            </a:r>
          </a:p>
          <a:p>
            <a:r>
              <a:rPr lang="sv-SE" i="1" dirty="0" smtClean="0"/>
              <a:t>Entity Framework</a:t>
            </a:r>
            <a:r>
              <a:rPr lang="sv-SE" dirty="0" smtClean="0"/>
              <a:t> är ett ORM (</a:t>
            </a:r>
            <a:r>
              <a:rPr lang="sv-SE" i="1" dirty="0" smtClean="0"/>
              <a:t>Object Relational Mapper</a:t>
            </a:r>
            <a:r>
              <a:rPr lang="sv-SE" dirty="0" smtClean="0"/>
              <a:t>) vilket gör det enkelt att koppla tabeller i en databas till C#-klasser.</a:t>
            </a:r>
          </a:p>
          <a:p>
            <a:pPr lvl="1"/>
            <a:r>
              <a:rPr lang="sv-SE" dirty="0" smtClean="0"/>
              <a:t>Tabeller motsvaras av C#-klasser.</a:t>
            </a:r>
          </a:p>
          <a:p>
            <a:pPr lvl="1"/>
            <a:r>
              <a:rPr lang="sv-SE" dirty="0" smtClean="0"/>
              <a:t>Fält i en tabell motsvaras av egenskaper i en C#-klass.</a:t>
            </a:r>
          </a:p>
          <a:p>
            <a:pPr lvl="1"/>
            <a:r>
              <a:rPr lang="sv-SE" dirty="0" smtClean="0"/>
              <a:t>En rad i en tabell motsvaras av en instans av C#-klassen.</a:t>
            </a:r>
          </a:p>
          <a:p>
            <a:endParaRPr lang="sv-S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000">
            <a:off x="4757037" y="4264468"/>
            <a:ext cx="3248025" cy="12573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ats\AppData\Local\Temp\SNAGHTML12ee6d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101"/>
            <a:ext cx="2273810" cy="1571429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ats\AppData\Local\Temp\SNAGHTML12f8bc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45" y="3066926"/>
            <a:ext cx="1492857" cy="132857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mats\AppData\Local\Temp\SNAGHTML13022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735" y="3462894"/>
            <a:ext cx="1492857" cy="132857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mats\AppData\Local\Temp\SNAGHTML130c08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25" y="3858862"/>
            <a:ext cx="1073810" cy="1569048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269" y="4495307"/>
            <a:ext cx="1492857" cy="132857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">
            <a:off x="5429523" y="835787"/>
            <a:ext cx="2924175" cy="49815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Lägga till ”Entity Framework”-klasser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</a:t>
            </a:r>
            <a:r>
              <a:rPr lang="sv-SE" i="1" dirty="0" smtClean="0"/>
              <a:t>Entity Data </a:t>
            </a:r>
            <a:r>
              <a:rPr lang="sv-SE" i="1" dirty="0" err="1" smtClean="0"/>
              <a:t>Model</a:t>
            </a:r>
            <a:r>
              <a:rPr lang="sv-SE" i="1" dirty="0" smtClean="0"/>
              <a:t> </a:t>
            </a:r>
            <a:r>
              <a:rPr lang="sv-SE" i="1" dirty="0" err="1" smtClean="0"/>
              <a:t>Wizard</a:t>
            </a:r>
            <a:r>
              <a:rPr lang="sv-SE" dirty="0" smtClean="0"/>
              <a:t> är det enkelt att generera de klasser som behövs för mappningen mot en databas, dess tabeller och  lagrade procedurer.</a:t>
            </a:r>
            <a:endParaRPr lang="sv-SE" dirty="0"/>
          </a:p>
        </p:txBody>
      </p:sp>
      <p:sp>
        <p:nvSpPr>
          <p:cNvPr id="15" name="Frihandsfigur 14"/>
          <p:cNvSpPr/>
          <p:nvPr/>
        </p:nvSpPr>
        <p:spPr bwMode="auto">
          <a:xfrm>
            <a:off x="453153" y="4199766"/>
            <a:ext cx="4126939" cy="1386436"/>
          </a:xfrm>
          <a:custGeom>
            <a:avLst/>
            <a:gdLst>
              <a:gd name="connsiteX0" fmla="*/ 0 w 4353515"/>
              <a:gd name="connsiteY0" fmla="*/ 0 h 1062753"/>
              <a:gd name="connsiteX1" fmla="*/ 849664 w 4353515"/>
              <a:gd name="connsiteY1" fmla="*/ 801111 h 1062753"/>
              <a:gd name="connsiteX2" fmla="*/ 1950181 w 4353515"/>
              <a:gd name="connsiteY2" fmla="*/ 1060056 h 1062753"/>
              <a:gd name="connsiteX3" fmla="*/ 3528127 w 4353515"/>
              <a:gd name="connsiteY3" fmla="*/ 817295 h 1062753"/>
              <a:gd name="connsiteX4" fmla="*/ 4353515 w 4353515"/>
              <a:gd name="connsiteY4" fmla="*/ 72828 h 1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3515" h="1062753">
                <a:moveTo>
                  <a:pt x="0" y="0"/>
                </a:moveTo>
                <a:cubicBezTo>
                  <a:pt x="262317" y="312217"/>
                  <a:pt x="524634" y="624435"/>
                  <a:pt x="849664" y="801111"/>
                </a:cubicBezTo>
                <a:cubicBezTo>
                  <a:pt x="1174694" y="977787"/>
                  <a:pt x="1503771" y="1057359"/>
                  <a:pt x="1950181" y="1060056"/>
                </a:cubicBezTo>
                <a:cubicBezTo>
                  <a:pt x="2396591" y="1062753"/>
                  <a:pt x="3127571" y="981833"/>
                  <a:pt x="3528127" y="817295"/>
                </a:cubicBezTo>
                <a:cubicBezTo>
                  <a:pt x="3928683" y="652757"/>
                  <a:pt x="4201115" y="210393"/>
                  <a:pt x="4353515" y="72828"/>
                </a:cubicBezTo>
              </a:path>
            </a:pathLst>
          </a:custGeom>
          <a:ln>
            <a:headEnd type="none" w="med" len="med"/>
            <a:tailEnd type="arrow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79" y="1823263"/>
            <a:ext cx="2149524" cy="22657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 att </a:t>
            </a:r>
            <a:r>
              <a:rPr lang="sv-SE" i="1" dirty="0" smtClean="0"/>
              <a:t>Entity Framework</a:t>
            </a:r>
            <a:r>
              <a:rPr lang="sv-SE" dirty="0" smtClean="0"/>
              <a:t> ska använda de lagrade procedurerna för att lägga till, uppdatera och ta bort poster måste de kopplas till entitetsklassen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1028" name="Picture 4" descr="C:\Users\mats\AppData\Local\Temp\SNAGHTML61b847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15" y="1507828"/>
            <a:ext cx="3745715" cy="4088571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Koppla lagrade procedurer till klassen 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Birthday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llips 6"/>
          <p:cNvSpPr/>
          <p:nvPr/>
        </p:nvSpPr>
        <p:spPr bwMode="auto">
          <a:xfrm rot="21058763">
            <a:off x="4418774" y="2301634"/>
            <a:ext cx="548729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 rot="21058763">
            <a:off x="4547235" y="3447754"/>
            <a:ext cx="606404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 8"/>
          <p:cNvSpPr/>
          <p:nvPr/>
        </p:nvSpPr>
        <p:spPr bwMode="auto">
          <a:xfrm rot="20473694">
            <a:off x="4590282" y="4596505"/>
            <a:ext cx="618427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35" y="1773208"/>
            <a:ext cx="4611429" cy="362571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">
            <a:off x="1120899" y="2572396"/>
            <a:ext cx="5310477" cy="332190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6">
            <a:off x="6472820" y="1715695"/>
            <a:ext cx="2228572" cy="471428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Modifiering av klassen 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Birthday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</a:t>
            </a:r>
            <a:r>
              <a:rPr lang="sv-SE" i="1" dirty="0" smtClean="0"/>
              <a:t>Entity Data Model </a:t>
            </a:r>
            <a:r>
              <a:rPr lang="sv-SE" i="1" dirty="0" err="1" smtClean="0"/>
              <a:t>Wizard</a:t>
            </a:r>
            <a:r>
              <a:rPr lang="sv-SE" dirty="0" smtClean="0"/>
              <a:t> genererat en mall för en partiell klass med namnet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 måste den sedan tidigare existerande 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 modifieras. Se även till att den nya partiella klassen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 tillhör samma namnrymd som den ursprungliga klassen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.</a:t>
            </a:r>
          </a:p>
          <a:p>
            <a:r>
              <a:rPr lang="sv-SE" dirty="0" smtClean="0"/>
              <a:t>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 har gjorts partiell och egenskaperna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sv-SE" dirty="0" smtClean="0"/>
              <a:t> och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/>
              <a:t>,  inklusive attribut, har flyttats till en metadataklass som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 associeras till med hjälp av attributet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MetadataType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18003</TotalTime>
  <Words>734</Words>
  <Application>Microsoft Office PowerPoint</Application>
  <PresentationFormat>Bildspel på skärmen (16:10)</PresentationFormat>
  <Paragraphs>61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lnu-gray</vt:lpstr>
      <vt:lpstr>En databas, en tabell, lagrade procedurer och Entity Framework</vt:lpstr>
      <vt:lpstr>Upphovsrätt för detta verk</vt:lpstr>
      <vt:lpstr>Lagra persistent data i en databas</vt:lpstr>
      <vt:lpstr>Databasen</vt:lpstr>
      <vt:lpstr>De lagrade procedurerna</vt:lpstr>
      <vt:lpstr>Entity Framework</vt:lpstr>
      <vt:lpstr>Lägga till ”Entity Framework”-klasser</vt:lpstr>
      <vt:lpstr>Koppla lagrade procedurer till klassen Birthday</vt:lpstr>
      <vt:lpstr>Modifiering av klassen Birthday</vt:lpstr>
      <vt:lpstr>”Repository”-klass som använder Entity Framework</vt:lpstr>
      <vt:lpstr>Modifiering av klassen HomeController</vt:lpstr>
      <vt:lpstr>Ett interface är förutsättningen för DI</vt:lpstr>
      <vt:lpstr>Oberoende med dependency injection</vt:lpstr>
      <vt:lpstr>Mer information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databas, en tabell, lagrade procedurer och Entity Framework</dc:title>
  <dc:creator>Mats Loock</dc:creator>
  <cp:lastModifiedBy>Mats Loock</cp:lastModifiedBy>
  <cp:revision>613</cp:revision>
  <dcterms:created xsi:type="dcterms:W3CDTF">2010-10-22T06:49:30Z</dcterms:created>
  <dcterms:modified xsi:type="dcterms:W3CDTF">2013-11-17T06:17:17Z</dcterms:modified>
</cp:coreProperties>
</file>