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>
        <p:scale>
          <a:sx n="125" d="100"/>
          <a:sy n="125" d="100"/>
        </p:scale>
        <p:origin x="-1230" y="-55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3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4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5400" dirty="0" smtClean="0"/>
              <a:t>CRUD, </a:t>
            </a:r>
            <a:r>
              <a:rPr lang="sv-SE" sz="5400" i="1" dirty="0" smtClean="0"/>
              <a:t>Layout Pages</a:t>
            </a:r>
            <a:r>
              <a:rPr lang="sv-SE" sz="5400" dirty="0" smtClean="0"/>
              <a:t> </a:t>
            </a:r>
            <a:r>
              <a:rPr lang="sv-SE" sz="5400" dirty="0" smtClean="0"/>
              <a:t>och </a:t>
            </a:r>
            <a:r>
              <a:rPr lang="sv-SE" sz="5400" i="1" dirty="0" smtClean="0"/>
              <a:t>Partial Views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9064" y="824597"/>
            <a:ext cx="8229600" cy="4619625"/>
          </a:xfrm>
        </p:spPr>
        <p:txBody>
          <a:bodyPr/>
          <a:lstStyle/>
          <a:p>
            <a:r>
              <a:rPr lang="sv-SE" dirty="0" smtClean="0"/>
              <a:t>Det redigerade födelsedatat postas till en </a:t>
            </a:r>
            <a:r>
              <a:rPr lang="sv-SE" i="1" dirty="0" smtClean="0"/>
              <a:t>action method</a:t>
            </a:r>
            <a:r>
              <a:rPr lang="sv-SE" dirty="0" smtClean="0"/>
              <a:t>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sv-SE" dirty="0" smtClean="0"/>
              <a:t>, som skapar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-objekt, </a:t>
            </a:r>
            <a:r>
              <a:rPr lang="sv-SE" dirty="0" smtClean="0"/>
              <a:t>utifrån datat i formuläret, </a:t>
            </a:r>
            <a:r>
              <a:rPr lang="sv-SE" dirty="0" smtClean="0"/>
              <a:t>uppdaterar objektet, sparar det i databasen och visar ett rättmeddelande</a:t>
            </a:r>
            <a:r>
              <a:rPr lang="sv-SE" dirty="0" smtClean="0"/>
              <a:t>. Inträffar fel visas formuläret innehållande felmeddelande(n).</a:t>
            </a:r>
            <a:endParaRPr lang="sv-SE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595825" y="2900830"/>
            <a:ext cx="3573333" cy="18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1" y="2537497"/>
            <a:ext cx="3473334" cy="258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Spara redigerat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1" y="3075826"/>
            <a:ext cx="4614286" cy="2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Bortagning av </a:t>
            </a:r>
            <a:r>
              <a:rPr lang="sv-SE" dirty="0" smtClean="0"/>
              <a:t>födelsedag </a:t>
            </a:r>
            <a:r>
              <a:rPr lang="sv-SE" dirty="0" smtClean="0"/>
              <a:t>följer i stora drag samma principer som redigering av födelsedata. MEN…</a:t>
            </a:r>
          </a:p>
          <a:p>
            <a:r>
              <a:rPr lang="sv-SE" dirty="0" smtClean="0"/>
              <a:t>…det är viktigt att </a:t>
            </a:r>
            <a:r>
              <a:rPr lang="sv-SE" dirty="0" smtClean="0"/>
              <a:t>födelsedata </a:t>
            </a:r>
            <a:r>
              <a:rPr lang="sv-SE" dirty="0" smtClean="0"/>
              <a:t>inte kan tas bort från databasen med en GET-förfrågan. Det måste åtminstone göras med en POST-förfrågan varför någon form av bekräftelseformulär är lämpligt att använda.</a:t>
            </a:r>
          </a:p>
          <a:p>
            <a:r>
              <a:rPr lang="sv-SE" dirty="0" smtClean="0"/>
              <a:t>Det är även lämpligt att användaren får ett rättmeddelande då </a:t>
            </a:r>
            <a:r>
              <a:rPr lang="sv-SE" dirty="0" smtClean="0"/>
              <a:t>födelsedatat </a:t>
            </a:r>
            <a:r>
              <a:rPr lang="sv-SE" dirty="0" smtClean="0"/>
              <a:t>tagits bort.</a:t>
            </a:r>
            <a:endParaRPr lang="sv-S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5873832" y="2908850"/>
            <a:ext cx="4095239" cy="18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6066287" y="4474156"/>
            <a:ext cx="2495239" cy="11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Borttagning av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 15"/>
          <p:cNvSpPr/>
          <p:nvPr/>
        </p:nvSpPr>
        <p:spPr bwMode="auto">
          <a:xfrm>
            <a:off x="5434337" y="310921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7" name="Picture 7" descr="C:\Users\mats\AppData\Local\Temp\SNAGHTMLf7419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4561">
            <a:off x="7282592" y="1027622"/>
            <a:ext cx="2171429" cy="24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94" y="1616957"/>
            <a:ext cx="5572125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vyer, som Create och Edit, till stora delar har samma innehåll kan det gemensamma innehållet brytas ut och placeras i en partiell vy, </a:t>
            </a:r>
            <a:r>
              <a:rPr lang="sv-SE" i="1" dirty="0" smtClean="0"/>
              <a:t>partial view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3" y="1361590"/>
            <a:ext cx="5000625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000">
            <a:off x="1059041" y="2502673"/>
            <a:ext cx="5000625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Formulären för Create och Edit är lika!</a:t>
            </a:r>
            <a:endParaRPr lang="sv-S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3784030" y="2358807"/>
            <a:ext cx="6665913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ildtext upp 3"/>
          <p:cNvSpPr/>
          <p:nvPr/>
        </p:nvSpPr>
        <p:spPr bwMode="auto">
          <a:xfrm>
            <a:off x="7536180" y="2770043"/>
            <a:ext cx="1242060" cy="796756"/>
          </a:xfrm>
          <a:prstGeom prst="upArrowCallou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Krävs eftersom vi i den partiella vyn har ett gömt fält för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BirthdayId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Kurva 16"/>
          <p:cNvCxnSpPr>
            <a:endCxn id="16" idx="0"/>
          </p:cNvCxnSpPr>
          <p:nvPr/>
        </p:nvCxnSpPr>
        <p:spPr bwMode="auto">
          <a:xfrm rot="10800000" flipV="1">
            <a:off x="5493544" y="1360153"/>
            <a:ext cx="2626817" cy="1749062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881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krävs för att…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…ge en applikation CRUD-funktionalitet? Det vill säga vad måste applikationen erbjuda för att användaren ska kunna skapa, läsa, uppdatera och ta bort data?</a:t>
            </a:r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827139" y="1666856"/>
            <a:ext cx="43148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2375" y="2912258"/>
            <a:ext cx="394335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…det finnas URL:er för att presentera, skapa, redigera och ta bort data: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…centrallagret (</a:t>
            </a:r>
            <a:r>
              <a:rPr lang="sv-SE" i="1" dirty="0" smtClean="0"/>
              <a:t>repository</a:t>
            </a:r>
            <a:r>
              <a:rPr lang="sv-SE" dirty="0" smtClean="0"/>
              <a:t>) ha funktionalitet för att:</a:t>
            </a:r>
          </a:p>
          <a:p>
            <a:pPr lvl="1"/>
            <a:r>
              <a:rPr lang="sv-SE" dirty="0" smtClean="0"/>
              <a:t>Skapa data (</a:t>
            </a:r>
            <a:r>
              <a:rPr lang="sv-SE" i="1" dirty="0" smtClean="0"/>
              <a:t>Create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Läsa data (</a:t>
            </a:r>
            <a:r>
              <a:rPr lang="sv-SE" i="1" dirty="0" smtClean="0"/>
              <a:t>Read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Uppdatera data (</a:t>
            </a:r>
            <a:r>
              <a:rPr lang="sv-SE" i="1" dirty="0" smtClean="0"/>
              <a:t>Update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Ta bort data (</a:t>
            </a:r>
            <a:r>
              <a:rPr lang="sv-SE" i="1" dirty="0" smtClean="0"/>
              <a:t>Delete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0" y="4262392"/>
            <a:ext cx="2260000" cy="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219">
            <a:off x="5490521" y="4347259"/>
            <a:ext cx="2353334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en CRUD-applikation ska…</a:t>
            </a:r>
            <a:endParaRPr lang="sv-SE" i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617"/>
              </p:ext>
            </p:extLst>
          </p:nvPr>
        </p:nvGraphicFramePr>
        <p:xfrm>
          <a:off x="912253" y="1192547"/>
          <a:ext cx="7752979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668"/>
                <a:gridCol w="592455"/>
                <a:gridCol w="5756856"/>
              </a:tblGrid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Verb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Syfte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en lista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/Birthday/Create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tomt HTML-formulär där användaren kan fylla i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Skapar födelsedata som sparas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/Birthday/Edit/id</a:t>
                      </a:r>
                      <a:endParaRPr lang="sv-SE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Sparar ändringarna av födelsedata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/Birthday/Delete/id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där användaren måste bekräfta borttagning av specificerat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födelsedata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 bort specificerat födelsedata från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 Page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smtClean="0"/>
              <a:t>Layout (</a:t>
            </a:r>
            <a:r>
              <a:rPr lang="sv-SE" dirty="0" err="1" smtClean="0"/>
              <a:t>Razor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en </a:t>
            </a:r>
            <a:r>
              <a:rPr lang="sv-SE" i="1" dirty="0" smtClean="0"/>
              <a:t>View Page </a:t>
            </a:r>
            <a:r>
              <a:rPr lang="sv-SE" i="1" dirty="0" err="1" smtClean="0"/>
              <a:t>with</a:t>
            </a:r>
            <a:r>
              <a:rPr lang="sv-SE" i="1" dirty="0" smtClean="0"/>
              <a:t> Layout (</a:t>
            </a:r>
            <a:r>
              <a:rPr lang="sv-SE" i="1" dirty="0" err="1" smtClean="0"/>
              <a:t>Razor</a:t>
            </a:r>
            <a:r>
              <a:rPr lang="sv-SE" i="1" dirty="0" smtClean="0"/>
              <a:t>)</a:t>
            </a:r>
            <a:r>
              <a:rPr lang="sv-SE" dirty="0" smtClean="0"/>
              <a:t> placeras </a:t>
            </a:r>
            <a:r>
              <a:rPr lang="sv-SE" dirty="0" smtClean="0"/>
              <a:t>kod som är gemensam för vyer och tjänar på så sätt som en mall för vyerna.</a:t>
            </a:r>
          </a:p>
          <a:p>
            <a:r>
              <a:rPr lang="sv-SE" dirty="0" smtClean="0"/>
              <a:t>En, eller flera, platshållare i en </a:t>
            </a:r>
            <a:r>
              <a:rPr lang="sv-SE" i="1" dirty="0" smtClean="0"/>
              <a:t>layout</a:t>
            </a:r>
            <a:r>
              <a:rPr lang="sv-SE" dirty="0" smtClean="0"/>
              <a:t> identifierar de delar av mallen som ska kunna förändras av en vy.</a:t>
            </a:r>
          </a:p>
          <a:p>
            <a:r>
              <a:rPr lang="sv-SE" dirty="0" smtClean="0"/>
              <a:t>Filen som innehåller mallen ska placeras i katalogen \</a:t>
            </a:r>
            <a:r>
              <a:rPr lang="sv-SE" dirty="0" err="1" smtClean="0"/>
              <a:t>Views\Shared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43">
            <a:off x="2481263" y="2692147"/>
            <a:ext cx="4181475" cy="2762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Users\mats\AppData\Local\Temp\SNAGHTML26eaf67b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2734">
            <a:off x="2343308" y="1386336"/>
            <a:ext cx="5801531" cy="81425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Vyer </a:t>
            </a:r>
            <a:r>
              <a:rPr lang="sv-SE" dirty="0" smtClean="0"/>
              <a:t>som använder en </a:t>
            </a:r>
            <a:r>
              <a:rPr lang="sv-SE" i="1" dirty="0" smtClean="0"/>
              <a:t>Layout Page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en vy skapas väljs vilken </a:t>
            </a:r>
            <a:r>
              <a:rPr lang="sv-SE" i="1" dirty="0" smtClean="0"/>
              <a:t>Layout Page</a:t>
            </a:r>
            <a:r>
              <a:rPr lang="sv-SE" dirty="0" smtClean="0"/>
              <a:t> som vyn ska använda.</a:t>
            </a:r>
          </a:p>
          <a:p>
            <a:r>
              <a:rPr lang="sv-SE" dirty="0" smtClean="0"/>
              <a:t>I vyn placeras HTML och kod som är specifik för vyn.</a:t>
            </a:r>
            <a:endParaRPr lang="sv-S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203099" y="1420854"/>
            <a:ext cx="2508572" cy="16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1466578" y="1954206"/>
            <a:ext cx="5440000" cy="241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7036715" y="311535"/>
            <a:ext cx="3091429" cy="31085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3158269" y="1825628"/>
            <a:ext cx="4000000" cy="388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40" y="760766"/>
            <a:ext cx="2353334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732986" cy="4619625"/>
          </a:xfrm>
        </p:spPr>
        <p:txBody>
          <a:bodyPr/>
          <a:lstStyle/>
          <a:p>
            <a:r>
              <a:rPr lang="sv-SE" sz="1600" dirty="0" smtClean="0"/>
              <a:t>Interfacet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sz="1600" dirty="0" smtClean="0"/>
              <a:t> kompletteras med definitioner för metoder till för att </a:t>
            </a:r>
            <a:r>
              <a:rPr lang="sv-SE" sz="1600" dirty="0" smtClean="0"/>
              <a:t>hämta, ta </a:t>
            </a:r>
            <a:r>
              <a:rPr lang="sv-SE" sz="1600" dirty="0" smtClean="0"/>
              <a:t>bort och </a:t>
            </a:r>
            <a:r>
              <a:rPr lang="sv-SE" sz="1600" dirty="0" smtClean="0"/>
              <a:t>uppdatera </a:t>
            </a:r>
            <a:r>
              <a:rPr lang="sv-SE" sz="1600" dirty="0" smtClean="0"/>
              <a:t>födelsedata.</a:t>
            </a:r>
          </a:p>
          <a:p>
            <a:r>
              <a:rPr lang="sv-SE" sz="1600" dirty="0" smtClean="0"/>
              <a:t>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EFRepsoitory</a:t>
            </a:r>
            <a:r>
              <a:rPr lang="sv-SE" sz="1600" dirty="0" smtClean="0"/>
              <a:t> måste implementera </a:t>
            </a:r>
            <a:r>
              <a:rPr lang="sv-SE" sz="1600" dirty="0" smtClean="0"/>
              <a:t>metoderna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600" dirty="0"/>
              <a:t> ,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DeleteBirthday</a:t>
            </a:r>
            <a:r>
              <a:rPr lang="sv-SE" sz="1600" dirty="0" smtClean="0"/>
              <a:t> </a:t>
            </a:r>
            <a:r>
              <a:rPr lang="sv-SE" sz="1600" dirty="0" smtClean="0"/>
              <a:t>och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600" dirty="0" smtClean="0"/>
              <a:t>.</a:t>
            </a:r>
            <a:endParaRPr lang="sv-SE" sz="1600" dirty="0" smtClean="0"/>
          </a:p>
          <a:p>
            <a:pPr lvl="1"/>
            <a:r>
              <a:rPr lang="sv-SE" sz="1400" dirty="0"/>
              <a:t>Metoden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400" dirty="0"/>
              <a:t> returnerar ett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 med specificerat id. Hittas ingen post i databasen returneras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1400" dirty="0"/>
              <a:t>.</a:t>
            </a:r>
          </a:p>
          <a:p>
            <a:pPr lvl="1"/>
            <a:r>
              <a:rPr lang="sv-SE" sz="1400" dirty="0" smtClean="0"/>
              <a:t>Metoden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DeleteBirthday</a:t>
            </a:r>
            <a:r>
              <a:rPr lang="sv-SE" sz="1400" dirty="0" smtClean="0"/>
              <a:t> </a:t>
            </a:r>
            <a:r>
              <a:rPr lang="sv-SE" sz="1400" dirty="0" smtClean="0"/>
              <a:t>anropar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  <a:r>
              <a:rPr lang="sv-SE" sz="1400" dirty="0" smtClean="0"/>
              <a:t>, </a:t>
            </a:r>
            <a:r>
              <a:rPr lang="sv-SE" sz="1400" dirty="0" smtClean="0"/>
              <a:t>som markerar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Birthday</a:t>
            </a:r>
            <a:r>
              <a:rPr lang="sv-SE" sz="1400" dirty="0" smtClean="0"/>
              <a:t>-objektet ska tas bort. Först efter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SaveChanges</a:t>
            </a:r>
            <a:r>
              <a:rPr lang="sv-SE" sz="1400" dirty="0" smtClean="0"/>
              <a:t> anropas tas </a:t>
            </a:r>
            <a:r>
              <a:rPr lang="sv-SE" sz="1400" dirty="0" smtClean="0"/>
              <a:t>posten </a:t>
            </a:r>
            <a:r>
              <a:rPr lang="sv-SE" sz="1400" dirty="0" smtClean="0"/>
              <a:t>bort i databasen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 smtClean="0"/>
              <a:t> sätter status för </a:t>
            </a:r>
            <a:r>
              <a:rPr lang="sv-SE" sz="1400" dirty="0" err="1" smtClean="0"/>
              <a:t>entitiesobjektet</a:t>
            </a:r>
            <a:r>
              <a:rPr lang="sv-SE" sz="1400" dirty="0" smtClean="0"/>
              <a:t> vilket markerar </a:t>
            </a:r>
            <a:r>
              <a:rPr lang="sv-SE" sz="1400" dirty="0"/>
              <a:t>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-objektet ska </a:t>
            </a:r>
            <a:r>
              <a:rPr lang="sv-SE" sz="1400" dirty="0" smtClean="0"/>
              <a:t>uppdateras. </a:t>
            </a:r>
            <a:r>
              <a:rPr lang="sv-SE" sz="1400" dirty="0"/>
              <a:t>Först efter 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sv-SE" sz="1400" dirty="0"/>
              <a:t> anropas </a:t>
            </a:r>
            <a:r>
              <a:rPr lang="sv-SE" sz="1400" dirty="0" smtClean="0"/>
              <a:t>uppdateras posten i databasen</a:t>
            </a:r>
            <a:r>
              <a:rPr lang="sv-SE" sz="1400" dirty="0"/>
              <a:t>.</a:t>
            </a:r>
          </a:p>
          <a:p>
            <a:pPr lvl="1"/>
            <a:endParaRPr lang="sv-SE" sz="1400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interface och klass för ”repository”.</a:t>
            </a:r>
            <a:endParaRPr lang="sv-S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5264346" y="1900215"/>
            <a:ext cx="3613334" cy="48533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 22"/>
          <p:cNvSpPr/>
          <p:nvPr/>
        </p:nvSpPr>
        <p:spPr bwMode="auto">
          <a:xfrm>
            <a:off x="4935719" y="3471341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2664259" y="318797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 15"/>
          <p:cNvSpPr/>
          <p:nvPr/>
        </p:nvSpPr>
        <p:spPr bwMode="auto">
          <a:xfrm>
            <a:off x="1677496" y="4042368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 20"/>
          <p:cNvSpPr/>
          <p:nvPr/>
        </p:nvSpPr>
        <p:spPr bwMode="auto">
          <a:xfrm>
            <a:off x="3974467" y="3422372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Födelsedatat som ska redigeras specificeras med hjälp av primärnyckelns värde, som skickas till controllermetoden så att rätt post med födelsedata kan hämtas från databasen.</a:t>
            </a:r>
          </a:p>
          <a:p>
            <a:r>
              <a:rPr lang="sv-SE" dirty="0" smtClean="0"/>
              <a:t>Födelsedatat, paketerat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utgör modellen som skickas till vyn som visar födelsedatat i ett formulär. Hittas inte någon post med specificerat id visas vyn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311861" y="2524939"/>
            <a:ext cx="2633334" cy="13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842846" y="3692200"/>
            <a:ext cx="3526667" cy="15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344722" cy="1012755"/>
          </a:xfrm>
        </p:spPr>
        <p:txBody>
          <a:bodyPr/>
          <a:lstStyle/>
          <a:p>
            <a:r>
              <a:rPr lang="sv-SE" dirty="0" smtClean="0"/>
              <a:t>Redigera födelsedata – från </a:t>
            </a:r>
            <a:r>
              <a:rPr lang="sv-SE" i="1" dirty="0" smtClean="0"/>
              <a:t>action method </a:t>
            </a:r>
            <a:r>
              <a:rPr lang="sv-SE" dirty="0" smtClean="0"/>
              <a:t>till formulär</a:t>
            </a:r>
            <a:endParaRPr lang="sv-SE" dirty="0"/>
          </a:p>
        </p:txBody>
      </p:sp>
      <p:cxnSp>
        <p:nvCxnSpPr>
          <p:cNvPr id="5" name="Kurva 4"/>
          <p:cNvCxnSpPr>
            <a:stCxn id="6" idx="2"/>
            <a:endCxn id="16" idx="0"/>
          </p:cNvCxnSpPr>
          <p:nvPr/>
        </p:nvCxnSpPr>
        <p:spPr bwMode="auto">
          <a:xfrm rot="10800000" flipV="1">
            <a:off x="1736703" y="3247180"/>
            <a:ext cx="927557" cy="79518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715553" y="1726604"/>
            <a:ext cx="4666667" cy="46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Kurva 23"/>
          <p:cNvCxnSpPr>
            <a:stCxn id="21" idx="7"/>
          </p:cNvCxnSpPr>
          <p:nvPr/>
        </p:nvCxnSpPr>
        <p:spPr bwMode="auto">
          <a:xfrm rot="16200000" flipH="1">
            <a:off x="4481142" y="3034108"/>
            <a:ext cx="48971" cy="860181"/>
          </a:xfrm>
          <a:prstGeom prst="curvedConnector4">
            <a:avLst>
              <a:gd name="adj1" fmla="val -90674"/>
              <a:gd name="adj2" fmla="val 4336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Bildtext höger 27"/>
          <p:cNvSpPr/>
          <p:nvPr/>
        </p:nvSpPr>
        <p:spPr bwMode="auto">
          <a:xfrm>
            <a:off x="762150" y="2770043"/>
            <a:ext cx="1303473" cy="71864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936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 alternativ till View(”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”) är 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men då måste vi ta hand om en 404…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2789639" y="2298384"/>
            <a:ext cx="8685213" cy="380047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9516" y="5218822"/>
            <a:ext cx="8111714" cy="2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sv-SE" dirty="0" smtClean="0"/>
              <a:t> , där controllerklass, metod och parameter anges, kan en länk till en </a:t>
            </a:r>
            <a:r>
              <a:rPr lang="sv-SE" i="1" dirty="0" smtClean="0"/>
              <a:t>action method</a:t>
            </a:r>
            <a:r>
              <a:rPr lang="sv-SE" dirty="0" smtClean="0"/>
              <a:t> genereras.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115061" y="1100798"/>
            <a:ext cx="579120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hur kan ett id skickas till en </a:t>
            </a:r>
            <a:r>
              <a:rPr lang="sv-SE" i="1" dirty="0" smtClean="0"/>
              <a:t>action method</a:t>
            </a:r>
            <a:r>
              <a:rPr lang="sv-SE" dirty="0" smtClean="0"/>
              <a:t> ?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21402</TotalTime>
  <Words>648</Words>
  <Application>Microsoft Office PowerPoint</Application>
  <PresentationFormat>Bildspel på skärmen (16:10)</PresentationFormat>
  <Paragraphs>74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lnu-gray</vt:lpstr>
      <vt:lpstr>CRUD, Layout Pages och Partial Views</vt:lpstr>
      <vt:lpstr>Upphovsrätt för detta verk</vt:lpstr>
      <vt:lpstr>Vad krävs för att…</vt:lpstr>
      <vt:lpstr>I en CRUD-applikation ska…</vt:lpstr>
      <vt:lpstr>View Page with Layout (Razor)</vt:lpstr>
      <vt:lpstr>Vyer som använder en Layout Page</vt:lpstr>
      <vt:lpstr>Modifiering av interface och klass för ”repository”.</vt:lpstr>
      <vt:lpstr>Redigera födelsedata – från action method till formulär</vt:lpstr>
      <vt:lpstr>Men hur kan ett id skickas till en action method ?</vt:lpstr>
      <vt:lpstr>Spara redigerat födelsedata</vt:lpstr>
      <vt:lpstr>Borttagning av födelsedata</vt:lpstr>
      <vt:lpstr>Formulären för Create och Edit är lika!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</dc:title>
  <dc:creator>Mats Loock</dc:creator>
  <cp:lastModifiedBy>Mats Loock</cp:lastModifiedBy>
  <cp:revision>661</cp:revision>
  <dcterms:created xsi:type="dcterms:W3CDTF">2010-10-22T06:49:30Z</dcterms:created>
  <dcterms:modified xsi:type="dcterms:W3CDTF">2013-11-18T07:38:00Z</dcterms:modified>
</cp:coreProperties>
</file>