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83" r:id="rId3"/>
    <p:sldId id="261" r:id="rId4"/>
    <p:sldId id="257" r:id="rId5"/>
    <p:sldId id="259" r:id="rId6"/>
    <p:sldId id="262" r:id="rId7"/>
    <p:sldId id="271" r:id="rId8"/>
    <p:sldId id="268" r:id="rId9"/>
    <p:sldId id="276" r:id="rId10"/>
    <p:sldId id="264" r:id="rId11"/>
    <p:sldId id="273" r:id="rId12"/>
    <p:sldId id="270" r:id="rId13"/>
    <p:sldId id="281" r:id="rId14"/>
    <p:sldId id="282" r:id="rId15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6E9ED"/>
    <a:srgbClr val="B3C5DA"/>
    <a:srgbClr val="8385C1"/>
    <a:srgbClr val="9C85C0"/>
    <a:srgbClr val="809EC2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llanmörkt format 3 - Dekorfärg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llanmörkt format 3 - Dekorfär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5" autoAdjust="0"/>
  </p:normalViewPr>
  <p:slideViewPr>
    <p:cSldViewPr snapToGrid="0">
      <p:cViewPr varScale="1">
        <p:scale>
          <a:sx n="147" d="100"/>
          <a:sy n="147" d="100"/>
        </p:scale>
        <p:origin x="-510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6D7AB-1A02-4A92-9253-2910E1B113BE}" type="doc">
      <dgm:prSet loTypeId="urn:microsoft.com/office/officeart/2005/8/layout/hProcess6" loCatId="process" qsTypeId="urn:microsoft.com/office/officeart/2005/8/quickstyle/3d6" qsCatId="3D" csTypeId="urn:microsoft.com/office/officeart/2005/8/colors/accent1_3" csCatId="accent1" phldr="1"/>
      <dgm:spPr/>
    </dgm:pt>
    <dgm:pt modelId="{E88EBA98-4BFE-4B27-9A66-B29923407004}">
      <dgm:prSet phldrT="[Text]"/>
      <dgm:spPr/>
      <dgm:t>
        <a:bodyPr/>
        <a:lstStyle/>
        <a:p>
          <a:r>
            <a:rPr lang="sv-SE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1</a:t>
          </a:r>
          <a:endParaRPr lang="sv-SE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3D21EA6C-48CC-4F42-99BB-F81F7D2A04AB}" type="parTrans" cxnId="{CC56598E-2A3F-4225-818F-3B1F00A3ACA3}">
      <dgm:prSet/>
      <dgm:spPr/>
      <dgm:t>
        <a:bodyPr/>
        <a:lstStyle/>
        <a:p>
          <a:endParaRPr lang="sv-SE"/>
        </a:p>
      </dgm:t>
    </dgm:pt>
    <dgm:pt modelId="{522FDC14-23C5-493B-8143-E923CFB7B80A}" type="sibTrans" cxnId="{CC56598E-2A3F-4225-818F-3B1F00A3ACA3}">
      <dgm:prSet/>
      <dgm:spPr/>
      <dgm:t>
        <a:bodyPr/>
        <a:lstStyle/>
        <a:p>
          <a:endParaRPr lang="sv-SE"/>
        </a:p>
      </dgm:t>
    </dgm:pt>
    <dgm:pt modelId="{CBFDBCB5-B170-4A3B-A5EF-E25CC71A2500}">
      <dgm:prSet phldrT="[Text]"/>
      <dgm:spPr/>
      <dgm:t>
        <a:bodyPr/>
        <a:lstStyle/>
        <a:p>
          <a:r>
            <a:rPr lang="sv-SE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2</a:t>
          </a:r>
          <a:endParaRPr lang="sv-SE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15AB7D-C315-43D1-BB9F-381B1A98CFF0}" type="parTrans" cxnId="{CBFBF2F2-C415-4194-83CE-77C826FFF3A2}">
      <dgm:prSet/>
      <dgm:spPr/>
      <dgm:t>
        <a:bodyPr/>
        <a:lstStyle/>
        <a:p>
          <a:endParaRPr lang="sv-SE"/>
        </a:p>
      </dgm:t>
    </dgm:pt>
    <dgm:pt modelId="{40FFAEA7-B474-41A8-B61B-0932CA313A79}" type="sibTrans" cxnId="{CBFBF2F2-C415-4194-83CE-77C826FFF3A2}">
      <dgm:prSet/>
      <dgm:spPr/>
      <dgm:t>
        <a:bodyPr/>
        <a:lstStyle/>
        <a:p>
          <a:endParaRPr lang="sv-SE"/>
        </a:p>
      </dgm:t>
    </dgm:pt>
    <dgm:pt modelId="{27FDF87A-C819-478B-8C5E-3CEDEF2E435D}">
      <dgm:prSet phldrT="[Text]" custT="1"/>
      <dgm:spPr/>
      <dgm:t>
        <a:bodyPr/>
        <a:lstStyle/>
        <a:p>
          <a:r>
            <a:rPr lang="sv-SE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Laborations-uppgifter</a:t>
          </a:r>
          <a:endParaRPr lang="sv-SE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1C794D5-7067-4D5C-AC32-82727E5D82DA}" type="parTrans" cxnId="{C31E77A9-8839-40BE-ACCD-FE836B6F124B}">
      <dgm:prSet/>
      <dgm:spPr/>
      <dgm:t>
        <a:bodyPr/>
        <a:lstStyle/>
        <a:p>
          <a:endParaRPr lang="sv-SE"/>
        </a:p>
      </dgm:t>
    </dgm:pt>
    <dgm:pt modelId="{6F6A8812-2466-4AD8-A320-D823AE991507}" type="sibTrans" cxnId="{C31E77A9-8839-40BE-ACCD-FE836B6F124B}">
      <dgm:prSet/>
      <dgm:spPr/>
      <dgm:t>
        <a:bodyPr/>
        <a:lstStyle/>
        <a:p>
          <a:endParaRPr lang="sv-SE"/>
        </a:p>
      </dgm:t>
    </dgm:pt>
    <dgm:pt modelId="{902C6380-20E5-4C51-9216-E5AD1B2641B9}">
      <dgm:prSet phldrT="[Text]" custT="1"/>
      <dgm:spPr/>
      <dgm:t>
        <a:bodyPr/>
        <a:lstStyle/>
        <a:p>
          <a:r>
            <a:rPr lang="sv-SE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Individuellt arbete</a:t>
          </a:r>
          <a:endParaRPr lang="sv-SE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20021F94-4671-4000-897F-7D9DCE2601BF}" type="parTrans" cxnId="{228A90F4-9171-4162-B46D-9EEDFF40830A}">
      <dgm:prSet/>
      <dgm:spPr/>
      <dgm:t>
        <a:bodyPr/>
        <a:lstStyle/>
        <a:p>
          <a:endParaRPr lang="sv-SE"/>
        </a:p>
      </dgm:t>
    </dgm:pt>
    <dgm:pt modelId="{6D4F1BD0-51F8-4124-BB9C-8C77BB844466}" type="sibTrans" cxnId="{228A90F4-9171-4162-B46D-9EEDFF40830A}">
      <dgm:prSet/>
      <dgm:spPr/>
      <dgm:t>
        <a:bodyPr/>
        <a:lstStyle/>
        <a:p>
          <a:endParaRPr lang="sv-SE"/>
        </a:p>
      </dgm:t>
    </dgm:pt>
    <dgm:pt modelId="{C9254F28-0AB1-4FB6-B2E8-2FD49F699437}" type="pres">
      <dgm:prSet presAssocID="{F9E6D7AB-1A02-4A92-9253-2910E1B113BE}" presName="theList" presStyleCnt="0">
        <dgm:presLayoutVars>
          <dgm:dir/>
          <dgm:animLvl val="lvl"/>
          <dgm:resizeHandles val="exact"/>
        </dgm:presLayoutVars>
      </dgm:prSet>
      <dgm:spPr/>
    </dgm:pt>
    <dgm:pt modelId="{AE3AC697-BCE9-470B-9EA9-2E67BEEFD1B9}" type="pres">
      <dgm:prSet presAssocID="{E88EBA98-4BFE-4B27-9A66-B29923407004}" presName="compNode" presStyleCnt="0"/>
      <dgm:spPr/>
    </dgm:pt>
    <dgm:pt modelId="{6B8ADDEB-4088-44AC-92AB-F456780DCD8A}" type="pres">
      <dgm:prSet presAssocID="{E88EBA98-4BFE-4B27-9A66-B29923407004}" presName="noGeometry" presStyleCnt="0"/>
      <dgm:spPr/>
    </dgm:pt>
    <dgm:pt modelId="{C0601C1B-823B-4E39-BD8C-88D9287C9383}" type="pres">
      <dgm:prSet presAssocID="{E88EBA98-4BFE-4B27-9A66-B29923407004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E3DDEFA-53C6-4E8C-B193-95533DE50B40}" type="pres">
      <dgm:prSet presAssocID="{E88EBA98-4BFE-4B27-9A66-B29923407004}" presName="childTextHidden" presStyleLbl="bgAccFollowNode1" presStyleIdx="0" presStyleCnt="2"/>
      <dgm:spPr/>
      <dgm:t>
        <a:bodyPr/>
        <a:lstStyle/>
        <a:p>
          <a:endParaRPr lang="sv-SE"/>
        </a:p>
      </dgm:t>
    </dgm:pt>
    <dgm:pt modelId="{3A22EDD1-5435-4C96-8A5D-7DDF4C26C1D8}" type="pres">
      <dgm:prSet presAssocID="{E88EBA98-4BFE-4B27-9A66-B2992340700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2392948-5D79-4768-A1D5-5687162BEA0E}" type="pres">
      <dgm:prSet presAssocID="{E88EBA98-4BFE-4B27-9A66-B29923407004}" presName="aSpace" presStyleCnt="0"/>
      <dgm:spPr/>
    </dgm:pt>
    <dgm:pt modelId="{0B44DC36-57E8-4D16-8F4E-FC5809E422A3}" type="pres">
      <dgm:prSet presAssocID="{CBFDBCB5-B170-4A3B-A5EF-E25CC71A2500}" presName="compNode" presStyleCnt="0"/>
      <dgm:spPr/>
    </dgm:pt>
    <dgm:pt modelId="{27DFBD91-D1DD-4EB8-995C-3ADD178FC0E6}" type="pres">
      <dgm:prSet presAssocID="{CBFDBCB5-B170-4A3B-A5EF-E25CC71A2500}" presName="noGeometry" presStyleCnt="0"/>
      <dgm:spPr/>
    </dgm:pt>
    <dgm:pt modelId="{4FAA60C8-6E6C-4978-B9A0-7A5B1F44D130}" type="pres">
      <dgm:prSet presAssocID="{CBFDBCB5-B170-4A3B-A5EF-E25CC71A2500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0CAF59C-3068-4D46-A7FC-DA7F2025C935}" type="pres">
      <dgm:prSet presAssocID="{CBFDBCB5-B170-4A3B-A5EF-E25CC71A2500}" presName="childTextHidden" presStyleLbl="bgAccFollowNode1" presStyleIdx="1" presStyleCnt="2"/>
      <dgm:spPr/>
      <dgm:t>
        <a:bodyPr/>
        <a:lstStyle/>
        <a:p>
          <a:endParaRPr lang="sv-SE"/>
        </a:p>
      </dgm:t>
    </dgm:pt>
    <dgm:pt modelId="{CC8AC946-C92F-4BB1-BCDC-2F8435207782}" type="pres">
      <dgm:prSet presAssocID="{CBFDBCB5-B170-4A3B-A5EF-E25CC71A250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4337F070-6776-437F-A22A-5D11E069C569}" type="presOf" srcId="{CBFDBCB5-B170-4A3B-A5EF-E25CC71A2500}" destId="{CC8AC946-C92F-4BB1-BCDC-2F8435207782}" srcOrd="0" destOrd="0" presId="urn:microsoft.com/office/officeart/2005/8/layout/hProcess6"/>
    <dgm:cxn modelId="{CC56598E-2A3F-4225-818F-3B1F00A3ACA3}" srcId="{F9E6D7AB-1A02-4A92-9253-2910E1B113BE}" destId="{E88EBA98-4BFE-4B27-9A66-B29923407004}" srcOrd="0" destOrd="0" parTransId="{3D21EA6C-48CC-4F42-99BB-F81F7D2A04AB}" sibTransId="{522FDC14-23C5-493B-8143-E923CFB7B80A}"/>
    <dgm:cxn modelId="{86066C1E-92C6-4781-A816-A2CEF87987CC}" type="presOf" srcId="{F9E6D7AB-1A02-4A92-9253-2910E1B113BE}" destId="{C9254F28-0AB1-4FB6-B2E8-2FD49F699437}" srcOrd="0" destOrd="0" presId="urn:microsoft.com/office/officeart/2005/8/layout/hProcess6"/>
    <dgm:cxn modelId="{4144FAF8-71F9-4E9C-9906-95A16DCD4CDD}" type="presOf" srcId="{27FDF87A-C819-478B-8C5E-3CEDEF2E435D}" destId="{C0601C1B-823B-4E39-BD8C-88D9287C9383}" srcOrd="0" destOrd="0" presId="urn:microsoft.com/office/officeart/2005/8/layout/hProcess6"/>
    <dgm:cxn modelId="{31DD705F-E479-428C-81B0-65F3C7228009}" type="presOf" srcId="{902C6380-20E5-4C51-9216-E5AD1B2641B9}" destId="{4FAA60C8-6E6C-4978-B9A0-7A5B1F44D130}" srcOrd="0" destOrd="0" presId="urn:microsoft.com/office/officeart/2005/8/layout/hProcess6"/>
    <dgm:cxn modelId="{228A90F4-9171-4162-B46D-9EEDFF40830A}" srcId="{CBFDBCB5-B170-4A3B-A5EF-E25CC71A2500}" destId="{902C6380-20E5-4C51-9216-E5AD1B2641B9}" srcOrd="0" destOrd="0" parTransId="{20021F94-4671-4000-897F-7D9DCE2601BF}" sibTransId="{6D4F1BD0-51F8-4124-BB9C-8C77BB844466}"/>
    <dgm:cxn modelId="{F843AC15-BD9B-40E2-A667-17A269D2BF2E}" type="presOf" srcId="{902C6380-20E5-4C51-9216-E5AD1B2641B9}" destId="{E0CAF59C-3068-4D46-A7FC-DA7F2025C935}" srcOrd="1" destOrd="0" presId="urn:microsoft.com/office/officeart/2005/8/layout/hProcess6"/>
    <dgm:cxn modelId="{45161166-0FBE-49C1-AB61-686474EE2174}" type="presOf" srcId="{E88EBA98-4BFE-4B27-9A66-B29923407004}" destId="{3A22EDD1-5435-4C96-8A5D-7DDF4C26C1D8}" srcOrd="0" destOrd="0" presId="urn:microsoft.com/office/officeart/2005/8/layout/hProcess6"/>
    <dgm:cxn modelId="{FF999BB7-EB9B-4FF7-8EBF-2A64CF50D612}" type="presOf" srcId="{27FDF87A-C819-478B-8C5E-3CEDEF2E435D}" destId="{1E3DDEFA-53C6-4E8C-B193-95533DE50B40}" srcOrd="1" destOrd="0" presId="urn:microsoft.com/office/officeart/2005/8/layout/hProcess6"/>
    <dgm:cxn modelId="{C31E77A9-8839-40BE-ACCD-FE836B6F124B}" srcId="{E88EBA98-4BFE-4B27-9A66-B29923407004}" destId="{27FDF87A-C819-478B-8C5E-3CEDEF2E435D}" srcOrd="0" destOrd="0" parTransId="{D1C794D5-7067-4D5C-AC32-82727E5D82DA}" sibTransId="{6F6A8812-2466-4AD8-A320-D823AE991507}"/>
    <dgm:cxn modelId="{CBFBF2F2-C415-4194-83CE-77C826FFF3A2}" srcId="{F9E6D7AB-1A02-4A92-9253-2910E1B113BE}" destId="{CBFDBCB5-B170-4A3B-A5EF-E25CC71A2500}" srcOrd="1" destOrd="0" parTransId="{8F15AB7D-C315-43D1-BB9F-381B1A98CFF0}" sibTransId="{40FFAEA7-B474-41A8-B61B-0932CA313A79}"/>
    <dgm:cxn modelId="{86497325-914E-49CF-93F5-1BF319F533DD}" type="presParOf" srcId="{C9254F28-0AB1-4FB6-B2E8-2FD49F699437}" destId="{AE3AC697-BCE9-470B-9EA9-2E67BEEFD1B9}" srcOrd="0" destOrd="0" presId="urn:microsoft.com/office/officeart/2005/8/layout/hProcess6"/>
    <dgm:cxn modelId="{9A94BCA9-AC25-4C63-BE3E-36FCB3CADA8F}" type="presParOf" srcId="{AE3AC697-BCE9-470B-9EA9-2E67BEEFD1B9}" destId="{6B8ADDEB-4088-44AC-92AB-F456780DCD8A}" srcOrd="0" destOrd="0" presId="urn:microsoft.com/office/officeart/2005/8/layout/hProcess6"/>
    <dgm:cxn modelId="{A1C7106A-88DF-4BA2-80A1-7F197B109AC3}" type="presParOf" srcId="{AE3AC697-BCE9-470B-9EA9-2E67BEEFD1B9}" destId="{C0601C1B-823B-4E39-BD8C-88D9287C9383}" srcOrd="1" destOrd="0" presId="urn:microsoft.com/office/officeart/2005/8/layout/hProcess6"/>
    <dgm:cxn modelId="{0A5224B7-48B1-4D7F-B45C-0A4F6B40DE33}" type="presParOf" srcId="{AE3AC697-BCE9-470B-9EA9-2E67BEEFD1B9}" destId="{1E3DDEFA-53C6-4E8C-B193-95533DE50B40}" srcOrd="2" destOrd="0" presId="urn:microsoft.com/office/officeart/2005/8/layout/hProcess6"/>
    <dgm:cxn modelId="{6DF463E9-3C0B-4C37-B7A2-DBFC648A58B7}" type="presParOf" srcId="{AE3AC697-BCE9-470B-9EA9-2E67BEEFD1B9}" destId="{3A22EDD1-5435-4C96-8A5D-7DDF4C26C1D8}" srcOrd="3" destOrd="0" presId="urn:microsoft.com/office/officeart/2005/8/layout/hProcess6"/>
    <dgm:cxn modelId="{AD4F320B-612B-4FA7-9F04-B61A2D1E102D}" type="presParOf" srcId="{C9254F28-0AB1-4FB6-B2E8-2FD49F699437}" destId="{C2392948-5D79-4768-A1D5-5687162BEA0E}" srcOrd="1" destOrd="0" presId="urn:microsoft.com/office/officeart/2005/8/layout/hProcess6"/>
    <dgm:cxn modelId="{3A1FB188-63CD-4E0F-8A0E-8B1E30FFBC75}" type="presParOf" srcId="{C9254F28-0AB1-4FB6-B2E8-2FD49F699437}" destId="{0B44DC36-57E8-4D16-8F4E-FC5809E422A3}" srcOrd="2" destOrd="0" presId="urn:microsoft.com/office/officeart/2005/8/layout/hProcess6"/>
    <dgm:cxn modelId="{C6E845D5-D1E6-4EAC-8FBA-0790441AF8D8}" type="presParOf" srcId="{0B44DC36-57E8-4D16-8F4E-FC5809E422A3}" destId="{27DFBD91-D1DD-4EB8-995C-3ADD178FC0E6}" srcOrd="0" destOrd="0" presId="urn:microsoft.com/office/officeart/2005/8/layout/hProcess6"/>
    <dgm:cxn modelId="{23308B65-5E71-4C36-825D-7977B0DD9A64}" type="presParOf" srcId="{0B44DC36-57E8-4D16-8F4E-FC5809E422A3}" destId="{4FAA60C8-6E6C-4978-B9A0-7A5B1F44D130}" srcOrd="1" destOrd="0" presId="urn:microsoft.com/office/officeart/2005/8/layout/hProcess6"/>
    <dgm:cxn modelId="{1DEECA54-5ABD-411A-9ADE-30D5A2A39ECD}" type="presParOf" srcId="{0B44DC36-57E8-4D16-8F4E-FC5809E422A3}" destId="{E0CAF59C-3068-4D46-A7FC-DA7F2025C935}" srcOrd="2" destOrd="0" presId="urn:microsoft.com/office/officeart/2005/8/layout/hProcess6"/>
    <dgm:cxn modelId="{6AFCA9D0-CAB3-412A-953D-A4F4A06F30FD}" type="presParOf" srcId="{0B44DC36-57E8-4D16-8F4E-FC5809E422A3}" destId="{CC8AC946-C92F-4BB1-BCDC-2F843520778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1C1B-823B-4E39-BD8C-88D9287C9383}">
      <dsp:nvSpPr>
        <dsp:cNvPr id="0" name=""/>
        <dsp:cNvSpPr/>
      </dsp:nvSpPr>
      <dsp:spPr>
        <a:xfrm>
          <a:off x="2023731" y="0"/>
          <a:ext cx="2282745" cy="19954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Laborations-uppgifter</a:t>
          </a:r>
          <a:endParaRPr lang="sv-S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2594417" y="299311"/>
        <a:ext cx="1112838" cy="1396785"/>
      </dsp:txXfrm>
    </dsp:sp>
    <dsp:sp modelId="{3A22EDD1-5435-4C96-8A5D-7DDF4C26C1D8}">
      <dsp:nvSpPr>
        <dsp:cNvPr id="0" name=""/>
        <dsp:cNvSpPr/>
      </dsp:nvSpPr>
      <dsp:spPr>
        <a:xfrm>
          <a:off x="1453044" y="427017"/>
          <a:ext cx="1141372" cy="114137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1</a:t>
          </a:r>
          <a:endParaRPr lang="sv-SE" sz="29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620194" y="594167"/>
        <a:ext cx="807072" cy="807072"/>
      </dsp:txXfrm>
    </dsp:sp>
    <dsp:sp modelId="{4FAA60C8-6E6C-4978-B9A0-7A5B1F44D130}">
      <dsp:nvSpPr>
        <dsp:cNvPr id="0" name=""/>
        <dsp:cNvSpPr/>
      </dsp:nvSpPr>
      <dsp:spPr>
        <a:xfrm>
          <a:off x="5092481" y="0"/>
          <a:ext cx="2282745" cy="19954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Individuellt arbete</a:t>
          </a:r>
          <a:endParaRPr lang="sv-S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5663168" y="299311"/>
        <a:ext cx="1112838" cy="1396785"/>
      </dsp:txXfrm>
    </dsp:sp>
    <dsp:sp modelId="{CC8AC946-C92F-4BB1-BCDC-2F8435207782}">
      <dsp:nvSpPr>
        <dsp:cNvPr id="0" name=""/>
        <dsp:cNvSpPr/>
      </dsp:nvSpPr>
      <dsp:spPr>
        <a:xfrm>
          <a:off x="4521795" y="427017"/>
          <a:ext cx="1141372" cy="1141372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2</a:t>
          </a:r>
          <a:endParaRPr lang="sv-SE" sz="29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688945" y="594167"/>
        <a:ext cx="807072" cy="80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86EC0-F544-4AA1-A34F-7FDBD4720A31}" type="datetimeFigureOut">
              <a:rPr lang="sv-SE" smtClean="0"/>
              <a:pPr/>
              <a:t>2013-11-08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5990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08413" y="935990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23142-D174-489D-9E51-AC7D47BB613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09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770E-51D9-4758-93F5-5F8B9233E029}" type="datetimeFigureOut">
              <a:rPr lang="sv-SE" smtClean="0"/>
              <a:pPr/>
              <a:t>2013-11-08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67EE-7982-4113-A2C5-528CD89F957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3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35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407988" y="739775"/>
            <a:ext cx="5908675" cy="3694113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407988" y="739775"/>
            <a:ext cx="5908675" cy="3694113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aspnet-mvc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effectLst/>
              </a:rPr>
              <a:t>Introduktion av kursen</a:t>
            </a:r>
            <a:endParaRPr lang="sv-SE" dirty="0">
              <a:effectLst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1542081" y="3238500"/>
            <a:ext cx="6059838" cy="14605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Redovisning av laborationsuppgifter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laborationsuppgift redovisar du snart du är klar med den.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Steg 1 har tre laborationsuppgifter.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Varför inte redovisa laborationsuppgifterna ”i klump”?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Du får snabbare återkoppling från kursledningen genom att redovisa en uppgift så snart du är klar med den.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Tillsammans med kursledningen upptäcker du eventuella fel och undviker att upprepa dem i kommande laborationsuppgifter.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Hur redovisar jag?</a:t>
            </a:r>
          </a:p>
          <a:p>
            <a:pPr lvl="1"/>
            <a:r>
              <a:rPr lang="sv-SE" dirty="0" smtClean="0"/>
              <a:t>Laborationsuppgifterna ska versionshanteras via Git på </a:t>
            </a:r>
            <a:r>
              <a:rPr lang="sv-SE" dirty="0" err="1" smtClean="0"/>
              <a:t>GitHub</a:t>
            </a:r>
            <a:r>
              <a:rPr lang="sv-SE" dirty="0"/>
              <a:t>. Till varje laborationsuppgift finns ett </a:t>
            </a:r>
            <a:r>
              <a:rPr lang="sv-SE" dirty="0" err="1"/>
              <a:t>repositorium</a:t>
            </a:r>
            <a:r>
              <a:rPr lang="sv-SE" dirty="0"/>
              <a:t> som ska användas genom att du t.ex. gör en “</a:t>
            </a:r>
            <a:r>
              <a:rPr lang="sv-SE" dirty="0" err="1"/>
              <a:t>fork</a:t>
            </a:r>
            <a:r>
              <a:rPr lang="sv-SE" dirty="0"/>
              <a:t>” av det eller ser till att </a:t>
            </a:r>
            <a:r>
              <a:rPr lang="sv-SE" dirty="0" err="1"/>
              <a:t>zip-filens</a:t>
            </a:r>
            <a:r>
              <a:rPr lang="sv-SE" dirty="0"/>
              <a:t> innehåll hamnar i ett </a:t>
            </a:r>
            <a:r>
              <a:rPr lang="sv-SE" dirty="0" err="1"/>
              <a:t>repositorium</a:t>
            </a:r>
            <a:r>
              <a:rPr lang="sv-SE" dirty="0"/>
              <a:t> du skapar helt själv</a:t>
            </a:r>
            <a:r>
              <a:rPr lang="sv-SE" dirty="0" smtClean="0"/>
              <a:t>. </a:t>
            </a:r>
            <a:r>
              <a:rPr lang="sv-SE" dirty="0"/>
              <a:t>När du är klar med en laborationsuppgift gör du en “release” av den med versionen satt till </a:t>
            </a:r>
            <a:r>
              <a:rPr lang="sv-SE" dirty="0" smtClean="0"/>
              <a:t>v1.0. </a:t>
            </a:r>
          </a:p>
          <a:p>
            <a:pPr lvl="1"/>
            <a:r>
              <a:rPr lang="sv-SE" dirty="0" smtClean="0"/>
              <a:t>De två första laborationsuppgifterna examineras muntligen. Den tredje skriftligen.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817563"/>
            <a:ext cx="4680000" cy="446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5486400" y="817563"/>
            <a:ext cx="3294434" cy="4619625"/>
          </a:xfrm>
        </p:spPr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Det andra steget omfattar 5 veckor, </a:t>
            </a:r>
            <a:r>
              <a:rPr lang="sv-SE" sz="1800" dirty="0" smtClean="0"/>
              <a:t>16/12 </a:t>
            </a:r>
            <a:r>
              <a:rPr lang="sv-SE" sz="1800" dirty="0"/>
              <a:t>– </a:t>
            </a:r>
            <a:r>
              <a:rPr lang="sv-SE" sz="1800" dirty="0" smtClean="0"/>
              <a:t>19/1</a:t>
            </a:r>
            <a:r>
              <a:rPr lang="sv-SE" sz="1800" dirty="0"/>
              <a:t>.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Individuellt arbete </a:t>
            </a:r>
            <a:r>
              <a:rPr lang="sv-SE" sz="1800" b="1" dirty="0">
                <a:solidFill>
                  <a:srgbClr val="C00000"/>
                </a:solidFill>
              </a:rPr>
              <a:t>publiceras senast</a:t>
            </a:r>
            <a:r>
              <a:rPr lang="sv-SE" sz="1800" dirty="0"/>
              <a:t> </a:t>
            </a:r>
            <a:r>
              <a:rPr lang="sv-SE" sz="1800" dirty="0" smtClean="0"/>
              <a:t>14/1 12:00</a:t>
            </a:r>
            <a:r>
              <a:rPr lang="sv-SE" sz="1800" dirty="0"/>
              <a:t>.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Individuellt arbete redovisas muntligen </a:t>
            </a:r>
            <a:r>
              <a:rPr lang="sv-SE" sz="1800" dirty="0" smtClean="0"/>
              <a:t>16/1-17/1</a:t>
            </a:r>
            <a:r>
              <a:rPr lang="sv-SE" sz="1800" dirty="0"/>
              <a:t>.</a:t>
            </a:r>
          </a:p>
          <a:p>
            <a:pPr marL="0" indent="0">
              <a:buNone/>
            </a:pP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12645"/>
          </a:xfrm>
        </p:spPr>
        <p:txBody>
          <a:bodyPr/>
          <a:lstStyle/>
          <a:p>
            <a:r>
              <a:rPr lang="sv-SE" dirty="0" smtClean="0"/>
              <a:t>Steg 2 - individuellt arbetet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3386380"/>
            <a:ext cx="8229600" cy="2136773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Det andra steget har inga laborationsuppgifter utan du ska istället genomför ett individuellt arbete där du ska skapa en webbapplikation.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Det individuella arbetet handlar om att skapa en webbapplikation som ska presentera data som hämtas från olika webbservice och en databas.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5588" y="1279435"/>
            <a:ext cx="82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239" y="1279435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6591" y="2248088"/>
            <a:ext cx="723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Upp-Ned 23"/>
          <p:cNvSpPr/>
          <p:nvPr/>
        </p:nvSpPr>
        <p:spPr bwMode="auto">
          <a:xfrm rot="5400000">
            <a:off x="2647096" y="1186677"/>
            <a:ext cx="493310" cy="1237922"/>
          </a:xfrm>
          <a:prstGeom prst="upDownArrow">
            <a:avLst/>
          </a:prstGeom>
          <a:solidFill>
            <a:srgbClr val="FF858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Upp-Ned 24"/>
          <p:cNvSpPr/>
          <p:nvPr/>
        </p:nvSpPr>
        <p:spPr bwMode="auto">
          <a:xfrm rot="5400000">
            <a:off x="5080447" y="1186677"/>
            <a:ext cx="493310" cy="1237922"/>
          </a:xfrm>
          <a:prstGeom prst="upDownArrow">
            <a:avLst/>
          </a:prstGeom>
          <a:solidFill>
            <a:srgbClr val="FF858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26" name="textruta 25"/>
          <p:cNvSpPr txBox="1"/>
          <p:nvPr/>
        </p:nvSpPr>
        <p:spPr>
          <a:xfrm>
            <a:off x="1190157" y="2418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klient</a:t>
            </a:r>
            <a:endParaRPr lang="sv-SE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3457981" y="2418053"/>
            <a:ext cx="1249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webbserver</a:t>
            </a:r>
            <a:b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(IIS 7.0)</a:t>
            </a:r>
            <a:endParaRPr lang="sv-SE" sz="1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7074521" y="2433051"/>
            <a:ext cx="1618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databasserver</a:t>
            </a:r>
            <a:b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(MS SQL Server 2008)</a:t>
            </a:r>
            <a:endParaRPr lang="sv-SE" sz="1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86591" y="323714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ruta 13"/>
          <p:cNvSpPr txBox="1"/>
          <p:nvPr/>
        </p:nvSpPr>
        <p:spPr>
          <a:xfrm>
            <a:off x="7012806" y="601010"/>
            <a:ext cx="20313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GeoNames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05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WebServices</a:t>
            </a:r>
            <a:endParaRPr lang="en-US" sz="105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Maps API Web Services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5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86591" y="1289775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ruta 15"/>
          <p:cNvSpPr txBox="1"/>
          <p:nvPr/>
        </p:nvSpPr>
        <p:spPr>
          <a:xfrm>
            <a:off x="7012806" y="1567071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yr.no</a:t>
            </a:r>
            <a:endParaRPr lang="sv-SE" sz="8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av kraven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ASP.NET MVC 4 och Microsoft Entity Framework ska användas.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Några designmönster som ska användas: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400" dirty="0" err="1" smtClean="0"/>
              <a:t>Model-View-Controller</a:t>
            </a:r>
            <a:r>
              <a:rPr lang="sv-SE" sz="1400" dirty="0" smtClean="0"/>
              <a:t> </a:t>
            </a:r>
            <a:r>
              <a:rPr lang="sv-SE" sz="1400" dirty="0" err="1" smtClean="0"/>
              <a:t>Pattern</a:t>
            </a:r>
            <a:endParaRPr lang="sv-SE" sz="1400" dirty="0" smtClean="0"/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400" dirty="0" err="1" smtClean="0"/>
              <a:t>Repository</a:t>
            </a:r>
            <a:r>
              <a:rPr lang="sv-SE" sz="1400" dirty="0" smtClean="0"/>
              <a:t> </a:t>
            </a:r>
            <a:r>
              <a:rPr lang="sv-SE" sz="1400" dirty="0" err="1" smtClean="0"/>
              <a:t>Pattern</a:t>
            </a:r>
            <a:endParaRPr lang="sv-SE" sz="1400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Relationsdatabasen SQL Server 2008 ska användas för persistent lagring av data.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Webbapplikationen ska ha </a:t>
            </a:r>
            <a:r>
              <a:rPr lang="sv-SE" sz="1800" dirty="0" err="1" smtClean="0"/>
              <a:t>CRUD-funktionalitet</a:t>
            </a:r>
            <a:r>
              <a:rPr lang="sv-SE" sz="1800" dirty="0" smtClean="0"/>
              <a:t> (”</a:t>
            </a:r>
            <a:r>
              <a:rPr lang="sv-SE" sz="1800" dirty="0" err="1" smtClean="0"/>
              <a:t>Create</a:t>
            </a:r>
            <a:r>
              <a:rPr lang="sv-SE" sz="1800" dirty="0" smtClean="0"/>
              <a:t>”, ”Read”, ”</a:t>
            </a:r>
            <a:r>
              <a:rPr lang="sv-SE" sz="1800" dirty="0" err="1" smtClean="0"/>
              <a:t>Update</a:t>
            </a:r>
            <a:r>
              <a:rPr lang="sv-SE" sz="1800" dirty="0" smtClean="0"/>
              <a:t>”, ”</a:t>
            </a:r>
            <a:r>
              <a:rPr lang="sv-SE" sz="1800" dirty="0" err="1" smtClean="0"/>
              <a:t>Delete</a:t>
            </a:r>
            <a:r>
              <a:rPr lang="sv-SE" sz="1800" dirty="0" smtClean="0"/>
              <a:t>”), d.v.s. användaren ska, förutom att kunna skapa nya poster, även kunna läsa, uppdatera och ta bort befintliga poster.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Allt data ska valideras.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err="1" smtClean="0"/>
              <a:t>jQuery</a:t>
            </a:r>
            <a:r>
              <a:rPr lang="sv-SE" sz="1800" dirty="0" smtClean="0"/>
              <a:t>, JSON, LINQ to XML, Data Annotations, …</a:t>
            </a:r>
          </a:p>
          <a:p>
            <a:r>
              <a:rPr lang="sv-SE" dirty="0" smtClean="0"/>
              <a:t>(</a:t>
            </a:r>
            <a:r>
              <a:rPr lang="sv-SE" dirty="0"/>
              <a:t>En användare ska kunna logga in med olika behörigheter</a:t>
            </a:r>
            <a:r>
              <a:rPr lang="sv-SE" dirty="0" smtClean="0"/>
              <a:t>.)</a:t>
            </a:r>
            <a:endParaRPr lang="sv-SE" sz="1800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3"/>
              </a:rPr>
              <a:t>https://</a:t>
            </a:r>
            <a:r>
              <a:rPr lang="sv-SE" sz="1400" u="sng" dirty="0" smtClean="0">
                <a:hlinkClick r:id="rId3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0236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</p:nvPr>
        </p:nvGraphicFramePr>
        <p:xfrm>
          <a:off x="457200" y="817563"/>
          <a:ext cx="8229600" cy="2240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6154"/>
                <a:gridCol w="7643446"/>
              </a:tblGrid>
              <a:tr h="313267">
                <a:tc gridSpan="2"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Kuransvarig/kursledare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Mats Loock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A34:14 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(Kalmar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Nyckel: A-huset, plan 3, sektion 4, rum 14)</a:t>
                      </a:r>
                      <a:endParaRPr lang="sv-SE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0480 – </a:t>
                      </a:r>
                      <a:r>
                        <a:rPr lang="sv-SE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49 77 14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mats.loock@lnu.se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mats.loock@lnu.se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mats.loock.lnu.se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graphicFrame>
        <p:nvGraphicFramePr>
          <p:cNvPr id="18" name="Platshållare för innehåll 6"/>
          <p:cNvGraphicFramePr>
            <a:graphicFrameLocks/>
          </p:cNvGraphicFramePr>
          <p:nvPr/>
        </p:nvGraphicFramePr>
        <p:xfrm>
          <a:off x="457200" y="3191486"/>
          <a:ext cx="8229600" cy="2240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6154"/>
                <a:gridCol w="7643446"/>
              </a:tblGrid>
              <a:tr h="313267">
                <a:tc gridSpan="2"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Kursledare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Sven Åke Johansson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A34:11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(Kalmar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Nyckel: A-huset, plan 3, sektion 4, rum 11 A)</a:t>
                      </a:r>
                      <a:endParaRPr lang="sv-SE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0480 – </a:t>
                      </a:r>
                      <a:r>
                        <a:rPr lang="sv-SE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49 77 17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sven.ake.johansson@lnu.se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pic>
        <p:nvPicPr>
          <p:cNvPr id="17" name="Picture 2" descr="C:\Users\Mats\Desktop\icon_user1_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4103" y="1168768"/>
            <a:ext cx="274479" cy="274479"/>
          </a:xfrm>
          <a:prstGeom prst="rect">
            <a:avLst/>
          </a:prstGeom>
          <a:noFill/>
        </p:spPr>
      </p:pic>
      <p:pic>
        <p:nvPicPr>
          <p:cNvPr id="21" name="Picture 6" descr="C:\Users\Mats\Desktop\icon_office_chair_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4103" y="1489199"/>
            <a:ext cx="274479" cy="274479"/>
          </a:xfrm>
          <a:prstGeom prst="rect">
            <a:avLst/>
          </a:prstGeom>
          <a:noFill/>
        </p:spPr>
      </p:pic>
      <p:pic>
        <p:nvPicPr>
          <p:cNvPr id="25" name="Picture 8" descr="C:\Users\Mats\Desktop\icon_mail1_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103" y="2124442"/>
            <a:ext cx="277714" cy="277714"/>
          </a:xfrm>
          <a:prstGeom prst="rect">
            <a:avLst/>
          </a:prstGeom>
          <a:noFill/>
        </p:spPr>
      </p:pic>
      <p:pic>
        <p:nvPicPr>
          <p:cNvPr id="27" name="Picture 11" descr="C:\Users\Mats\Desktop\me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03" y="2446462"/>
            <a:ext cx="329143" cy="267429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103" y="2766526"/>
            <a:ext cx="257143" cy="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 descr="C:\Users\Mats\Desktop\phon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7396749">
            <a:off x="520523" y="1878254"/>
            <a:ext cx="227809" cy="173333"/>
          </a:xfrm>
          <a:prstGeom prst="rect">
            <a:avLst/>
          </a:prstGeom>
          <a:noFill/>
        </p:spPr>
      </p:pic>
      <p:pic>
        <p:nvPicPr>
          <p:cNvPr id="30" name="Picture 2" descr="C:\Users\Mats\Desktop\icon_user1_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4103" y="3540737"/>
            <a:ext cx="274479" cy="274479"/>
          </a:xfrm>
          <a:prstGeom prst="rect">
            <a:avLst/>
          </a:prstGeom>
          <a:noFill/>
        </p:spPr>
      </p:pic>
      <p:pic>
        <p:nvPicPr>
          <p:cNvPr id="31" name="Picture 6" descr="C:\Users\Mats\Desktop\icon_office_chair_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4103" y="3861168"/>
            <a:ext cx="274479" cy="274479"/>
          </a:xfrm>
          <a:prstGeom prst="rect">
            <a:avLst/>
          </a:prstGeom>
          <a:noFill/>
        </p:spPr>
      </p:pic>
      <p:pic>
        <p:nvPicPr>
          <p:cNvPr id="32" name="Picture 8" descr="C:\Users\Mats\Desktop\icon_mail1_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103" y="4496411"/>
            <a:ext cx="277714" cy="277714"/>
          </a:xfrm>
          <a:prstGeom prst="rect">
            <a:avLst/>
          </a:prstGeom>
          <a:noFill/>
        </p:spPr>
      </p:pic>
      <p:pic>
        <p:nvPicPr>
          <p:cNvPr id="33" name="Picture 11" descr="C:\Users\Mats\Desktop\me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03" y="4818431"/>
            <a:ext cx="329143" cy="267429"/>
          </a:xfrm>
          <a:prstGeom prst="rect">
            <a:avLst/>
          </a:prstGeom>
          <a:noFill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103" y="5138495"/>
            <a:ext cx="257143" cy="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 descr="C:\Users\Mats\Desktop\phon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7396749">
            <a:off x="520523" y="4250223"/>
            <a:ext cx="227809" cy="1733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3355385" y="817563"/>
            <a:ext cx="5331417" cy="4619626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…kunna skriva avancerade databasdrivna webbapplikationer med hjälp av ASP.NET MVC 4 och C#.</a:t>
            </a:r>
          </a:p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…kunna hantera inloggning, användare, roller,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, LINQ to </a:t>
            </a:r>
            <a:r>
              <a:rPr lang="sv-SE" dirty="0" err="1" smtClean="0"/>
              <a:t>Objects</a:t>
            </a:r>
            <a:r>
              <a:rPr lang="sv-SE" dirty="0" smtClean="0"/>
              <a:t>, m.m.</a:t>
            </a:r>
          </a:p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…bildat egen kunskap som kommer att utgöra en god grund att stå på </a:t>
            </a:r>
            <a:r>
              <a:rPr lang="sv-SE" dirty="0" smtClean="0">
                <a:solidFill>
                  <a:schemeClr val="bg1">
                    <a:lumMod val="75000"/>
                  </a:schemeClr>
                </a:solidFill>
              </a:rPr>
              <a:t>(vilket underlättar inlärning av nya koncept i kommande kurser och efter avslutad utbildning)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sv-SE" dirty="0"/>
          </a:p>
        </p:txBody>
      </p:sp>
      <p:pic>
        <p:nvPicPr>
          <p:cNvPr id="5" name="Picture 5" descr="j019108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0" y="1014499"/>
            <a:ext cx="2934126" cy="4160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Pro ASP.NET MVC 4 Framework, Adam Freeman, </a:t>
            </a:r>
            <a:br>
              <a:rPr lang="sv-SE" dirty="0" smtClean="0"/>
            </a:br>
            <a:r>
              <a:rPr lang="sv-SE" dirty="0" err="1" smtClean="0"/>
              <a:t>Apress</a:t>
            </a:r>
            <a:r>
              <a:rPr lang="sv-SE" dirty="0" smtClean="0"/>
              <a:t>, ISBN 978-1-4302-4236-9.</a:t>
            </a:r>
            <a:endParaRPr lang="sv-SE" dirty="0"/>
          </a:p>
          <a:p>
            <a:pPr>
              <a:spcBef>
                <a:spcPts val="1200"/>
              </a:spcBef>
            </a:pPr>
            <a:r>
              <a:rPr lang="sv-SE" dirty="0"/>
              <a:t>…en </a:t>
            </a:r>
            <a:r>
              <a:rPr lang="sv-SE" dirty="0" smtClean="0"/>
              <a:t>bra bok!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349486" y="3141884"/>
            <a:ext cx="4152822" cy="1603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 rtlCol="0" anchor="ctr" anchorCtr="1">
            <a:spAutoFit/>
          </a:bodyPr>
          <a:lstStyle/>
          <a:p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Kursen bygger på kurslitteraturen.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Endast begränsat kompletterande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material kommer att finnas att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tillgå, som på </a:t>
            </a: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inget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sätt </a:t>
            </a: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 </a:t>
            </a:r>
            <a:b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ersätta kurslitteraturen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3" name="Picture 1" descr="C:\Users\mats\AppData\Local\Microsoft\Windows\Temporary Internet Files\Low\Content.IE5\LWLN9N99\j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390" y="3133952"/>
            <a:ext cx="1616665" cy="1616665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79" y="761709"/>
            <a:ext cx="3687061" cy="46208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Övergripande planering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134616" y="729712"/>
          <a:ext cx="8828272" cy="1995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615340"/>
            <a:ext cx="8229600" cy="27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Kursen omfattar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10 veckors studier på halvfart, och är uppdelad i två steg.</a:t>
            </a:r>
          </a:p>
          <a:p>
            <a:pPr marL="800100" lvl="1" indent="-342900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Första steget utgörs av</a:t>
            </a:r>
            <a:r>
              <a:rPr kumimoji="0" lang="sv-SE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föreläsningar och eget arbete med laborationsuppgifter 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och omfattar fem veckor.</a:t>
            </a:r>
          </a:p>
          <a:p>
            <a:pPr marL="800100" lvl="1" indent="-342900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600" kern="0" dirty="0" smtClean="0">
                <a:latin typeface="Times New Roman" pitchFamily="18" charset="0"/>
                <a:cs typeface="Times New Roman" pitchFamily="18" charset="0"/>
              </a:rPr>
              <a:t>Resterande veckor ägnas åt det individuella arbetet. Sista veckan är det muntlig redovisning av det individuella arbetet.</a:t>
            </a:r>
          </a:p>
          <a:p>
            <a:pPr marL="342900" indent="-342900">
              <a:spcBef>
                <a:spcPts val="1200"/>
              </a:spcBef>
              <a:buClr>
                <a:schemeClr val="bg1">
                  <a:lumMod val="95000"/>
                </a:schemeClr>
              </a:buClr>
              <a:buFont typeface="Wingdings" pitchFamily="2" charset="2"/>
              <a:buChar char="ü"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kan (med fördel?) välja att till viss del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göra det individuella arbetet gemensamt med kursen 1DV449 </a:t>
            </a:r>
            <a:r>
              <a:rPr lang="sv-SE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Webbteknik II</a:t>
            </a: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du läser parallellt.</a:t>
            </a:r>
            <a:endParaRPr kumimoji="0" lang="sv-SE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7561"/>
            <a:ext cx="4679576" cy="446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5317786" y="817563"/>
            <a:ext cx="3369013" cy="4619625"/>
          </a:xfrm>
        </p:spPr>
        <p:txBody>
          <a:bodyPr/>
          <a:lstStyle/>
          <a:p>
            <a:r>
              <a:rPr lang="sv-SE" sz="2000" dirty="0"/>
              <a:t>Första steget omfattar fem veckor, </a:t>
            </a:r>
            <a:r>
              <a:rPr lang="sv-SE" sz="2000" dirty="0" smtClean="0"/>
              <a:t>11/11 </a:t>
            </a:r>
            <a:r>
              <a:rPr lang="sv-SE" sz="2000" dirty="0"/>
              <a:t>– </a:t>
            </a:r>
            <a:r>
              <a:rPr lang="sv-SE" sz="2000" dirty="0" smtClean="0"/>
              <a:t>15/12</a:t>
            </a:r>
            <a:r>
              <a:rPr lang="sv-SE" sz="2000" dirty="0"/>
              <a:t>.</a:t>
            </a:r>
          </a:p>
          <a:p>
            <a:r>
              <a:rPr lang="sv-SE" sz="2000" dirty="0"/>
              <a:t>Laborationsuppgifter redovisas senast: </a:t>
            </a:r>
          </a:p>
          <a:p>
            <a:pPr lvl="1"/>
            <a:r>
              <a:rPr lang="sv-SE" sz="1600" dirty="0"/>
              <a:t>campus </a:t>
            </a:r>
            <a:r>
              <a:rPr lang="sv-SE" sz="1600" dirty="0" smtClean="0"/>
              <a:t>11/12 12:00</a:t>
            </a:r>
          </a:p>
          <a:p>
            <a:pPr lvl="1"/>
            <a:r>
              <a:rPr lang="sv-SE" sz="1600" dirty="0" smtClean="0"/>
              <a:t>distans 12/12 </a:t>
            </a:r>
            <a:r>
              <a:rPr lang="sv-SE" sz="1600" dirty="0"/>
              <a:t>12:00</a:t>
            </a:r>
            <a:r>
              <a:rPr lang="sv-SE" sz="1600" dirty="0" smtClean="0"/>
              <a:t>.</a:t>
            </a:r>
            <a:endParaRPr lang="sv-SE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ts\AppData\Local\Temp\SNAGHTML5d2cef7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7563"/>
            <a:ext cx="2917077" cy="478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Steg 1 - teori</a:t>
            </a:r>
            <a:endParaRPr lang="sv-SE" dirty="0"/>
          </a:p>
        </p:txBody>
      </p:sp>
      <p:sp>
        <p:nvSpPr>
          <p:cNvPr id="22" name="Platshållare för text 21"/>
          <p:cNvSpPr>
            <a:spLocks noGrp="1"/>
          </p:cNvSpPr>
          <p:nvPr>
            <p:ph type="body" sz="half" idx="2"/>
          </p:nvPr>
        </p:nvSpPr>
        <p:spPr>
          <a:xfrm>
            <a:off x="3424136" y="817563"/>
            <a:ext cx="5262664" cy="4619625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sv-SE" sz="2000" dirty="0" smtClean="0"/>
              <a:t>För att kunna utveckla ASP.NET MVC-applikationer är det viktigt att du förstår grunderna.</a:t>
            </a:r>
          </a:p>
          <a:p>
            <a:pPr lvl="0">
              <a:spcBef>
                <a:spcPts val="1200"/>
              </a:spcBef>
            </a:pPr>
            <a:r>
              <a:rPr lang="sv-SE" sz="2000" dirty="0" smtClean="0"/>
              <a:t>Under det första steget kommer du att införskaffa grundläggande färdigheter.</a:t>
            </a:r>
          </a:p>
          <a:p>
            <a:pPr lvl="1">
              <a:spcBef>
                <a:spcPts val="1200"/>
              </a:spcBef>
            </a:pPr>
            <a:r>
              <a:rPr lang="sv-SE" dirty="0" smtClean="0"/>
              <a:t>Viktigast är del 2 som förklarar ASP.NET MVC mer i detalj.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46" y="4114800"/>
            <a:ext cx="1276832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mats\AppData\Local\Temp\SNAGHTML5d80a67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610"/>
            <a:ext cx="2697143" cy="18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ats\AppData\Local\Temp\SNAGHTML5d7e51a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3" y="2018346"/>
            <a:ext cx="2666667" cy="3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Steg 1 - laborationsuppgifter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Det första steget har tre laborationsuppgifter som är obligatoriska att göra.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Laborationsuppgifterna hjälper dig att bilda grundläggande kunskap om MVC, HTML Helpers, Data Annotation, Entity Framework, LINQ, Repository, Dependency Injection, etc.</a:t>
            </a:r>
            <a:endParaRPr lang="sv-SE" dirty="0"/>
          </a:p>
        </p:txBody>
      </p:sp>
      <p:pic>
        <p:nvPicPr>
          <p:cNvPr id="5127" name="Picture 7" descr="C:\Users\mats\AppData\Local\Temp\SNAGHTML5d87646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73" y="3761159"/>
            <a:ext cx="2697143" cy="18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2915</TotalTime>
  <Words>702</Words>
  <Application>Microsoft Office PowerPoint</Application>
  <PresentationFormat>Bildspel på skärmen (16:10)</PresentationFormat>
  <Paragraphs>92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lnu-gray</vt:lpstr>
      <vt:lpstr>Introduktion av kursen</vt:lpstr>
      <vt:lpstr>Upphovsrätt för detta verk</vt:lpstr>
      <vt:lpstr>Kursledningen</vt:lpstr>
      <vt:lpstr>Efter kursen kommer du att…</vt:lpstr>
      <vt:lpstr>Kurslitteratur</vt:lpstr>
      <vt:lpstr>Övergripande planering</vt:lpstr>
      <vt:lpstr>Steg 1</vt:lpstr>
      <vt:lpstr>Steg 1 - teori</vt:lpstr>
      <vt:lpstr>Steg 1 - laborationsuppgifter</vt:lpstr>
      <vt:lpstr>Redovisning av laborationsuppgifter</vt:lpstr>
      <vt:lpstr>Steg 2</vt:lpstr>
      <vt:lpstr>Steg 2 - individuellt arbetet</vt:lpstr>
      <vt:lpstr>Några av kraven</vt:lpstr>
      <vt:lpstr>Frågor?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kursen</dc:title>
  <dc:creator>Mats Loock</dc:creator>
  <cp:lastModifiedBy>Mats Loock</cp:lastModifiedBy>
  <cp:revision>230</cp:revision>
  <dcterms:created xsi:type="dcterms:W3CDTF">2006-12-29T08:30:52Z</dcterms:created>
  <dcterms:modified xsi:type="dcterms:W3CDTF">2013-11-08T11:12:56Z</dcterms:modified>
</cp:coreProperties>
</file>