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22"/>
  </p:notesMasterIdLst>
  <p:sldIdLst>
    <p:sldId id="256" r:id="rId2"/>
    <p:sldId id="314" r:id="rId3"/>
    <p:sldId id="308" r:id="rId4"/>
    <p:sldId id="293" r:id="rId5"/>
    <p:sldId id="294" r:id="rId6"/>
    <p:sldId id="295" r:id="rId7"/>
    <p:sldId id="296" r:id="rId8"/>
    <p:sldId id="297" r:id="rId9"/>
    <p:sldId id="292" r:id="rId10"/>
    <p:sldId id="298" r:id="rId11"/>
    <p:sldId id="299" r:id="rId12"/>
    <p:sldId id="300" r:id="rId13"/>
    <p:sldId id="302" r:id="rId14"/>
    <p:sldId id="304" r:id="rId15"/>
    <p:sldId id="305" r:id="rId16"/>
    <p:sldId id="306" r:id="rId17"/>
    <p:sldId id="307" r:id="rId18"/>
    <p:sldId id="311" r:id="rId19"/>
    <p:sldId id="310" r:id="rId20"/>
    <p:sldId id="313" r:id="rId21"/>
  </p:sldIdLst>
  <p:sldSz cx="9144000" cy="5715000" type="screen16x10"/>
  <p:notesSz cx="6723063" cy="9853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00"/>
    <a:srgbClr val="FFCCCC"/>
    <a:srgbClr val="3568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-630" y="-9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FB9CFA-2C57-4509-82AB-6997EA8419FC}" type="doc">
      <dgm:prSet loTypeId="urn:microsoft.com/office/officeart/2005/8/layout/cycle2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D93E4F-C6DC-44B8-852F-F32DEE78DE69}">
      <dgm:prSet phldrT="[Text]" custT="1"/>
      <dgm:spPr>
        <a:xfrm>
          <a:off x="3260749" y="310"/>
          <a:ext cx="2317700" cy="2317700"/>
        </a:xfrm>
        <a:prstGeom prst="ellipse">
          <a:avLst/>
        </a:prstGeom>
        <a:gradFill rotWithShape="0">
          <a:gsLst>
            <a:gs pos="0">
              <a:srgbClr val="0070C0">
                <a:hueOff val="0"/>
                <a:satOff val="0"/>
                <a:lumOff val="0"/>
                <a:alphaOff val="0"/>
                <a:shade val="15000"/>
                <a:satMod val="180000"/>
              </a:srgbClr>
            </a:gs>
            <a:gs pos="50000">
              <a:srgbClr val="0070C0">
                <a:hueOff val="0"/>
                <a:satOff val="0"/>
                <a:lumOff val="0"/>
                <a:alphaOff val="0"/>
                <a:shade val="45000"/>
                <a:satMod val="170000"/>
              </a:srgbClr>
            </a:gs>
            <a:gs pos="70000">
              <a:srgbClr val="0070C0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0"/>
              <a:satOff val="0"/>
              <a:lumOff val="0"/>
              <a:alphaOff val="0"/>
              <a:satMod val="300000"/>
            </a:srgbClr>
          </a:contourClr>
        </a:sp3d>
      </dgm:spPr>
      <dgm:t>
        <a:bodyPr/>
        <a:lstStyle/>
        <a:p>
          <a:r>
            <a: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rPr>
            <a:t>Model</a:t>
          </a:r>
          <a:endParaRPr lang="en-US" sz="2400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BBDC2D52-13C7-486E-A709-DE42450D2201}" type="parTrans" cxnId="{2C03F800-0D49-4A10-95F5-A5D2B1470347}">
      <dgm:prSet/>
      <dgm:spPr/>
      <dgm:t>
        <a:bodyPr/>
        <a:lstStyle/>
        <a:p>
          <a:endParaRPr lang="en-US" sz="1600">
            <a:latin typeface="Calibri" pitchFamily="34" charset="0"/>
          </a:endParaRPr>
        </a:p>
      </dgm:t>
    </dgm:pt>
    <dgm:pt modelId="{3F6D3719-2937-4EC7-858F-F88E15070E8C}" type="sibTrans" cxnId="{2C03F800-0D49-4A10-95F5-A5D2B1470347}">
      <dgm:prSet custT="1"/>
      <dgm:spPr>
        <a:xfrm rot="14400000">
          <a:off x="4972823" y="2260760"/>
          <a:ext cx="617187" cy="782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0070C0">
                <a:hueOff val="0"/>
                <a:satOff val="0"/>
                <a:lumOff val="0"/>
                <a:alphaOff val="0"/>
                <a:shade val="15000"/>
                <a:satMod val="180000"/>
              </a:srgbClr>
            </a:gs>
            <a:gs pos="50000">
              <a:srgbClr val="0070C0">
                <a:hueOff val="0"/>
                <a:satOff val="0"/>
                <a:lumOff val="0"/>
                <a:alphaOff val="0"/>
                <a:shade val="45000"/>
                <a:satMod val="170000"/>
              </a:srgbClr>
            </a:gs>
            <a:gs pos="70000">
              <a:srgbClr val="0070C0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0"/>
              <a:satOff val="0"/>
              <a:lumOff val="0"/>
              <a:alphaOff val="0"/>
              <a:satMod val="300000"/>
            </a:srgbClr>
          </a:contourClr>
        </a:sp3d>
      </dgm:spPr>
      <dgm:t>
        <a:bodyPr/>
        <a:lstStyle/>
        <a:p>
          <a:endParaRPr lang="en-US" sz="160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ea typeface="+mn-ea"/>
            <a:cs typeface="+mn-cs"/>
          </a:endParaRPr>
        </a:p>
      </dgm:t>
    </dgm:pt>
    <dgm:pt modelId="{F085B504-B670-478E-8442-6C943DB1B93D}">
      <dgm:prSet phldrT="[Text]" custT="1"/>
      <dgm:spPr>
        <a:xfrm>
          <a:off x="5001852" y="3015989"/>
          <a:ext cx="2317700" cy="2317700"/>
        </a:xfrm>
        <a:prstGeom prst="ellipse">
          <a:avLst/>
        </a:prstGeom>
        <a:gradFill rotWithShape="0">
          <a:gsLst>
            <a:gs pos="0">
              <a:srgbClr val="0070C0">
                <a:hueOff val="-5707906"/>
                <a:satOff val="-24090"/>
                <a:lumOff val="2745"/>
                <a:alphaOff val="0"/>
                <a:shade val="15000"/>
                <a:satMod val="180000"/>
              </a:srgbClr>
            </a:gs>
            <a:gs pos="50000">
              <a:srgbClr val="0070C0">
                <a:hueOff val="-5707906"/>
                <a:satOff val="-24090"/>
                <a:lumOff val="2745"/>
                <a:alphaOff val="0"/>
                <a:shade val="45000"/>
                <a:satMod val="170000"/>
              </a:srgbClr>
            </a:gs>
            <a:gs pos="70000">
              <a:srgbClr val="0070C0">
                <a:hueOff val="-5707906"/>
                <a:satOff val="-24090"/>
                <a:lumOff val="2745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-5707906"/>
                <a:satOff val="-24090"/>
                <a:lumOff val="2745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-5707906"/>
              <a:satOff val="-24090"/>
              <a:lumOff val="2745"/>
              <a:alphaOff val="0"/>
              <a:satMod val="300000"/>
            </a:srgbClr>
          </a:contourClr>
        </a:sp3d>
      </dgm:spPr>
      <dgm:t>
        <a:bodyPr/>
        <a:lstStyle/>
        <a:p>
          <a:r>
            <a: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rPr>
            <a:t>Controller</a:t>
          </a:r>
          <a:endParaRPr lang="en-US" sz="2400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92A71661-035C-4BC5-BCB8-C72B0D10A716}" type="parTrans" cxnId="{D3D269D5-C269-451B-9BB6-2E4B58BFB55A}">
      <dgm:prSet/>
      <dgm:spPr/>
      <dgm:t>
        <a:bodyPr/>
        <a:lstStyle/>
        <a:p>
          <a:endParaRPr lang="en-US" sz="1600">
            <a:latin typeface="Calibri" pitchFamily="34" charset="0"/>
          </a:endParaRPr>
        </a:p>
      </dgm:t>
    </dgm:pt>
    <dgm:pt modelId="{5F4253B1-BC90-48FD-AD35-C29D58EE9A59}" type="sibTrans" cxnId="{D3D269D5-C269-451B-9BB6-2E4B58BFB55A}">
      <dgm:prSet custT="1"/>
      <dgm:spPr>
        <a:xfrm rot="10800000">
          <a:off x="4128473" y="3783727"/>
          <a:ext cx="617187" cy="782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0070C0">
                <a:hueOff val="-5707906"/>
                <a:satOff val="-24090"/>
                <a:lumOff val="2745"/>
                <a:alphaOff val="0"/>
                <a:shade val="15000"/>
                <a:satMod val="180000"/>
              </a:srgbClr>
            </a:gs>
            <a:gs pos="50000">
              <a:srgbClr val="0070C0">
                <a:hueOff val="-5707906"/>
                <a:satOff val="-24090"/>
                <a:lumOff val="2745"/>
                <a:alphaOff val="0"/>
                <a:shade val="45000"/>
                <a:satMod val="170000"/>
              </a:srgbClr>
            </a:gs>
            <a:gs pos="70000">
              <a:srgbClr val="0070C0">
                <a:hueOff val="-5707906"/>
                <a:satOff val="-24090"/>
                <a:lumOff val="2745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-5707906"/>
                <a:satOff val="-24090"/>
                <a:lumOff val="2745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-5707906"/>
              <a:satOff val="-24090"/>
              <a:lumOff val="2745"/>
              <a:alphaOff val="0"/>
              <a:satMod val="300000"/>
            </a:srgbClr>
          </a:contourClr>
        </a:sp3d>
      </dgm:spPr>
      <dgm:t>
        <a:bodyPr/>
        <a:lstStyle/>
        <a:p>
          <a:endParaRPr lang="en-US" sz="160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ea typeface="+mn-ea"/>
            <a:cs typeface="+mn-cs"/>
          </a:endParaRPr>
        </a:p>
      </dgm:t>
    </dgm:pt>
    <dgm:pt modelId="{EB322C01-28B8-4C80-85DC-DAB4533C57CA}">
      <dgm:prSet phldrT="[Text]" custT="1"/>
      <dgm:spPr>
        <a:xfrm>
          <a:off x="1519646" y="3015989"/>
          <a:ext cx="2317700" cy="2317700"/>
        </a:xfrm>
        <a:prstGeom prst="ellipse">
          <a:avLst/>
        </a:prstGeom>
        <a:gradFill rotWithShape="0">
          <a:gsLst>
            <a:gs pos="0">
              <a:srgbClr val="0070C0">
                <a:hueOff val="-11415811"/>
                <a:satOff val="-48181"/>
                <a:lumOff val="5490"/>
                <a:alphaOff val="0"/>
                <a:shade val="15000"/>
                <a:satMod val="180000"/>
              </a:srgbClr>
            </a:gs>
            <a:gs pos="50000">
              <a:srgbClr val="0070C0">
                <a:hueOff val="-11415811"/>
                <a:satOff val="-48181"/>
                <a:lumOff val="5490"/>
                <a:alphaOff val="0"/>
                <a:shade val="45000"/>
                <a:satMod val="170000"/>
              </a:srgbClr>
            </a:gs>
            <a:gs pos="70000">
              <a:srgbClr val="0070C0">
                <a:hueOff val="-11415811"/>
                <a:satOff val="-48181"/>
                <a:lumOff val="5490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-11415811"/>
                <a:satOff val="-48181"/>
                <a:lumOff val="549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-11415811"/>
              <a:satOff val="-48181"/>
              <a:lumOff val="5490"/>
              <a:alphaOff val="0"/>
              <a:satMod val="300000"/>
            </a:srgbClr>
          </a:contourClr>
        </a:sp3d>
      </dgm:spPr>
      <dgm:t>
        <a:bodyPr/>
        <a:lstStyle/>
        <a:p>
          <a:r>
            <a: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rPr>
            <a:t>View</a:t>
          </a:r>
          <a:endParaRPr lang="en-US" sz="2400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AFA3094E-E0E1-4371-A489-62DC93E9C055}" type="parTrans" cxnId="{23D8B50C-6D40-4BBD-A929-4D4084033E7D}">
      <dgm:prSet/>
      <dgm:spPr/>
      <dgm:t>
        <a:bodyPr/>
        <a:lstStyle/>
        <a:p>
          <a:endParaRPr lang="en-US" sz="1600">
            <a:latin typeface="Calibri" pitchFamily="34" charset="0"/>
          </a:endParaRPr>
        </a:p>
      </dgm:t>
    </dgm:pt>
    <dgm:pt modelId="{B08AB672-CF98-4978-8C31-699B079E5FB0}" type="sibTrans" cxnId="{23D8B50C-6D40-4BBD-A929-4D4084033E7D}">
      <dgm:prSet custT="1"/>
      <dgm:spPr>
        <a:xfrm rot="18000000">
          <a:off x="3231720" y="2291015"/>
          <a:ext cx="617187" cy="782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0070C0">
                <a:hueOff val="-11415811"/>
                <a:satOff val="-48181"/>
                <a:lumOff val="5490"/>
                <a:alphaOff val="0"/>
                <a:shade val="15000"/>
                <a:satMod val="180000"/>
              </a:srgbClr>
            </a:gs>
            <a:gs pos="50000">
              <a:srgbClr val="0070C0">
                <a:hueOff val="-11415811"/>
                <a:satOff val="-48181"/>
                <a:lumOff val="5490"/>
                <a:alphaOff val="0"/>
                <a:shade val="45000"/>
                <a:satMod val="170000"/>
              </a:srgbClr>
            </a:gs>
            <a:gs pos="70000">
              <a:srgbClr val="0070C0">
                <a:hueOff val="-11415811"/>
                <a:satOff val="-48181"/>
                <a:lumOff val="5490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-11415811"/>
                <a:satOff val="-48181"/>
                <a:lumOff val="549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-11415811"/>
              <a:satOff val="-48181"/>
              <a:lumOff val="5490"/>
              <a:alphaOff val="0"/>
              <a:satMod val="300000"/>
            </a:srgbClr>
          </a:contourClr>
        </a:sp3d>
      </dgm:spPr>
      <dgm:t>
        <a:bodyPr/>
        <a:lstStyle/>
        <a:p>
          <a:endParaRPr lang="en-US" sz="160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ea typeface="+mn-ea"/>
            <a:cs typeface="+mn-cs"/>
          </a:endParaRPr>
        </a:p>
      </dgm:t>
    </dgm:pt>
    <dgm:pt modelId="{782EE7B3-445A-43C0-9F96-60B76E30C6F4}" type="pres">
      <dgm:prSet presAssocID="{E1FB9CFA-2C57-4509-82AB-6997EA8419F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CAE9D9-C723-4B9D-83E5-E19DC714B775}" type="pres">
      <dgm:prSet presAssocID="{09D93E4F-C6DC-44B8-852F-F32DEE78DE6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1CEA3-4B2C-40B9-8584-FC70FED27F56}" type="pres">
      <dgm:prSet presAssocID="{3F6D3719-2937-4EC7-858F-F88E15070E8C}" presName="sibTrans" presStyleLbl="sibTrans2D1" presStyleIdx="0" presStyleCnt="3" custAng="10800000"/>
      <dgm:spPr/>
      <dgm:t>
        <a:bodyPr/>
        <a:lstStyle/>
        <a:p>
          <a:endParaRPr lang="en-US"/>
        </a:p>
      </dgm:t>
    </dgm:pt>
    <dgm:pt modelId="{0E799776-A247-4C89-A967-506556821849}" type="pres">
      <dgm:prSet presAssocID="{3F6D3719-2937-4EC7-858F-F88E15070E8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0C32E034-F35B-4AE7-8A77-80CD05929382}" type="pres">
      <dgm:prSet presAssocID="{F085B504-B670-478E-8442-6C943DB1B93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51955A-1F26-417A-BFD8-B1447137451A}" type="pres">
      <dgm:prSet presAssocID="{5F4253B1-BC90-48FD-AD35-C29D58EE9A5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E5FA8C81-8CE7-4C96-B524-97A63F9DB911}" type="pres">
      <dgm:prSet presAssocID="{5F4253B1-BC90-48FD-AD35-C29D58EE9A5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B543C296-41D4-4ED9-AD98-EFC8932DCBB0}" type="pres">
      <dgm:prSet presAssocID="{EB322C01-28B8-4C80-85DC-DAB4533C57C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6190A7-4EF1-4AEE-8ECE-00BE614AA390}" type="pres">
      <dgm:prSet presAssocID="{B08AB672-CF98-4978-8C31-699B079E5FB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46D85BD-9B41-4BA2-9F4B-F439FEC39600}" type="pres">
      <dgm:prSet presAssocID="{B08AB672-CF98-4978-8C31-699B079E5FB0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86CFFF43-11E3-4778-9855-423C1D7A64D2}" type="presOf" srcId="{F085B504-B670-478E-8442-6C943DB1B93D}" destId="{0C32E034-F35B-4AE7-8A77-80CD05929382}" srcOrd="0" destOrd="0" presId="urn:microsoft.com/office/officeart/2005/8/layout/cycle2"/>
    <dgm:cxn modelId="{D3D269D5-C269-451B-9BB6-2E4B58BFB55A}" srcId="{E1FB9CFA-2C57-4509-82AB-6997EA8419FC}" destId="{F085B504-B670-478E-8442-6C943DB1B93D}" srcOrd="1" destOrd="0" parTransId="{92A71661-035C-4BC5-BCB8-C72B0D10A716}" sibTransId="{5F4253B1-BC90-48FD-AD35-C29D58EE9A59}"/>
    <dgm:cxn modelId="{2DC77370-84A6-4808-B415-DE915BA1926A}" type="presOf" srcId="{5F4253B1-BC90-48FD-AD35-C29D58EE9A59}" destId="{E5FA8C81-8CE7-4C96-B524-97A63F9DB911}" srcOrd="1" destOrd="0" presId="urn:microsoft.com/office/officeart/2005/8/layout/cycle2"/>
    <dgm:cxn modelId="{8E2190C1-C868-433A-8BF6-82A0F6A144DF}" type="presOf" srcId="{3F6D3719-2937-4EC7-858F-F88E15070E8C}" destId="{C091CEA3-4B2C-40B9-8584-FC70FED27F56}" srcOrd="0" destOrd="0" presId="urn:microsoft.com/office/officeart/2005/8/layout/cycle2"/>
    <dgm:cxn modelId="{ADB48DBF-52E8-4418-83C5-B1E32437FD68}" type="presOf" srcId="{E1FB9CFA-2C57-4509-82AB-6997EA8419FC}" destId="{782EE7B3-445A-43C0-9F96-60B76E30C6F4}" srcOrd="0" destOrd="0" presId="urn:microsoft.com/office/officeart/2005/8/layout/cycle2"/>
    <dgm:cxn modelId="{23D8B50C-6D40-4BBD-A929-4D4084033E7D}" srcId="{E1FB9CFA-2C57-4509-82AB-6997EA8419FC}" destId="{EB322C01-28B8-4C80-85DC-DAB4533C57CA}" srcOrd="2" destOrd="0" parTransId="{AFA3094E-E0E1-4371-A489-62DC93E9C055}" sibTransId="{B08AB672-CF98-4978-8C31-699B079E5FB0}"/>
    <dgm:cxn modelId="{1CDE9905-112E-4CAE-A87C-01756B92AA2D}" type="presOf" srcId="{B08AB672-CF98-4978-8C31-699B079E5FB0}" destId="{E06190A7-4EF1-4AEE-8ECE-00BE614AA390}" srcOrd="0" destOrd="0" presId="urn:microsoft.com/office/officeart/2005/8/layout/cycle2"/>
    <dgm:cxn modelId="{783FC026-597F-4A09-8F33-2D411C97E1EB}" type="presOf" srcId="{EB322C01-28B8-4C80-85DC-DAB4533C57CA}" destId="{B543C296-41D4-4ED9-AD98-EFC8932DCBB0}" srcOrd="0" destOrd="0" presId="urn:microsoft.com/office/officeart/2005/8/layout/cycle2"/>
    <dgm:cxn modelId="{2C03F800-0D49-4A10-95F5-A5D2B1470347}" srcId="{E1FB9CFA-2C57-4509-82AB-6997EA8419FC}" destId="{09D93E4F-C6DC-44B8-852F-F32DEE78DE69}" srcOrd="0" destOrd="0" parTransId="{BBDC2D52-13C7-486E-A709-DE42450D2201}" sibTransId="{3F6D3719-2937-4EC7-858F-F88E15070E8C}"/>
    <dgm:cxn modelId="{41287919-BED3-4B7B-A40B-35DDFDEF29BB}" type="presOf" srcId="{B08AB672-CF98-4978-8C31-699B079E5FB0}" destId="{F46D85BD-9B41-4BA2-9F4B-F439FEC39600}" srcOrd="1" destOrd="0" presId="urn:microsoft.com/office/officeart/2005/8/layout/cycle2"/>
    <dgm:cxn modelId="{6B1003B4-1C02-452C-99AD-CD390B5E5966}" type="presOf" srcId="{09D93E4F-C6DC-44B8-852F-F32DEE78DE69}" destId="{F2CAE9D9-C723-4B9D-83E5-E19DC714B775}" srcOrd="0" destOrd="0" presId="urn:microsoft.com/office/officeart/2005/8/layout/cycle2"/>
    <dgm:cxn modelId="{1E30E266-3D68-449C-AA60-A4B6A456746A}" type="presOf" srcId="{5F4253B1-BC90-48FD-AD35-C29D58EE9A59}" destId="{8D51955A-1F26-417A-BFD8-B1447137451A}" srcOrd="0" destOrd="0" presId="urn:microsoft.com/office/officeart/2005/8/layout/cycle2"/>
    <dgm:cxn modelId="{48BC45DB-912F-41D3-A492-BE0AFA309B23}" type="presOf" srcId="{3F6D3719-2937-4EC7-858F-F88E15070E8C}" destId="{0E799776-A247-4C89-A967-506556821849}" srcOrd="1" destOrd="0" presId="urn:microsoft.com/office/officeart/2005/8/layout/cycle2"/>
    <dgm:cxn modelId="{CEA6B7CD-298C-4195-823C-C5F5F61D9277}" type="presParOf" srcId="{782EE7B3-445A-43C0-9F96-60B76E30C6F4}" destId="{F2CAE9D9-C723-4B9D-83E5-E19DC714B775}" srcOrd="0" destOrd="0" presId="urn:microsoft.com/office/officeart/2005/8/layout/cycle2"/>
    <dgm:cxn modelId="{05BDEABD-7C8E-438E-A642-4B5F59DA82E6}" type="presParOf" srcId="{782EE7B3-445A-43C0-9F96-60B76E30C6F4}" destId="{C091CEA3-4B2C-40B9-8584-FC70FED27F56}" srcOrd="1" destOrd="0" presId="urn:microsoft.com/office/officeart/2005/8/layout/cycle2"/>
    <dgm:cxn modelId="{20A702B7-422E-41CB-9710-AAD213A6973F}" type="presParOf" srcId="{C091CEA3-4B2C-40B9-8584-FC70FED27F56}" destId="{0E799776-A247-4C89-A967-506556821849}" srcOrd="0" destOrd="0" presId="urn:microsoft.com/office/officeart/2005/8/layout/cycle2"/>
    <dgm:cxn modelId="{71EBAB58-FD8F-4D38-9563-D2B7AC206E3D}" type="presParOf" srcId="{782EE7B3-445A-43C0-9F96-60B76E30C6F4}" destId="{0C32E034-F35B-4AE7-8A77-80CD05929382}" srcOrd="2" destOrd="0" presId="urn:microsoft.com/office/officeart/2005/8/layout/cycle2"/>
    <dgm:cxn modelId="{AD7F935A-46D3-43B8-9A72-283645C45572}" type="presParOf" srcId="{782EE7B3-445A-43C0-9F96-60B76E30C6F4}" destId="{8D51955A-1F26-417A-BFD8-B1447137451A}" srcOrd="3" destOrd="0" presId="urn:microsoft.com/office/officeart/2005/8/layout/cycle2"/>
    <dgm:cxn modelId="{71294F2F-64E9-489B-A4F1-05A826F60D3D}" type="presParOf" srcId="{8D51955A-1F26-417A-BFD8-B1447137451A}" destId="{E5FA8C81-8CE7-4C96-B524-97A63F9DB911}" srcOrd="0" destOrd="0" presId="urn:microsoft.com/office/officeart/2005/8/layout/cycle2"/>
    <dgm:cxn modelId="{3B556F98-DECE-480C-8C07-1D5485DD815A}" type="presParOf" srcId="{782EE7B3-445A-43C0-9F96-60B76E30C6F4}" destId="{B543C296-41D4-4ED9-AD98-EFC8932DCBB0}" srcOrd="4" destOrd="0" presId="urn:microsoft.com/office/officeart/2005/8/layout/cycle2"/>
    <dgm:cxn modelId="{624237A4-FB56-45AE-BB95-68344134FFF3}" type="presParOf" srcId="{782EE7B3-445A-43C0-9F96-60B76E30C6F4}" destId="{E06190A7-4EF1-4AEE-8ECE-00BE614AA390}" srcOrd="5" destOrd="0" presId="urn:microsoft.com/office/officeart/2005/8/layout/cycle2"/>
    <dgm:cxn modelId="{450A8050-1060-4A67-9689-5547BF78DDDC}" type="presParOf" srcId="{E06190A7-4EF1-4AEE-8ECE-00BE614AA390}" destId="{F46D85BD-9B41-4BA2-9F4B-F439FEC3960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AE9D9-C723-4B9D-83E5-E19DC714B775}">
      <dsp:nvSpPr>
        <dsp:cNvPr id="0" name=""/>
        <dsp:cNvSpPr/>
      </dsp:nvSpPr>
      <dsp:spPr>
        <a:xfrm>
          <a:off x="2767447" y="485"/>
          <a:ext cx="2047355" cy="2047355"/>
        </a:xfrm>
        <a:prstGeom prst="ellipse">
          <a:avLst/>
        </a:prstGeom>
        <a:gradFill rotWithShape="0">
          <a:gsLst>
            <a:gs pos="0">
              <a:srgbClr val="0070C0">
                <a:hueOff val="0"/>
                <a:satOff val="0"/>
                <a:lumOff val="0"/>
                <a:alphaOff val="0"/>
                <a:shade val="15000"/>
                <a:satMod val="180000"/>
              </a:srgbClr>
            </a:gs>
            <a:gs pos="50000">
              <a:srgbClr val="0070C0">
                <a:hueOff val="0"/>
                <a:satOff val="0"/>
                <a:lumOff val="0"/>
                <a:alphaOff val="0"/>
                <a:shade val="45000"/>
                <a:satMod val="170000"/>
              </a:srgbClr>
            </a:gs>
            <a:gs pos="70000">
              <a:srgbClr val="0070C0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0"/>
              <a:satOff val="0"/>
              <a:lumOff val="0"/>
              <a:alphaOff val="0"/>
              <a:satMod val="300000"/>
            </a:s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rPr>
            <a:t>Model</a:t>
          </a:r>
          <a:endParaRPr lang="en-US" sz="2400" kern="1200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067275" y="300313"/>
        <a:ext cx="1447699" cy="1447699"/>
      </dsp:txXfrm>
    </dsp:sp>
    <dsp:sp modelId="{C091CEA3-4B2C-40B9-8584-FC70FED27F56}">
      <dsp:nvSpPr>
        <dsp:cNvPr id="0" name=""/>
        <dsp:cNvSpPr/>
      </dsp:nvSpPr>
      <dsp:spPr>
        <a:xfrm rot="14400000">
          <a:off x="4279829" y="1997060"/>
          <a:ext cx="544934" cy="6909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0070C0">
                <a:hueOff val="0"/>
                <a:satOff val="0"/>
                <a:lumOff val="0"/>
                <a:alphaOff val="0"/>
                <a:shade val="15000"/>
                <a:satMod val="180000"/>
              </a:srgbClr>
            </a:gs>
            <a:gs pos="50000">
              <a:srgbClr val="0070C0">
                <a:hueOff val="0"/>
                <a:satOff val="0"/>
                <a:lumOff val="0"/>
                <a:alphaOff val="0"/>
                <a:shade val="45000"/>
                <a:satMod val="170000"/>
              </a:srgbClr>
            </a:gs>
            <a:gs pos="70000">
              <a:srgbClr val="0070C0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0"/>
              <a:satOff val="0"/>
              <a:lumOff val="0"/>
              <a:alphaOff val="0"/>
              <a:satMod val="300000"/>
            </a:s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ea typeface="+mn-ea"/>
            <a:cs typeface="+mn-cs"/>
          </a:endParaRPr>
        </a:p>
      </dsp:txBody>
      <dsp:txXfrm>
        <a:off x="4402439" y="2206045"/>
        <a:ext cx="381454" cy="414590"/>
      </dsp:txXfrm>
    </dsp:sp>
    <dsp:sp modelId="{0C32E034-F35B-4AE7-8A77-80CD05929382}">
      <dsp:nvSpPr>
        <dsp:cNvPr id="0" name=""/>
        <dsp:cNvSpPr/>
      </dsp:nvSpPr>
      <dsp:spPr>
        <a:xfrm>
          <a:off x="4305214" y="2663975"/>
          <a:ext cx="2047355" cy="2047355"/>
        </a:xfrm>
        <a:prstGeom prst="ellipse">
          <a:avLst/>
        </a:prstGeom>
        <a:gradFill rotWithShape="0">
          <a:gsLst>
            <a:gs pos="0">
              <a:srgbClr val="0070C0">
                <a:hueOff val="-5707906"/>
                <a:satOff val="-24090"/>
                <a:lumOff val="2745"/>
                <a:alphaOff val="0"/>
                <a:shade val="15000"/>
                <a:satMod val="180000"/>
              </a:srgbClr>
            </a:gs>
            <a:gs pos="50000">
              <a:srgbClr val="0070C0">
                <a:hueOff val="-5707906"/>
                <a:satOff val="-24090"/>
                <a:lumOff val="2745"/>
                <a:alphaOff val="0"/>
                <a:shade val="45000"/>
                <a:satMod val="170000"/>
              </a:srgbClr>
            </a:gs>
            <a:gs pos="70000">
              <a:srgbClr val="0070C0">
                <a:hueOff val="-5707906"/>
                <a:satOff val="-24090"/>
                <a:lumOff val="2745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-5707906"/>
                <a:satOff val="-24090"/>
                <a:lumOff val="2745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-5707906"/>
              <a:satOff val="-24090"/>
              <a:lumOff val="2745"/>
              <a:alphaOff val="0"/>
              <a:satMod val="300000"/>
            </a:s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rPr>
            <a:t>Controller</a:t>
          </a:r>
          <a:endParaRPr lang="en-US" sz="2400" kern="1200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605042" y="2963803"/>
        <a:ext cx="1447699" cy="1447699"/>
      </dsp:txXfrm>
    </dsp:sp>
    <dsp:sp modelId="{8D51955A-1F26-417A-BFD8-B1447137451A}">
      <dsp:nvSpPr>
        <dsp:cNvPr id="0" name=""/>
        <dsp:cNvSpPr/>
      </dsp:nvSpPr>
      <dsp:spPr>
        <a:xfrm rot="10800000">
          <a:off x="3534080" y="3342162"/>
          <a:ext cx="544934" cy="6909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0070C0">
                <a:hueOff val="-5707906"/>
                <a:satOff val="-24090"/>
                <a:lumOff val="2745"/>
                <a:alphaOff val="0"/>
                <a:shade val="15000"/>
                <a:satMod val="180000"/>
              </a:srgbClr>
            </a:gs>
            <a:gs pos="50000">
              <a:srgbClr val="0070C0">
                <a:hueOff val="-5707906"/>
                <a:satOff val="-24090"/>
                <a:lumOff val="2745"/>
                <a:alphaOff val="0"/>
                <a:shade val="45000"/>
                <a:satMod val="170000"/>
              </a:srgbClr>
            </a:gs>
            <a:gs pos="70000">
              <a:srgbClr val="0070C0">
                <a:hueOff val="-5707906"/>
                <a:satOff val="-24090"/>
                <a:lumOff val="2745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-5707906"/>
                <a:satOff val="-24090"/>
                <a:lumOff val="2745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-5707906"/>
              <a:satOff val="-24090"/>
              <a:lumOff val="2745"/>
              <a:alphaOff val="0"/>
              <a:satMod val="300000"/>
            </a:s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ea typeface="+mn-ea"/>
            <a:cs typeface="+mn-cs"/>
          </a:endParaRPr>
        </a:p>
      </dsp:txBody>
      <dsp:txXfrm rot="10800000">
        <a:off x="3697560" y="3480358"/>
        <a:ext cx="381454" cy="414590"/>
      </dsp:txXfrm>
    </dsp:sp>
    <dsp:sp modelId="{B543C296-41D4-4ED9-AD98-EFC8932DCBB0}">
      <dsp:nvSpPr>
        <dsp:cNvPr id="0" name=""/>
        <dsp:cNvSpPr/>
      </dsp:nvSpPr>
      <dsp:spPr>
        <a:xfrm>
          <a:off x="1229680" y="2663975"/>
          <a:ext cx="2047355" cy="2047355"/>
        </a:xfrm>
        <a:prstGeom prst="ellipse">
          <a:avLst/>
        </a:prstGeom>
        <a:gradFill rotWithShape="0">
          <a:gsLst>
            <a:gs pos="0">
              <a:srgbClr val="0070C0">
                <a:hueOff val="-11415811"/>
                <a:satOff val="-48181"/>
                <a:lumOff val="5490"/>
                <a:alphaOff val="0"/>
                <a:shade val="15000"/>
                <a:satMod val="180000"/>
              </a:srgbClr>
            </a:gs>
            <a:gs pos="50000">
              <a:srgbClr val="0070C0">
                <a:hueOff val="-11415811"/>
                <a:satOff val="-48181"/>
                <a:lumOff val="5490"/>
                <a:alphaOff val="0"/>
                <a:shade val="45000"/>
                <a:satMod val="170000"/>
              </a:srgbClr>
            </a:gs>
            <a:gs pos="70000">
              <a:srgbClr val="0070C0">
                <a:hueOff val="-11415811"/>
                <a:satOff val="-48181"/>
                <a:lumOff val="5490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-11415811"/>
                <a:satOff val="-48181"/>
                <a:lumOff val="549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-11415811"/>
              <a:satOff val="-48181"/>
              <a:lumOff val="5490"/>
              <a:alphaOff val="0"/>
              <a:satMod val="300000"/>
            </a:s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rPr>
            <a:t>View</a:t>
          </a:r>
          <a:endParaRPr lang="en-US" sz="2400" kern="1200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529508" y="2963803"/>
        <a:ext cx="1447699" cy="1447699"/>
      </dsp:txXfrm>
    </dsp:sp>
    <dsp:sp modelId="{E06190A7-4EF1-4AEE-8ECE-00BE614AA390}">
      <dsp:nvSpPr>
        <dsp:cNvPr id="0" name=""/>
        <dsp:cNvSpPr/>
      </dsp:nvSpPr>
      <dsp:spPr>
        <a:xfrm rot="18000000">
          <a:off x="2742062" y="2023773"/>
          <a:ext cx="544934" cy="6909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0070C0">
                <a:hueOff val="-11415811"/>
                <a:satOff val="-48181"/>
                <a:lumOff val="5490"/>
                <a:alphaOff val="0"/>
                <a:shade val="15000"/>
                <a:satMod val="180000"/>
              </a:srgbClr>
            </a:gs>
            <a:gs pos="50000">
              <a:srgbClr val="0070C0">
                <a:hueOff val="-11415811"/>
                <a:satOff val="-48181"/>
                <a:lumOff val="5490"/>
                <a:alphaOff val="0"/>
                <a:shade val="45000"/>
                <a:satMod val="170000"/>
              </a:srgbClr>
            </a:gs>
            <a:gs pos="70000">
              <a:srgbClr val="0070C0">
                <a:hueOff val="-11415811"/>
                <a:satOff val="-48181"/>
                <a:lumOff val="5490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-11415811"/>
                <a:satOff val="-48181"/>
                <a:lumOff val="549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-11415811"/>
              <a:satOff val="-48181"/>
              <a:lumOff val="5490"/>
              <a:alphaOff val="0"/>
              <a:satMod val="300000"/>
            </a:s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ea typeface="+mn-ea"/>
            <a:cs typeface="+mn-cs"/>
          </a:endParaRPr>
        </a:p>
      </dsp:txBody>
      <dsp:txXfrm>
        <a:off x="2782932" y="2232758"/>
        <a:ext cx="381454" cy="414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08180" y="0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AAB0-D539-4A20-AE97-450346457396}" type="datetimeFigureOut">
              <a:rPr lang="sv-SE" smtClean="0"/>
              <a:pPr/>
              <a:t>2013-11-08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08675" cy="369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2307" y="4680466"/>
            <a:ext cx="5378450" cy="443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359222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08180" y="9359222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8DEE-9E78-4909-9AEA-CE989E8CF6F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5622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7"/>
          <p:cNvCxnSpPr/>
          <p:nvPr userDrawn="1"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0" y="1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1DV409 – ASP.NET MVC</a:t>
            </a:r>
          </a:p>
          <a:p>
            <a:pPr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(20)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aspnet-mvc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>
                <a:latin typeface="Times New Roman" pitchFamily="18" charset="0"/>
                <a:cs typeface="Times New Roman" pitchFamily="18" charset="0"/>
              </a:rPr>
              <a:t>Introduktion 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av ASP.NET MVC</a:t>
            </a:r>
            <a:endParaRPr lang="sv-S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sv-SE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13255"/>
          <a:stretch>
            <a:fillRect/>
          </a:stretch>
        </p:blipFill>
        <p:spPr bwMode="auto">
          <a:xfrm>
            <a:off x="962180" y="1273038"/>
            <a:ext cx="7094372" cy="40666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3255" r="47935"/>
          <a:stretch>
            <a:fillRect/>
          </a:stretch>
        </p:blipFill>
        <p:spPr bwMode="auto">
          <a:xfrm rot="21247144">
            <a:off x="991437" y="1360820"/>
            <a:ext cx="3693710" cy="406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ktangel 4"/>
          <p:cNvSpPr/>
          <p:nvPr/>
        </p:nvSpPr>
        <p:spPr>
          <a:xfrm rot="357721">
            <a:off x="1774670" y="3980808"/>
            <a:ext cx="1714572" cy="83099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2400" b="1" dirty="0" smtClean="0">
                <a:ln w="10541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</a:t>
            </a:r>
            <a:br>
              <a:rPr lang="sv-SE" sz="2400" b="1" dirty="0" smtClean="0">
                <a:ln w="10541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2400" b="1" dirty="0" smtClean="0">
                <a:ln w="10541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 Forms</a:t>
            </a:r>
            <a:endParaRPr lang="sv-SE" sz="2400" b="1" dirty="0">
              <a:ln w="10541" cmpd="sng">
                <a:noFill/>
                <a:prstDash val="solid"/>
              </a:ln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ktangel 5"/>
          <p:cNvSpPr/>
          <p:nvPr/>
        </p:nvSpPr>
        <p:spPr>
          <a:xfrm rot="19478113">
            <a:off x="5925182" y="3295008"/>
            <a:ext cx="156363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2400" b="1" dirty="0" smtClean="0">
                <a:ln w="10541" cmpd="sng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</a:t>
            </a:r>
            <a:br>
              <a:rPr lang="sv-SE" sz="2400" b="1" dirty="0" smtClean="0">
                <a:ln w="10541" cmpd="sng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2400" b="1" dirty="0" smtClean="0">
                <a:ln w="10541" cmpd="sng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MVC</a:t>
            </a:r>
            <a:endParaRPr lang="sv-SE" sz="2400" b="1" dirty="0">
              <a:ln w="10541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Web Forms vs MVC </a:t>
            </a:r>
            <a:endParaRPr lang="sv-SE" dirty="0"/>
          </a:p>
        </p:txBody>
      </p:sp>
      <p:sp>
        <p:nvSpPr>
          <p:cNvPr id="8" name="Platshållare för innehåll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En bild säger mer…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Web Forms vs MVC</a:t>
            </a:r>
            <a:endParaRPr lang="sv-SE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069563"/>
              </p:ext>
            </p:extLst>
          </p:nvPr>
        </p:nvGraphicFramePr>
        <p:xfrm>
          <a:off x="457200" y="817563"/>
          <a:ext cx="8229600" cy="4562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ASP.NET Web Forms</a:t>
                      </a:r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ASP.NET MVC</a:t>
                      </a:r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Du kan detta redan!</a:t>
                      </a:r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En helt ny modell du måste lära dig.</a:t>
                      </a: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Stöder ASP.NET Server Controls.</a:t>
                      </a:r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Har preliminärt bara stöd för rå HTML och Javascript.</a:t>
                      </a: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Automatisk hantering</a:t>
                      </a:r>
                      <a:r>
                        <a:rPr lang="sv-SE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av kontrollers status mellan ”postbacks”.</a:t>
                      </a:r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Manuell hantering…</a:t>
                      </a: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Funnits sedan</a:t>
                      </a:r>
                      <a:r>
                        <a:rPr lang="sv-SE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2002.</a:t>
                      </a:r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Version</a:t>
                      </a:r>
                      <a:r>
                        <a:rPr lang="sv-SE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1.0 släpptes den 9 april 2009.</a:t>
                      </a:r>
                      <a:endParaRPr lang="sv-SE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Begränsade möjligheter för testdriven utveckling (</a:t>
                      </a:r>
                      <a:r>
                        <a:rPr lang="sv-SE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Test-Driven</a:t>
                      </a: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Development, TDD).</a:t>
                      </a:r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Uppmuntrar och inkluderar TDD!</a:t>
                      </a: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”Web </a:t>
                      </a:r>
                      <a:r>
                        <a:rPr lang="sv-SE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Site</a:t>
                      </a: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  <a:r>
                        <a:rPr lang="sv-SE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eller ”Project”.</a:t>
                      </a:r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Endast</a:t>
                      </a:r>
                      <a:r>
                        <a:rPr lang="sv-SE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”Project”!</a:t>
                      </a:r>
                    </a:p>
                  </a:txBody>
                  <a:tcPr/>
                </a:tc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Båda har tillgång till inbyggda objekt, t.ex.: </a:t>
                      </a:r>
                      <a:b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Session, Cache och </a:t>
                      </a:r>
                      <a:r>
                        <a:rPr lang="sv-SE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Application</a:t>
                      </a: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sz="1400" dirty="0" smtClean="0"/>
                    </a:p>
                  </a:txBody>
                  <a:tcPr/>
                </a:tc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Båda stöder användning</a:t>
                      </a:r>
                      <a:r>
                        <a:rPr lang="sv-SE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av ”ASP.NET </a:t>
                      </a:r>
                      <a:r>
                        <a:rPr lang="sv-SE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provider</a:t>
                      </a:r>
                      <a:r>
                        <a:rPr lang="sv-SE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sv-SE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models</a:t>
                      </a:r>
                      <a:r>
                        <a:rPr lang="sv-SE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”, t.ex.: </a:t>
                      </a:r>
                      <a:br>
                        <a:rPr lang="sv-SE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sv-SE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Membership</a:t>
                      </a:r>
                      <a:r>
                        <a:rPr lang="sv-SE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sv-SE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Profile</a:t>
                      </a:r>
                      <a:r>
                        <a:rPr lang="sv-SE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och </a:t>
                      </a:r>
                      <a:r>
                        <a:rPr lang="sv-SE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Sitemap</a:t>
                      </a:r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Så fungerar ASP.NET MVC</a:t>
            </a:r>
            <a:endParaRPr lang="sv-SE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</p:nvPr>
        </p:nvGraphicFramePr>
        <p:xfrm>
          <a:off x="773185" y="796953"/>
          <a:ext cx="7582250" cy="4711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undad rektangulär 8"/>
          <p:cNvSpPr/>
          <p:nvPr/>
        </p:nvSpPr>
        <p:spPr>
          <a:xfrm>
            <a:off x="5666762" y="1027383"/>
            <a:ext cx="1800000" cy="1631273"/>
          </a:xfrm>
          <a:prstGeom prst="wedgeRoundRectCallout">
            <a:avLst>
              <a:gd name="adj1" fmla="val -77692"/>
              <a:gd name="adj2" fmla="val -7485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90000" bIns="90000" anchor="ctr" anchorCtr="1">
            <a:spAutoFit/>
          </a:bodyPr>
          <a:lstStyle/>
          <a:p>
            <a:pPr algn="ctr"/>
            <a:r>
              <a:rPr lang="sv-SE" sz="1200" dirty="0" smtClean="0">
                <a:latin typeface="Times New Roman" pitchFamily="18" charset="0"/>
                <a:cs typeface="Times New Roman" pitchFamily="18" charset="0"/>
              </a:rPr>
              <a:t>Representerar datat i modellen som ofta är kopplat till en tabell i en databas. Här återfinns även all affärslogik och validering.</a:t>
            </a:r>
            <a:endParaRPr lang="sv-S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undad rektangulär 9"/>
          <p:cNvSpPr/>
          <p:nvPr/>
        </p:nvSpPr>
        <p:spPr>
          <a:xfrm>
            <a:off x="7193558" y="3680623"/>
            <a:ext cx="1800000" cy="1631273"/>
          </a:xfrm>
          <a:prstGeom prst="wedgeRoundRectCallout">
            <a:avLst>
              <a:gd name="adj1" fmla="val -69303"/>
              <a:gd name="adj2" fmla="val -3840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90000" bIns="90000" anchor="ctr" anchorCtr="1">
            <a:spAutoFit/>
          </a:bodyPr>
          <a:lstStyle/>
          <a:p>
            <a:pPr algn="ctr"/>
            <a:r>
              <a:rPr lang="sv-SE" sz="1200" dirty="0" smtClean="0">
                <a:latin typeface="Times New Roman" pitchFamily="18" charset="0"/>
                <a:cs typeface="Times New Roman" pitchFamily="18" charset="0"/>
              </a:rPr>
              <a:t>Ansvarar för hantering av förfrågningar. Interagerar med modellen för att generera eller hämta data, som skickas vidare till vyn.</a:t>
            </a:r>
            <a:endParaRPr lang="sv-S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undad rektangulär 10"/>
          <p:cNvSpPr/>
          <p:nvPr/>
        </p:nvSpPr>
        <p:spPr>
          <a:xfrm>
            <a:off x="142614" y="3987412"/>
            <a:ext cx="1800000" cy="1018339"/>
          </a:xfrm>
          <a:prstGeom prst="wedgeRoundRectCallout">
            <a:avLst>
              <a:gd name="adj1" fmla="val 79369"/>
              <a:gd name="adj2" fmla="val -4520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90000" bIns="90000" anchor="ctr" anchorCtr="1">
            <a:spAutoFit/>
          </a:bodyPr>
          <a:lstStyle/>
          <a:p>
            <a:pPr algn="ctr"/>
            <a:r>
              <a:rPr lang="sv-SE" sz="1200" dirty="0" smtClean="0">
                <a:latin typeface="Times New Roman" pitchFamily="18" charset="0"/>
                <a:cs typeface="Times New Roman" pitchFamily="18" charset="0"/>
              </a:rPr>
              <a:t>Använder data från modellen för att rendera ett användargränssnitt som presenterar datat.</a:t>
            </a:r>
            <a:endParaRPr lang="sv-SE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27" y="1357640"/>
            <a:ext cx="5685715" cy="400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Ett ”ASP.NET MVC 4 Web </a:t>
            </a:r>
            <a:r>
              <a:rPr lang="sv-SE" dirty="0" err="1" smtClean="0"/>
              <a:t>Application</a:t>
            </a:r>
            <a:r>
              <a:rPr lang="sv-SE" dirty="0" smtClean="0"/>
              <a:t>”-projekt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Välj </a:t>
            </a:r>
            <a:r>
              <a:rPr lang="sv-SE" sz="1600" b="1" dirty="0" err="1" smtClean="0">
                <a:latin typeface="Segoe UI" pitchFamily="34" charset="0"/>
                <a:cs typeface="Segoe UI" pitchFamily="34" charset="0"/>
              </a:rPr>
              <a:t>File</a:t>
            </a:r>
            <a:r>
              <a:rPr lang="sv-SE" sz="1600" dirty="0" smtClean="0"/>
              <a:t> | </a:t>
            </a:r>
            <a:r>
              <a:rPr lang="sv-SE" sz="1600" b="1" dirty="0" smtClean="0">
                <a:latin typeface="Segoe UI" pitchFamily="34" charset="0"/>
                <a:cs typeface="Segoe UI" pitchFamily="34" charset="0"/>
              </a:rPr>
              <a:t>New</a:t>
            </a:r>
            <a:r>
              <a:rPr lang="sv-SE" sz="1600" dirty="0" smtClean="0"/>
              <a:t> | </a:t>
            </a:r>
            <a:r>
              <a:rPr lang="sv-SE" sz="1600" b="1" dirty="0" smtClean="0">
                <a:latin typeface="Segoe UI" pitchFamily="34" charset="0"/>
                <a:cs typeface="Segoe UI" pitchFamily="34" charset="0"/>
              </a:rPr>
              <a:t>Project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8361">
            <a:off x="5130988" y="1265193"/>
            <a:ext cx="4131429" cy="376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Projektet skapat!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>
          <a:xfrm>
            <a:off x="457200" y="817563"/>
            <a:ext cx="6027490" cy="4619625"/>
          </a:xfrm>
        </p:spPr>
        <p:txBody>
          <a:bodyPr/>
          <a:lstStyle/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2000" dirty="0" smtClean="0"/>
              <a:t>Namnen på katalogerna </a:t>
            </a:r>
            <a:r>
              <a:rPr lang="sv-SE" sz="2000" b="1" dirty="0" err="1" smtClean="0"/>
              <a:t>Models</a:t>
            </a:r>
            <a:r>
              <a:rPr lang="sv-SE" sz="2000" dirty="0" smtClean="0"/>
              <a:t>, </a:t>
            </a:r>
            <a:r>
              <a:rPr lang="sv-SE" sz="2000" b="1" dirty="0" err="1" smtClean="0"/>
              <a:t>Views</a:t>
            </a:r>
            <a:r>
              <a:rPr lang="sv-SE" sz="2000" dirty="0" smtClean="0"/>
              <a:t> och </a:t>
            </a:r>
            <a:r>
              <a:rPr lang="sv-SE" sz="2000" b="1" dirty="0" smtClean="0"/>
              <a:t>Controllers</a:t>
            </a:r>
            <a:r>
              <a:rPr lang="sv-SE" sz="2000" dirty="0" smtClean="0"/>
              <a:t> förklarar deras syfte och innehåll…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2000" dirty="0" smtClean="0"/>
              <a:t>Konventioner:</a:t>
            </a:r>
          </a:p>
          <a:p>
            <a:pPr lvl="1">
              <a:spcBef>
                <a:spcPts val="12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sz="1800" dirty="0" smtClean="0"/>
              <a:t>Namnet på en controllerklass måste avslutas med ”</a:t>
            </a:r>
            <a:r>
              <a:rPr lang="sv-SE" sz="1800" b="1" dirty="0" smtClean="0"/>
              <a:t>Controller</a:t>
            </a:r>
            <a:r>
              <a:rPr lang="sv-SE" sz="1800" dirty="0" smtClean="0"/>
              <a:t>” och vara placerad i katalogen </a:t>
            </a:r>
            <a:r>
              <a:rPr lang="sv-SE" sz="1800" b="1" dirty="0" smtClean="0"/>
              <a:t>Controllers</a:t>
            </a:r>
            <a:r>
              <a:rPr lang="sv-SE" sz="1800" dirty="0" smtClean="0"/>
              <a:t>.</a:t>
            </a:r>
          </a:p>
          <a:p>
            <a:pPr lvl="1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sz="1800" dirty="0" smtClean="0"/>
              <a:t>Modellklasser kan placeras var som helst, men katalogen </a:t>
            </a:r>
            <a:r>
              <a:rPr lang="sv-SE" sz="1800" b="1" dirty="0" err="1" smtClean="0"/>
              <a:t>Models</a:t>
            </a:r>
            <a:r>
              <a:rPr lang="sv-SE" sz="1800" dirty="0" smtClean="0"/>
              <a:t> är ett bra ställe vid ett fåtal klasser.</a:t>
            </a:r>
          </a:p>
          <a:p>
            <a:pPr lvl="1">
              <a:spcBef>
                <a:spcPts val="12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sz="1800" dirty="0" smtClean="0"/>
              <a:t>Varje controller har en dedikerad katalog, med samma namn som controllern, under katalogen </a:t>
            </a:r>
            <a:r>
              <a:rPr lang="sv-SE" sz="1800" b="1" dirty="0" smtClean="0"/>
              <a:t>Views</a:t>
            </a:r>
            <a:r>
              <a:rPr lang="sv-SE" sz="1800" dirty="0" smtClean="0"/>
              <a:t> innehållande vyerna.</a:t>
            </a:r>
          </a:p>
          <a:p>
            <a:pPr lvl="2">
              <a:spcBef>
                <a:spcPts val="1200"/>
              </a:spcBef>
              <a:buFont typeface="Courier New" pitchFamily="49" charset="0"/>
              <a:buChar char="o"/>
            </a:pPr>
            <a:r>
              <a:rPr lang="sv-SE" sz="1400" dirty="0" smtClean="0"/>
              <a:t>Underkatalogen </a:t>
            </a:r>
            <a:r>
              <a:rPr lang="sv-SE" sz="1400" b="1" dirty="0" err="1" smtClean="0"/>
              <a:t>Shared</a:t>
            </a:r>
            <a:r>
              <a:rPr lang="sv-SE" sz="1400" dirty="0" smtClean="0"/>
              <a:t> </a:t>
            </a:r>
            <a:r>
              <a:rPr lang="sv-SE" sz="1400" dirty="0" smtClean="0"/>
              <a:t>innehåller vyer </a:t>
            </a:r>
            <a:r>
              <a:rPr lang="sv-SE" sz="1400" dirty="0" smtClean="0"/>
              <a:t>samt </a:t>
            </a:r>
            <a:r>
              <a:rPr lang="sv-SE" sz="1400" dirty="0" smtClean="0"/>
              <a:t>partiella vyer som kan delas av flera vyer.</a:t>
            </a:r>
            <a:endParaRPr lang="sv-SE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3679">
            <a:off x="6760572" y="77046"/>
            <a:ext cx="2914650" cy="442912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6184">
            <a:off x="7212771" y="3081521"/>
            <a:ext cx="2434295" cy="308662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 descr="C:\Users\mats\AppData\Local\Temp\SNAGHTML4e4d4e49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5690">
            <a:off x="319412" y="2713613"/>
            <a:ext cx="54768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Controllrar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En controller måste ärva från klassen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Controller</a:t>
            </a:r>
            <a:r>
              <a:rPr lang="sv-SE" dirty="0" smtClean="0"/>
              <a:t> och dess namn måste avslutas med Controller.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En controller kan direkt returnera en sträng med HTML till webbläsaren.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Alla publika metoder kan efterfrågas av en webbläsare.</a:t>
            </a:r>
            <a:endParaRPr lang="sv-SE" dirty="0"/>
          </a:p>
        </p:txBody>
      </p:sp>
      <p:pic>
        <p:nvPicPr>
          <p:cNvPr id="3074" name="Picture 2" descr="C:\Users\mats\AppData\Local\Temp\SNAGHTML4e49d5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94" y="2481365"/>
            <a:ext cx="38671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Controllrar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Vanligast är att en controllermetod returnerar ett objekt av typen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ActionResult</a:t>
            </a:r>
            <a:r>
              <a:rPr lang="sv-SE" dirty="0" smtClean="0"/>
              <a:t>.</a:t>
            </a:r>
            <a:endParaRPr lang="sv-SE" dirty="0"/>
          </a:p>
        </p:txBody>
      </p:sp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237067" y="1313394"/>
          <a:ext cx="8669866" cy="4077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99733"/>
                <a:gridCol w="2556933"/>
                <a:gridCol w="4013200"/>
              </a:tblGrid>
              <a:tr h="324000">
                <a:tc>
                  <a:txBody>
                    <a:bodyPr/>
                    <a:lstStyle/>
                    <a:p>
                      <a:r>
                        <a:rPr lang="sv-SE" sz="1100" dirty="0" smtClean="0">
                          <a:effectLst/>
                        </a:rPr>
                        <a:t>Typer</a:t>
                      </a:r>
                      <a:endParaRPr lang="sv-SE" sz="1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smtClean="0">
                          <a:effectLst/>
                        </a:rPr>
                        <a:t>Syfte</a:t>
                      </a:r>
                      <a:endParaRPr lang="sv-SE" sz="1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smtClean="0">
                          <a:effectLst/>
                        </a:rPr>
                        <a:t>Exempel</a:t>
                      </a:r>
                      <a:endParaRPr lang="sv-SE" sz="1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ViewResult</a:t>
                      </a:r>
                      <a:endParaRPr lang="sv-SE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Visar en vy (”</a:t>
                      </a:r>
                      <a:r>
                        <a:rPr lang="sv-SE" sz="1100" dirty="0" err="1" smtClean="0"/>
                        <a:t>view</a:t>
                      </a:r>
                      <a:r>
                        <a:rPr lang="sv-SE" sz="1100" dirty="0" smtClean="0"/>
                        <a:t>”).</a:t>
                      </a:r>
                      <a:endParaRPr lang="sv-SE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return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View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();</a:t>
                      </a: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PartialViewResult</a:t>
                      </a:r>
                      <a:endParaRPr lang="sv-SE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Visar en partiell vy.</a:t>
                      </a:r>
                      <a:endParaRPr lang="sv-SE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return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PartialView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();</a:t>
                      </a: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RedirectToRouteResult</a:t>
                      </a:r>
                      <a:endParaRPr lang="sv-SE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Omdirigerar till en rutt.</a:t>
                      </a:r>
                      <a:endParaRPr lang="sv-SE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return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RedirectToRote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("demo");</a:t>
                      </a: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RedirectResult</a:t>
                      </a:r>
                      <a:endParaRPr lang="sv-SE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Enkel URL-omdirigering.</a:t>
                      </a:r>
                      <a:endParaRPr lang="sv-SE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return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Redirect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("http://lnu.se");</a:t>
                      </a: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ContentResult</a:t>
                      </a:r>
                      <a:endParaRPr lang="sv-SE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Returnerar text.</a:t>
                      </a:r>
                      <a:endParaRPr lang="sv-SE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return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Content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rss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b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sv-SE" sz="1100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”</a:t>
                      </a: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application/rss+xml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");</a:t>
                      </a: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FileResult</a:t>
                      </a:r>
                      <a:endParaRPr lang="sv-SE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Returnera binärdata.</a:t>
                      </a:r>
                      <a:endParaRPr lang="sv-SE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return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File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(@".\Document1.docx",</a:t>
                      </a:r>
                      <a:b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sv-SE" sz="1100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”</a:t>
                      </a: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application/vnd.ms-word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");</a:t>
                      </a: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JsonResult</a:t>
                      </a:r>
                      <a:endParaRPr lang="sv-SE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Returnerar</a:t>
                      </a:r>
                      <a:r>
                        <a:rPr lang="sv-SE" sz="1100" baseline="0" dirty="0" smtClean="0"/>
                        <a:t> objekt serialiserade som </a:t>
                      </a:r>
                      <a:r>
                        <a:rPr lang="sv-SE" sz="1100" baseline="0" dirty="0" err="1" smtClean="0"/>
                        <a:t>Json</a:t>
                      </a:r>
                      <a:r>
                        <a:rPr lang="sv-SE" sz="1100" baseline="0" dirty="0" smtClean="0"/>
                        <a:t>.</a:t>
                      </a:r>
                      <a:endParaRPr lang="sv-SE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return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Json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myObject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JavaScriptResult</a:t>
                      </a:r>
                      <a:endParaRPr lang="sv-SE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Returnerar Javascript som</a:t>
                      </a:r>
                      <a:r>
                        <a:rPr lang="sv-SE" sz="1100" baseline="0" dirty="0" smtClean="0"/>
                        <a:t> ska köras av webbläsaren. Används med Ajax.</a:t>
                      </a:r>
                      <a:endParaRPr lang="sv-SE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return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 JavaScript(”$(#</a:t>
                      </a: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elementName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).</a:t>
                      </a: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hide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();”);</a:t>
                      </a: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HttpUnauthorizedResult</a:t>
                      </a:r>
                      <a:endParaRPr lang="sv-SE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Returnerar koden 401 – inte autentiserad.</a:t>
                      </a:r>
                      <a:endParaRPr lang="sv-SE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return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 new </a:t>
                      </a:r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HttpUnauthorizedResult</a:t>
                      </a:r>
                      <a:r>
                        <a:rPr lang="sv-SE" sz="1100" dirty="0" smtClean="0">
                          <a:latin typeface="Courier New" pitchFamily="49" charset="0"/>
                          <a:cs typeface="Courier New" pitchFamily="49" charset="0"/>
                        </a:rPr>
                        <a:t>();</a:t>
                      </a: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EmptyResult</a:t>
                      </a:r>
                      <a:endParaRPr lang="sv-SE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Returnerar inget.</a:t>
                      </a:r>
                      <a:endParaRPr lang="sv-SE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err="1" smtClean="0">
                          <a:latin typeface="Courier New" pitchFamily="49" charset="0"/>
                          <a:cs typeface="Courier New" pitchFamily="49" charset="0"/>
                        </a:rPr>
                        <a:t>return</a:t>
                      </a:r>
                      <a:r>
                        <a:rPr lang="sv-SE" sz="1100" baseline="0" dirty="0" smtClean="0">
                          <a:latin typeface="Courier New" pitchFamily="49" charset="0"/>
                          <a:cs typeface="Courier New" pitchFamily="49" charset="0"/>
                        </a:rPr>
                        <a:t> new </a:t>
                      </a:r>
                      <a:r>
                        <a:rPr lang="sv-SE" sz="11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EmptyResult</a:t>
                      </a:r>
                      <a:r>
                        <a:rPr lang="sv-SE" sz="1100" baseline="0" dirty="0" smtClean="0">
                          <a:latin typeface="Courier New" pitchFamily="49" charset="0"/>
                          <a:cs typeface="Courier New" pitchFamily="49" charset="0"/>
                        </a:rPr>
                        <a:t>();</a:t>
                      </a:r>
                      <a:endParaRPr lang="sv-SE" sz="11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0000">
            <a:off x="6961687" y="2039207"/>
            <a:ext cx="2914650" cy="45148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 descr="C:\Users\mats\AppData\Local\Temp\SNAGHTML4e5ba262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09776">
            <a:off x="73188" y="3546803"/>
            <a:ext cx="54768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mats\AppData\Local\Temp\SNAGHTML4e52d53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93" y="1522616"/>
            <a:ext cx="3914286" cy="253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Controllermetod som returnerar </a:t>
            </a:r>
            <a:r>
              <a:rPr lang="sv-SE" dirty="0" err="1" smtClean="0"/>
              <a:t>ViewResult</a:t>
            </a:r>
            <a:endParaRPr lang="sv-SE" dirty="0" smtClean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Genom att låta controllermetoden returnera ett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ViewResult</a:t>
            </a:r>
            <a:r>
              <a:rPr lang="sv-SE" dirty="0" err="1" smtClean="0"/>
              <a:t>-objekt</a:t>
            </a:r>
            <a:r>
              <a:rPr lang="sv-SE" dirty="0" smtClean="0"/>
              <a:t> meddelas ramverket att rendera en specifik vy.</a:t>
            </a:r>
            <a:endParaRPr lang="sv-SE" dirty="0"/>
          </a:p>
        </p:txBody>
      </p:sp>
      <p:pic>
        <p:nvPicPr>
          <p:cNvPr id="4100" name="Picture 4" descr="C:\Users\mats\AppData\Local\Temp\SNAGHTML4e580b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330" y="2987109"/>
            <a:ext cx="3028572" cy="261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0000">
            <a:off x="6785337" y="2055877"/>
            <a:ext cx="2914650" cy="473392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 descr="C:\Users\mats\AppData\Local\Temp\SNAGHTML4e67532a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39079">
            <a:off x="114428" y="3344727"/>
            <a:ext cx="54768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mats\AppData\Local\Temp\SNAGHTML4e6645c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735" y="1178077"/>
            <a:ext cx="4200525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dirty="0" smtClean="0"/>
              <a:t>Controllermetoden skickar data till vyn</a:t>
            </a:r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Data överförs till vyn med hjälp av egenskapen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ViewBag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13" name="Picture 8" descr="C:\Users\mats\AppData\Local\Temp\SNAGHTML2661495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309094">
            <a:off x="1711235" y="4810176"/>
            <a:ext cx="3180818" cy="1382102"/>
          </a:xfrm>
          <a:prstGeom prst="rect">
            <a:avLst/>
          </a:prstGeom>
          <a:noFill/>
        </p:spPr>
      </p:pic>
      <p:pic>
        <p:nvPicPr>
          <p:cNvPr id="5126" name="Picture 6" descr="C:\Users\mats\AppData\Local\Temp\SNAGHTML4e66fca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797" y="3551300"/>
            <a:ext cx="34575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0000">
            <a:off x="5993242" y="1871941"/>
            <a:ext cx="3276600" cy="5105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C:\Users\mats\AppData\Local\Temp\SNAGHTML4e74aa5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60" y="833937"/>
            <a:ext cx="3133334" cy="209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612645"/>
          </a:xfrm>
        </p:spPr>
        <p:txBody>
          <a:bodyPr/>
          <a:lstStyle/>
          <a:p>
            <a:r>
              <a:rPr lang="sv-SE" sz="2700" dirty="0" smtClean="0"/>
              <a:t>…controllern kan även skicka ett datamodellobjekt.</a:t>
            </a:r>
            <a:endParaRPr lang="sv-SE" sz="2700" dirty="0"/>
          </a:p>
        </p:txBody>
      </p:sp>
      <p:sp>
        <p:nvSpPr>
          <p:cNvPr id="25" name="Platshållare för innehåll 24"/>
          <p:cNvSpPr>
            <a:spLocks noGrp="1"/>
          </p:cNvSpPr>
          <p:nvPr>
            <p:ph sz="half" idx="1"/>
          </p:nvPr>
        </p:nvSpPr>
        <p:spPr>
          <a:xfrm>
            <a:off x="4622800" y="817563"/>
            <a:ext cx="4103189" cy="4619625"/>
          </a:xfrm>
        </p:spPr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smtClean="0"/>
              <a:t>Controllermetoden skickar med ett modellobjekt till vyn med hjälp av egenskapen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ViewBag</a:t>
            </a:r>
            <a:r>
              <a:rPr lang="sv-SE" sz="1800" dirty="0" smtClean="0"/>
              <a:t>…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smtClean="0"/>
              <a:t>…varför Visual Studio inte kan ”hjälpa till” med </a:t>
            </a:r>
            <a:r>
              <a:rPr lang="sv-SE" sz="1800" dirty="0" smtClean="0"/>
              <a:t>IntelliSense </a:t>
            </a:r>
            <a:r>
              <a:rPr lang="sv-SE" sz="1400" dirty="0" smtClean="0">
                <a:solidFill>
                  <a:schemeClr val="bg1">
                    <a:lumMod val="75000"/>
                  </a:schemeClr>
                </a:solidFill>
              </a:rPr>
              <a:t>(används ViewData blir det ännu krångligare i vyn)</a:t>
            </a:r>
            <a:r>
              <a:rPr lang="sv-SE" sz="1800" dirty="0" smtClean="0"/>
              <a:t>!</a:t>
            </a:r>
            <a:endParaRPr lang="sv-SE" sz="1800" dirty="0"/>
          </a:p>
        </p:txBody>
      </p:sp>
      <p:pic>
        <p:nvPicPr>
          <p:cNvPr id="6146" name="Picture 2" descr="C:\Users\mats\AppData\Local\Temp\SNAGHTML4e7477f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745" y="2279328"/>
            <a:ext cx="3133334" cy="2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mats\AppData\Local\Temp\SNAGHTML4e7c4a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52" y="3941112"/>
            <a:ext cx="2780000" cy="125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Rak pil 26"/>
          <p:cNvCxnSpPr/>
          <p:nvPr/>
        </p:nvCxnSpPr>
        <p:spPr bwMode="auto">
          <a:xfrm flipH="1">
            <a:off x="5068389" y="2808514"/>
            <a:ext cx="829492" cy="129975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</a:t>
            </a:r>
            <a:r>
              <a:rPr lang="sv-SE" sz="1400" dirty="0" smtClean="0"/>
              <a:t>ASP.NET MVC </a:t>
            </a:r>
            <a:r>
              <a:rPr lang="sv-SE" sz="1400" dirty="0"/>
              <a:t>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 samt fotografier,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</a:t>
            </a:r>
            <a:r>
              <a:rPr lang="sv-SE" sz="1400" dirty="0"/>
              <a:t>symbol </a:t>
            </a:r>
            <a:r>
              <a:rPr lang="sv-SE" sz="1400" dirty="0" smtClean="0"/>
              <a:t>samt fotografier 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</a:t>
            </a:r>
            <a:r>
              <a:rPr lang="sv-SE" sz="1400" dirty="0" smtClean="0"/>
              <a:t>ASP.NET MVC” </a:t>
            </a:r>
            <a:r>
              <a:rPr lang="sv-SE" sz="1400" dirty="0"/>
              <a:t>och en länk till </a:t>
            </a:r>
            <a:r>
              <a:rPr lang="sv-SE" sz="1400" u="sng" dirty="0">
                <a:hlinkClick r:id="rId3"/>
              </a:rPr>
              <a:t>https://</a:t>
            </a:r>
            <a:r>
              <a:rPr lang="sv-SE" sz="1400" u="sng" dirty="0" smtClean="0">
                <a:hlinkClick r:id="rId3"/>
              </a:rPr>
              <a:t>coursepress.lnu.se/kurs/aspnet-mvc</a:t>
            </a:r>
            <a:r>
              <a:rPr lang="sv-SE" sz="1400" dirty="0" smtClean="0"/>
              <a:t> </a:t>
            </a:r>
            <a:r>
              <a:rPr lang="sv-SE" sz="1400" dirty="0"/>
              <a:t>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3145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928834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700" dirty="0" smtClean="0"/>
              <a:t>Vyn kan vara starkt typad</a:t>
            </a:r>
            <a:endParaRPr lang="sv-SE" sz="2700" dirty="0"/>
          </a:p>
        </p:txBody>
      </p:sp>
      <p:sp>
        <p:nvSpPr>
          <p:cNvPr id="25" name="Platshållare för innehåll 24"/>
          <p:cNvSpPr>
            <a:spLocks noGrp="1"/>
          </p:cNvSpPr>
          <p:nvPr>
            <p:ph sz="half" idx="1"/>
          </p:nvPr>
        </p:nvSpPr>
        <p:spPr>
          <a:xfrm>
            <a:off x="4118458" y="817563"/>
            <a:ext cx="4568342" cy="4619625"/>
          </a:xfrm>
        </p:spPr>
        <p:txBody>
          <a:bodyPr/>
          <a:lstStyle/>
          <a:p>
            <a:r>
              <a:rPr lang="sv-SE" sz="1800" dirty="0"/>
              <a:t>Controllermetoden skickar med modellen till vyn med hjälp egenskapen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Model</a:t>
            </a:r>
            <a:r>
              <a:rPr lang="sv-SE" sz="1800" dirty="0" smtClean="0"/>
              <a:t>.</a:t>
            </a:r>
            <a:endParaRPr lang="sv-SE" sz="1800" dirty="0"/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smtClean="0"/>
              <a:t>Att en vy är starkt typad innebär att vyns datamodellobjekt måste vara av specificerad typ.</a:t>
            </a:r>
            <a:endParaRPr lang="sv-SE" sz="1800" dirty="0"/>
          </a:p>
        </p:txBody>
      </p:sp>
      <p:pic>
        <p:nvPicPr>
          <p:cNvPr id="7170" name="Picture 2" descr="C:\Users\mats\AppData\Local\Temp\SNAGHTML4e8982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30" y="1230298"/>
            <a:ext cx="389572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mats\AppData\Local\Temp\SNAGHTML4e8b80a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72" y="3566579"/>
            <a:ext cx="3305175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MVC?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MVC är ett designmönster där data och affärslogik separeras från presentationen och användarinteraktionen.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Akronym för Model-View-Controller.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”Separation of Concerns” – modularisering.</a:t>
            </a:r>
          </a:p>
        </p:txBody>
      </p:sp>
      <p:sp>
        <p:nvSpPr>
          <p:cNvPr id="9" name="Rektangel 8"/>
          <p:cNvSpPr/>
          <p:nvPr/>
        </p:nvSpPr>
        <p:spPr bwMode="auto">
          <a:xfrm>
            <a:off x="6526635" y="4253218"/>
            <a:ext cx="1702965" cy="847288"/>
          </a:xfrm>
          <a:prstGeom prst="rect">
            <a:avLst/>
          </a:prstGeom>
          <a:gradFill rotWithShape="0">
            <a:gsLst>
              <a:gs pos="0">
                <a:srgbClr val="0070C0">
                  <a:hueOff val="0"/>
                  <a:satOff val="0"/>
                  <a:lumOff val="0"/>
                  <a:alphaOff val="0"/>
                  <a:shade val="15000"/>
                  <a:satMod val="180000"/>
                </a:srgbClr>
              </a:gs>
              <a:gs pos="50000">
                <a:srgbClr val="0070C0">
                  <a:hueOff val="0"/>
                  <a:satOff val="0"/>
                  <a:lumOff val="0"/>
                  <a:alphaOff val="0"/>
                  <a:shade val="45000"/>
                  <a:satMod val="170000"/>
                </a:srgbClr>
              </a:gs>
              <a:gs pos="70000">
                <a:srgbClr val="0070C0">
                  <a:hueOff val="0"/>
                  <a:satOff val="0"/>
                  <a:lumOff val="0"/>
                  <a:alphaOff val="0"/>
                  <a:tint val="99000"/>
                  <a:shade val="65000"/>
                  <a:satMod val="155000"/>
                </a:srgbClr>
              </a:gs>
              <a:gs pos="100000">
                <a:srgbClr val="0070C0">
                  <a:hueOff val="0"/>
                  <a:satOff val="0"/>
                  <a:lumOff val="0"/>
                  <a:alphaOff val="0"/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p3d contourW="1000" prstMaterial="flat">
            <a:bevelT w="95250" h="101600"/>
            <a:contourClr>
              <a:srgbClr val="0070C0">
                <a:hueOff val="0"/>
                <a:satOff val="0"/>
                <a:lumOff val="0"/>
                <a:alphaOff val="0"/>
                <a:satMod val="300000"/>
              </a:srgbClr>
            </a:contourClr>
          </a:sp3d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vert="horz" wrap="square" lIns="90488" tIns="90000" rIns="90488" bIns="90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Model</a:t>
            </a:r>
          </a:p>
        </p:txBody>
      </p:sp>
      <p:sp>
        <p:nvSpPr>
          <p:cNvPr id="13" name="Rektangel 12"/>
          <p:cNvSpPr/>
          <p:nvPr/>
        </p:nvSpPr>
        <p:spPr bwMode="auto">
          <a:xfrm>
            <a:off x="855677" y="4253218"/>
            <a:ext cx="1702965" cy="847288"/>
          </a:xfrm>
          <a:prstGeom prst="rect">
            <a:avLst/>
          </a:prstGeom>
          <a:gradFill rotWithShape="0">
            <a:gsLst>
              <a:gs pos="0">
                <a:srgbClr val="0070C0">
                  <a:hueOff val="-11415811"/>
                  <a:satOff val="-48181"/>
                  <a:lumOff val="5490"/>
                  <a:alphaOff val="0"/>
                  <a:shade val="15000"/>
                  <a:satMod val="180000"/>
                </a:srgbClr>
              </a:gs>
              <a:gs pos="50000">
                <a:srgbClr val="0070C0">
                  <a:hueOff val="-11415811"/>
                  <a:satOff val="-48181"/>
                  <a:lumOff val="5490"/>
                  <a:alphaOff val="0"/>
                  <a:shade val="45000"/>
                  <a:satMod val="170000"/>
                </a:srgbClr>
              </a:gs>
              <a:gs pos="70000">
                <a:srgbClr val="0070C0">
                  <a:hueOff val="-11415811"/>
                  <a:satOff val="-48181"/>
                  <a:lumOff val="5490"/>
                  <a:alphaOff val="0"/>
                  <a:tint val="99000"/>
                  <a:shade val="65000"/>
                  <a:satMod val="155000"/>
                </a:srgbClr>
              </a:gs>
              <a:gs pos="100000">
                <a:srgbClr val="0070C0">
                  <a:hueOff val="-11415811"/>
                  <a:satOff val="-48181"/>
                  <a:lumOff val="5490"/>
                  <a:alphaOff val="0"/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p3d contourW="1000" prstMaterial="flat">
            <a:bevelT w="95250" h="101600"/>
            <a:contourClr>
              <a:srgbClr val="0070C0">
                <a:hueOff val="-11415811"/>
                <a:satOff val="-48181"/>
                <a:lumOff val="5490"/>
                <a:alphaOff val="0"/>
                <a:satMod val="300000"/>
              </a:srgbClr>
            </a:contourClr>
          </a:sp3d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vert="horz" wrap="square" lIns="90488" tIns="90000" rIns="90488" bIns="90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View</a:t>
            </a:r>
          </a:p>
        </p:txBody>
      </p:sp>
      <p:cxnSp>
        <p:nvCxnSpPr>
          <p:cNvPr id="18" name="Rak pil 17"/>
          <p:cNvCxnSpPr/>
          <p:nvPr/>
        </p:nvCxnSpPr>
        <p:spPr bwMode="auto">
          <a:xfrm>
            <a:off x="2558642" y="4915949"/>
            <a:ext cx="3942826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0" name="Rak pil 19"/>
          <p:cNvCxnSpPr/>
          <p:nvPr/>
        </p:nvCxnSpPr>
        <p:spPr bwMode="auto">
          <a:xfrm flipH="1">
            <a:off x="2558642" y="4412609"/>
            <a:ext cx="3942826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lg" len="lg"/>
          </a:ln>
          <a:effectLst/>
        </p:spPr>
      </p:cxnSp>
      <p:cxnSp>
        <p:nvCxnSpPr>
          <p:cNvPr id="21" name="Rak pil 20"/>
          <p:cNvCxnSpPr>
            <a:stCxn id="13" idx="0"/>
            <a:endCxn id="8" idx="1"/>
          </p:cNvCxnSpPr>
          <p:nvPr/>
        </p:nvCxnSpPr>
        <p:spPr bwMode="auto">
          <a:xfrm rot="5400000" flipH="1" flipV="1">
            <a:off x="2197916" y="2759978"/>
            <a:ext cx="1002484" cy="1983996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lg" len="lg"/>
          </a:ln>
          <a:effectLst/>
        </p:spPr>
      </p:cxnSp>
      <p:cxnSp>
        <p:nvCxnSpPr>
          <p:cNvPr id="24" name="Rak pil 23"/>
          <p:cNvCxnSpPr/>
          <p:nvPr/>
        </p:nvCxnSpPr>
        <p:spPr bwMode="auto">
          <a:xfrm>
            <a:off x="5142451" y="3543420"/>
            <a:ext cx="1367406" cy="70979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7" name="Rak pil 26"/>
          <p:cNvCxnSpPr/>
          <p:nvPr/>
        </p:nvCxnSpPr>
        <p:spPr bwMode="auto">
          <a:xfrm rot="10800000" flipV="1">
            <a:off x="2550254" y="3539066"/>
            <a:ext cx="1375794" cy="7141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" name="Rektangel 7"/>
          <p:cNvSpPr/>
          <p:nvPr/>
        </p:nvSpPr>
        <p:spPr bwMode="auto">
          <a:xfrm>
            <a:off x="3691156" y="2827090"/>
            <a:ext cx="1702965" cy="847288"/>
          </a:xfrm>
          <a:prstGeom prst="rect">
            <a:avLst/>
          </a:prstGeom>
          <a:gradFill rotWithShape="0">
            <a:gsLst>
              <a:gs pos="0">
                <a:srgbClr val="0070C0">
                  <a:hueOff val="-5707906"/>
                  <a:satOff val="-24090"/>
                  <a:lumOff val="2745"/>
                  <a:alphaOff val="0"/>
                  <a:shade val="15000"/>
                  <a:satMod val="180000"/>
                </a:srgbClr>
              </a:gs>
              <a:gs pos="50000">
                <a:srgbClr val="0070C0">
                  <a:hueOff val="-5707906"/>
                  <a:satOff val="-24090"/>
                  <a:lumOff val="2745"/>
                  <a:alphaOff val="0"/>
                  <a:shade val="45000"/>
                  <a:satMod val="170000"/>
                </a:srgbClr>
              </a:gs>
              <a:gs pos="70000">
                <a:srgbClr val="0070C0">
                  <a:hueOff val="-5707906"/>
                  <a:satOff val="-24090"/>
                  <a:lumOff val="2745"/>
                  <a:alphaOff val="0"/>
                  <a:tint val="99000"/>
                  <a:shade val="65000"/>
                  <a:satMod val="155000"/>
                </a:srgbClr>
              </a:gs>
              <a:gs pos="100000">
                <a:srgbClr val="0070C0">
                  <a:hueOff val="-5707906"/>
                  <a:satOff val="-24090"/>
                  <a:lumOff val="2745"/>
                  <a:alphaOff val="0"/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p3d contourW="1000" prstMaterial="flat">
            <a:bevelT w="95250" h="101600"/>
            <a:contourClr>
              <a:srgbClr val="0070C0">
                <a:hueOff val="-5707906"/>
                <a:satOff val="-24090"/>
                <a:lumOff val="2745"/>
                <a:alphaOff val="0"/>
                <a:satMod val="300000"/>
              </a:srgbClr>
            </a:contourClr>
          </a:sp3d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vert="horz" wrap="square" lIns="90488" tIns="90000" rIns="90488" bIns="90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  <p:sp>
        <p:nvSpPr>
          <p:cNvPr id="4" name="textruta 3"/>
          <p:cNvSpPr txBox="1"/>
          <p:nvPr/>
        </p:nvSpPr>
        <p:spPr>
          <a:xfrm>
            <a:off x="4175631" y="2565480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err="1" smtClean="0">
                <a:solidFill>
                  <a:schemeClr val="bg1">
                    <a:lumMod val="75000"/>
                  </a:schemeClr>
                </a:solidFill>
              </a:rPr>
              <a:t>Strategy</a:t>
            </a:r>
            <a:endParaRPr lang="sv-SE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ruta 13"/>
          <p:cNvSpPr txBox="1"/>
          <p:nvPr/>
        </p:nvSpPr>
        <p:spPr>
          <a:xfrm>
            <a:off x="7023693" y="5101829"/>
            <a:ext cx="7393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smtClean="0">
                <a:solidFill>
                  <a:schemeClr val="bg1">
                    <a:lumMod val="75000"/>
                  </a:schemeClr>
                </a:solidFill>
              </a:rPr>
              <a:t>Observer</a:t>
            </a:r>
            <a:endParaRPr lang="sv-SE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1291820" y="5100506"/>
            <a:ext cx="8306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smtClean="0">
                <a:solidFill>
                  <a:schemeClr val="bg1">
                    <a:lumMod val="75000"/>
                  </a:schemeClr>
                </a:solidFill>
              </a:rPr>
              <a:t>Composite</a:t>
            </a:r>
            <a:endParaRPr lang="sv-SE" sz="10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fungerar MVC?</a:t>
            </a:r>
            <a:r>
              <a:rPr lang="sv-SE" sz="2400" dirty="0" smtClean="0"/>
              <a:t> (1 av 5)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En inkommande förfrågan går till controllern.</a:t>
            </a:r>
            <a:endParaRPr lang="sv-SE" dirty="0"/>
          </a:p>
        </p:txBody>
      </p:sp>
      <p:sp>
        <p:nvSpPr>
          <p:cNvPr id="5" name="Rektangel med rundade hörn 4"/>
          <p:cNvSpPr/>
          <p:nvPr/>
        </p:nvSpPr>
        <p:spPr bwMode="auto">
          <a:xfrm>
            <a:off x="2125629" y="1976986"/>
            <a:ext cx="2044728" cy="914400"/>
          </a:xfrm>
          <a:prstGeom prst="roundRect">
            <a:avLst/>
          </a:prstGeom>
          <a:gradFill rotWithShape="1">
            <a:gsLst>
              <a:gs pos="0">
                <a:srgbClr val="C41665">
                  <a:shade val="47500"/>
                  <a:satMod val="137000"/>
                </a:srgbClr>
              </a:gs>
              <a:gs pos="55000">
                <a:srgbClr val="C41665">
                  <a:shade val="69000"/>
                  <a:satMod val="137000"/>
                </a:srgbClr>
              </a:gs>
              <a:gs pos="100000">
                <a:srgbClr val="C41665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sv-SE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  <p:sp>
        <p:nvSpPr>
          <p:cNvPr id="10" name="Höger 9"/>
          <p:cNvSpPr/>
          <p:nvPr/>
        </p:nvSpPr>
        <p:spPr bwMode="auto">
          <a:xfrm>
            <a:off x="811160" y="2047385"/>
            <a:ext cx="1233591" cy="773602"/>
          </a:xfrm>
          <a:prstGeom prst="rightArrow">
            <a:avLst/>
          </a:prstGeom>
          <a:gradFill rotWithShape="1">
            <a:gsLst>
              <a:gs pos="0">
                <a:srgbClr val="C41665">
                  <a:shade val="47500"/>
                  <a:satMod val="137000"/>
                </a:srgbClr>
              </a:gs>
              <a:gs pos="55000">
                <a:srgbClr val="C41665">
                  <a:shade val="69000"/>
                  <a:satMod val="137000"/>
                </a:srgbClr>
              </a:gs>
              <a:gs pos="100000">
                <a:srgbClr val="C41665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endParaRPr lang="sv-SE" sz="1600" b="1" kern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ktangel 10"/>
          <p:cNvSpPr/>
          <p:nvPr/>
        </p:nvSpPr>
        <p:spPr>
          <a:xfrm>
            <a:off x="894958" y="2573504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sv-SE" sz="1200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Request</a:t>
            </a:r>
            <a:endParaRPr lang="sv-SE" sz="1200" b="1" kern="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fungerar MVC?</a:t>
            </a:r>
            <a:r>
              <a:rPr lang="sv-SE" sz="2400" dirty="0" smtClean="0"/>
              <a:t> (2 av 5)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Controllern hanterar förfrågan genom att skapa en modell av datat som ska behandlas.</a:t>
            </a:r>
            <a:endParaRPr lang="sv-SE" dirty="0"/>
          </a:p>
        </p:txBody>
      </p:sp>
      <p:sp>
        <p:nvSpPr>
          <p:cNvPr id="17" name="Höger 16"/>
          <p:cNvSpPr/>
          <p:nvPr/>
        </p:nvSpPr>
        <p:spPr bwMode="auto">
          <a:xfrm>
            <a:off x="811160" y="2047385"/>
            <a:ext cx="1233591" cy="773602"/>
          </a:xfrm>
          <a:prstGeom prst="rightArrow">
            <a:avLst/>
          </a:prstGeom>
          <a:gradFill rotWithShape="1">
            <a:gsLst>
              <a:gs pos="0">
                <a:srgbClr val="5BB5F3">
                  <a:shade val="47500"/>
                  <a:satMod val="137000"/>
                </a:srgbClr>
              </a:gs>
              <a:gs pos="55000">
                <a:srgbClr val="5BB5F3">
                  <a:shade val="69000"/>
                  <a:satMod val="137000"/>
                </a:srgbClr>
              </a:gs>
              <a:gs pos="100000">
                <a:srgbClr val="5BB5F3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sv-SE" sz="1400" b="1" kern="0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upp 17"/>
          <p:cNvGrpSpPr/>
          <p:nvPr/>
        </p:nvGrpSpPr>
        <p:grpSpPr>
          <a:xfrm>
            <a:off x="4630226" y="2036637"/>
            <a:ext cx="772820" cy="783629"/>
            <a:chOff x="4630226" y="2036637"/>
            <a:chExt cx="772820" cy="783629"/>
          </a:xfrm>
        </p:grpSpPr>
        <p:pic>
          <p:nvPicPr>
            <p:cNvPr id="9" name="Picture 16" descr="C:\Users\Levi\AppData\Local\Microsoft\Windows\Temporary Internet Files\Content.IE5\9BQEC2CV\MCj0431530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0226" y="2036637"/>
              <a:ext cx="696559" cy="783629"/>
            </a:xfrm>
            <a:prstGeom prst="rect">
              <a:avLst/>
            </a:prstGeom>
            <a:noFill/>
          </p:spPr>
        </p:pic>
        <p:sp>
          <p:nvSpPr>
            <p:cNvPr id="10" name="TextBox 31"/>
            <p:cNvSpPr txBox="1"/>
            <p:nvPr/>
          </p:nvSpPr>
          <p:spPr>
            <a:xfrm rot="20805317">
              <a:off x="4665344" y="2468604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Model</a:t>
              </a:r>
              <a:endParaRPr 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Rektangel med rundade hörn 11"/>
          <p:cNvSpPr/>
          <p:nvPr/>
        </p:nvSpPr>
        <p:spPr bwMode="auto">
          <a:xfrm>
            <a:off x="2125629" y="1971251"/>
            <a:ext cx="2044728" cy="914400"/>
          </a:xfrm>
          <a:prstGeom prst="roundRect">
            <a:avLst/>
          </a:prstGeom>
          <a:gradFill rotWithShape="1">
            <a:gsLst>
              <a:gs pos="0">
                <a:srgbClr val="C41665">
                  <a:shade val="47500"/>
                  <a:satMod val="137000"/>
                </a:srgbClr>
              </a:gs>
              <a:gs pos="55000">
                <a:srgbClr val="C41665">
                  <a:shade val="69000"/>
                  <a:satMod val="137000"/>
                </a:srgbClr>
              </a:gs>
              <a:gs pos="100000">
                <a:srgbClr val="C41665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sv-SE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fungerar MVC?</a:t>
            </a:r>
            <a:r>
              <a:rPr lang="sv-SE" sz="2400" dirty="0" smtClean="0"/>
              <a:t> (3 av 5)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Modellen skickas till vyn.</a:t>
            </a:r>
            <a:endParaRPr lang="sv-SE" dirty="0"/>
          </a:p>
        </p:txBody>
      </p:sp>
      <p:cxnSp>
        <p:nvCxnSpPr>
          <p:cNvPr id="18" name="Kurva 17"/>
          <p:cNvCxnSpPr>
            <a:stCxn id="12" idx="2"/>
            <a:endCxn id="31" idx="0"/>
          </p:cNvCxnSpPr>
          <p:nvPr/>
        </p:nvCxnSpPr>
        <p:spPr bwMode="auto">
          <a:xfrm rot="16200000" flipH="1">
            <a:off x="4025106" y="2008537"/>
            <a:ext cx="957700" cy="271192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ktangel med rundade hörn 11"/>
          <p:cNvSpPr/>
          <p:nvPr/>
        </p:nvSpPr>
        <p:spPr bwMode="auto">
          <a:xfrm>
            <a:off x="2125629" y="1971251"/>
            <a:ext cx="2044728" cy="914400"/>
          </a:xfrm>
          <a:prstGeom prst="roundRect">
            <a:avLst/>
          </a:prstGeom>
          <a:gradFill rotWithShape="1">
            <a:gsLst>
              <a:gs pos="0">
                <a:srgbClr val="5BB5F3">
                  <a:shade val="47500"/>
                  <a:satMod val="137000"/>
                </a:srgbClr>
              </a:gs>
              <a:gs pos="55000">
                <a:srgbClr val="5BB5F3">
                  <a:shade val="69000"/>
                  <a:satMod val="137000"/>
                </a:srgbClr>
              </a:gs>
              <a:gs pos="100000">
                <a:srgbClr val="5BB5F3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90000" rIns="91440" bIns="9000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sv-SE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  <p:sp>
        <p:nvSpPr>
          <p:cNvPr id="23" name="Höger 22"/>
          <p:cNvSpPr/>
          <p:nvPr/>
        </p:nvSpPr>
        <p:spPr bwMode="auto">
          <a:xfrm>
            <a:off x="811160" y="2047385"/>
            <a:ext cx="1233591" cy="773602"/>
          </a:xfrm>
          <a:prstGeom prst="rightArrow">
            <a:avLst/>
          </a:prstGeom>
          <a:gradFill rotWithShape="1">
            <a:gsLst>
              <a:gs pos="0">
                <a:srgbClr val="5BB5F3">
                  <a:shade val="47500"/>
                  <a:satMod val="137000"/>
                </a:srgbClr>
              </a:gs>
              <a:gs pos="55000">
                <a:srgbClr val="5BB5F3">
                  <a:shade val="69000"/>
                  <a:satMod val="137000"/>
                </a:srgbClr>
              </a:gs>
              <a:gs pos="100000">
                <a:srgbClr val="5BB5F3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sv-SE" sz="1400" b="1" kern="0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8" name="Grupp 27"/>
          <p:cNvGrpSpPr/>
          <p:nvPr/>
        </p:nvGrpSpPr>
        <p:grpSpPr>
          <a:xfrm>
            <a:off x="4101718" y="2892315"/>
            <a:ext cx="772820" cy="783629"/>
            <a:chOff x="4630226" y="2036637"/>
            <a:chExt cx="772820" cy="783629"/>
          </a:xfrm>
        </p:grpSpPr>
        <p:pic>
          <p:nvPicPr>
            <p:cNvPr id="29" name="Picture 16" descr="C:\Users\Levi\AppData\Local\Microsoft\Windows\Temporary Internet Files\Content.IE5\9BQEC2CV\MCj0431530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0226" y="2036637"/>
              <a:ext cx="696559" cy="783629"/>
            </a:xfrm>
            <a:prstGeom prst="rect">
              <a:avLst/>
            </a:prstGeom>
            <a:noFill/>
          </p:spPr>
        </p:pic>
        <p:sp>
          <p:nvSpPr>
            <p:cNvPr id="30" name="TextBox 31"/>
            <p:cNvSpPr txBox="1"/>
            <p:nvPr/>
          </p:nvSpPr>
          <p:spPr>
            <a:xfrm rot="20805317">
              <a:off x="4665344" y="2468604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Model</a:t>
              </a:r>
              <a:endParaRPr 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1" name="Rektangel med rundade hörn 30"/>
          <p:cNvSpPr/>
          <p:nvPr/>
        </p:nvSpPr>
        <p:spPr bwMode="auto">
          <a:xfrm>
            <a:off x="4837556" y="3843351"/>
            <a:ext cx="2044728" cy="914400"/>
          </a:xfrm>
          <a:prstGeom prst="roundRect">
            <a:avLst/>
          </a:prstGeom>
          <a:gradFill rotWithShape="1">
            <a:gsLst>
              <a:gs pos="0">
                <a:srgbClr val="C41665">
                  <a:shade val="47500"/>
                  <a:satMod val="137000"/>
                </a:srgbClr>
              </a:gs>
              <a:gs pos="55000">
                <a:srgbClr val="C41665">
                  <a:shade val="69000"/>
                  <a:satMod val="137000"/>
                </a:srgbClr>
              </a:gs>
              <a:gs pos="100000">
                <a:srgbClr val="C41665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sv-SE" sz="1600" b="1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View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fungerar MVC?</a:t>
            </a:r>
            <a:r>
              <a:rPr lang="sv-SE" sz="2400" dirty="0" smtClean="0"/>
              <a:t> (4 av 5)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Vyn gör om modellen till lämpligt format.</a:t>
            </a:r>
            <a:endParaRPr lang="sv-SE" dirty="0"/>
          </a:p>
        </p:txBody>
      </p:sp>
      <p:sp>
        <p:nvSpPr>
          <p:cNvPr id="24" name="Rektangel med rundade hörn 23"/>
          <p:cNvSpPr/>
          <p:nvPr/>
        </p:nvSpPr>
        <p:spPr bwMode="auto">
          <a:xfrm>
            <a:off x="2125629" y="1971251"/>
            <a:ext cx="2044728" cy="914400"/>
          </a:xfrm>
          <a:prstGeom prst="roundRect">
            <a:avLst/>
          </a:prstGeom>
          <a:gradFill rotWithShape="1">
            <a:gsLst>
              <a:gs pos="0">
                <a:srgbClr val="5BB5F3">
                  <a:shade val="47500"/>
                  <a:satMod val="137000"/>
                </a:srgbClr>
              </a:gs>
              <a:gs pos="55000">
                <a:srgbClr val="5BB5F3">
                  <a:shade val="69000"/>
                  <a:satMod val="137000"/>
                </a:srgbClr>
              </a:gs>
              <a:gs pos="100000">
                <a:srgbClr val="5BB5F3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90000" rIns="91440" bIns="9000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sv-SE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  <p:sp>
        <p:nvSpPr>
          <p:cNvPr id="26" name="Höger 25"/>
          <p:cNvSpPr/>
          <p:nvPr/>
        </p:nvSpPr>
        <p:spPr bwMode="auto">
          <a:xfrm>
            <a:off x="811160" y="2047385"/>
            <a:ext cx="1233591" cy="773602"/>
          </a:xfrm>
          <a:prstGeom prst="rightArrow">
            <a:avLst/>
          </a:prstGeom>
          <a:gradFill rotWithShape="1">
            <a:gsLst>
              <a:gs pos="0">
                <a:srgbClr val="5BB5F3">
                  <a:shade val="47500"/>
                  <a:satMod val="137000"/>
                </a:srgbClr>
              </a:gs>
              <a:gs pos="55000">
                <a:srgbClr val="5BB5F3">
                  <a:shade val="69000"/>
                  <a:satMod val="137000"/>
                </a:srgbClr>
              </a:gs>
              <a:gs pos="100000">
                <a:srgbClr val="5BB5F3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sv-SE" sz="1400" b="1" kern="0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ktangel med rundade hörn 36"/>
          <p:cNvSpPr/>
          <p:nvPr/>
        </p:nvSpPr>
        <p:spPr bwMode="auto">
          <a:xfrm>
            <a:off x="4837556" y="3843351"/>
            <a:ext cx="2044728" cy="914400"/>
          </a:xfrm>
          <a:prstGeom prst="roundRect">
            <a:avLst/>
          </a:prstGeom>
          <a:gradFill rotWithShape="1">
            <a:gsLst>
              <a:gs pos="0">
                <a:srgbClr val="C41665">
                  <a:shade val="47500"/>
                  <a:satMod val="137000"/>
                </a:srgbClr>
              </a:gs>
              <a:gs pos="55000">
                <a:srgbClr val="C41665">
                  <a:shade val="69000"/>
                  <a:satMod val="137000"/>
                </a:srgbClr>
              </a:gs>
              <a:gs pos="100000">
                <a:srgbClr val="C41665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sv-SE" sz="1600" b="1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View</a:t>
            </a:r>
          </a:p>
        </p:txBody>
      </p:sp>
      <p:pic>
        <p:nvPicPr>
          <p:cNvPr id="30" name="Picture 2" descr="C:\Users\Levi\AppData\Local\Microsoft\Windows\Temporary Internet Files\Content.IE5\HDERI5K3\MCj0431626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99" y="4391046"/>
            <a:ext cx="846366" cy="846366"/>
          </a:xfrm>
          <a:prstGeom prst="rect">
            <a:avLst/>
          </a:prstGeom>
          <a:noFill/>
        </p:spPr>
      </p:pic>
      <p:sp>
        <p:nvSpPr>
          <p:cNvPr id="33" name="Right Arrow 16"/>
          <p:cNvSpPr/>
          <p:nvPr/>
        </p:nvSpPr>
        <p:spPr bwMode="auto">
          <a:xfrm>
            <a:off x="5655145" y="4756176"/>
            <a:ext cx="359229" cy="293914"/>
          </a:xfrm>
          <a:prstGeom prst="rightArrow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34" name="Grupp 33"/>
          <p:cNvGrpSpPr/>
          <p:nvPr/>
        </p:nvGrpSpPr>
        <p:grpSpPr>
          <a:xfrm>
            <a:off x="4915453" y="4453783"/>
            <a:ext cx="772820" cy="783629"/>
            <a:chOff x="4630226" y="2036637"/>
            <a:chExt cx="772820" cy="783629"/>
          </a:xfrm>
        </p:grpSpPr>
        <p:pic>
          <p:nvPicPr>
            <p:cNvPr id="35" name="Picture 16" descr="C:\Users\Levi\AppData\Local\Microsoft\Windows\Temporary Internet Files\Content.IE5\9BQEC2CV\MCj0431530000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30226" y="2036637"/>
              <a:ext cx="696559" cy="783629"/>
            </a:xfrm>
            <a:prstGeom prst="rect">
              <a:avLst/>
            </a:prstGeom>
            <a:noFill/>
          </p:spPr>
        </p:pic>
        <p:sp>
          <p:nvSpPr>
            <p:cNvPr id="36" name="TextBox 31"/>
            <p:cNvSpPr txBox="1"/>
            <p:nvPr/>
          </p:nvSpPr>
          <p:spPr>
            <a:xfrm rot="20805317">
              <a:off x="4665344" y="2468604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Model</a:t>
              </a:r>
              <a:endParaRPr 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fungerar MVC?</a:t>
            </a:r>
            <a:r>
              <a:rPr lang="sv-SE" sz="2400" dirty="0" smtClean="0"/>
              <a:t> (5 av 5)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Ett svar renderas.</a:t>
            </a:r>
            <a:endParaRPr lang="sv-SE" dirty="0"/>
          </a:p>
        </p:txBody>
      </p:sp>
      <p:sp>
        <p:nvSpPr>
          <p:cNvPr id="24" name="Rektangel med rundade hörn 23"/>
          <p:cNvSpPr/>
          <p:nvPr/>
        </p:nvSpPr>
        <p:spPr bwMode="auto">
          <a:xfrm>
            <a:off x="2125629" y="1971251"/>
            <a:ext cx="2044728" cy="914400"/>
          </a:xfrm>
          <a:prstGeom prst="roundRect">
            <a:avLst/>
          </a:prstGeom>
          <a:gradFill rotWithShape="1">
            <a:gsLst>
              <a:gs pos="0">
                <a:srgbClr val="5BB5F3">
                  <a:shade val="47500"/>
                  <a:satMod val="137000"/>
                </a:srgbClr>
              </a:gs>
              <a:gs pos="55000">
                <a:srgbClr val="5BB5F3">
                  <a:shade val="69000"/>
                  <a:satMod val="137000"/>
                </a:srgbClr>
              </a:gs>
              <a:gs pos="100000">
                <a:srgbClr val="5BB5F3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90000" rIns="91440" bIns="9000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sv-SE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  <p:sp>
        <p:nvSpPr>
          <p:cNvPr id="25" name="Rektangel med rundade hörn 24"/>
          <p:cNvSpPr/>
          <p:nvPr/>
        </p:nvSpPr>
        <p:spPr bwMode="auto">
          <a:xfrm>
            <a:off x="4837556" y="3843351"/>
            <a:ext cx="2044728" cy="914400"/>
          </a:xfrm>
          <a:prstGeom prst="roundRect">
            <a:avLst/>
          </a:prstGeom>
          <a:gradFill rotWithShape="1">
            <a:gsLst>
              <a:gs pos="0">
                <a:srgbClr val="5BB5F3">
                  <a:shade val="47500"/>
                  <a:satMod val="137000"/>
                </a:srgbClr>
              </a:gs>
              <a:gs pos="55000">
                <a:srgbClr val="5BB5F3">
                  <a:shade val="69000"/>
                  <a:satMod val="137000"/>
                </a:srgbClr>
              </a:gs>
              <a:gs pos="100000">
                <a:srgbClr val="5BB5F3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90000" rIns="91440" bIns="9000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sv-SE" sz="1600" b="1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View</a:t>
            </a:r>
            <a:endParaRPr lang="sv-SE" sz="1600" b="1" kern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Höger 25"/>
          <p:cNvSpPr/>
          <p:nvPr/>
        </p:nvSpPr>
        <p:spPr bwMode="auto">
          <a:xfrm>
            <a:off x="811160" y="2047385"/>
            <a:ext cx="1233591" cy="773602"/>
          </a:xfrm>
          <a:prstGeom prst="rightArrow">
            <a:avLst/>
          </a:prstGeom>
          <a:gradFill rotWithShape="1">
            <a:gsLst>
              <a:gs pos="0">
                <a:srgbClr val="5BB5F3">
                  <a:shade val="47500"/>
                  <a:satMod val="137000"/>
                </a:srgbClr>
              </a:gs>
              <a:gs pos="55000">
                <a:srgbClr val="5BB5F3">
                  <a:shade val="69000"/>
                  <a:satMod val="137000"/>
                </a:srgbClr>
              </a:gs>
              <a:gs pos="100000">
                <a:srgbClr val="5BB5F3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sv-SE" sz="1400" b="1" kern="0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Höger 14"/>
          <p:cNvSpPr/>
          <p:nvPr/>
        </p:nvSpPr>
        <p:spPr bwMode="auto">
          <a:xfrm>
            <a:off x="7094515" y="3926519"/>
            <a:ext cx="1233591" cy="773602"/>
          </a:xfrm>
          <a:prstGeom prst="rightArrow">
            <a:avLst/>
          </a:prstGeom>
          <a:gradFill rotWithShape="1">
            <a:gsLst>
              <a:gs pos="0">
                <a:srgbClr val="C41665">
                  <a:shade val="47500"/>
                  <a:satMod val="137000"/>
                </a:srgbClr>
              </a:gs>
              <a:gs pos="55000">
                <a:srgbClr val="C41665">
                  <a:shade val="69000"/>
                  <a:satMod val="137000"/>
                </a:srgbClr>
              </a:gs>
              <a:gs pos="100000">
                <a:srgbClr val="C41665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endParaRPr lang="sv-SE" sz="1600" b="1" kern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7119857" y="4444249"/>
            <a:ext cx="7970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sv-SE" sz="1200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Response</a:t>
            </a:r>
            <a:endParaRPr lang="sv-SE" sz="1200" b="1" kern="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" name="Picture 2" descr="C:\Users\Levi\AppData\Local\Microsoft\Windows\Temporary Internet Files\Content.IE5\HDERI5K3\MCj0431626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5412" y="3434701"/>
            <a:ext cx="846366" cy="84636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ASP.NET MVC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674071">
            <a:off x="5012944" y="3532503"/>
            <a:ext cx="4799162" cy="2297476"/>
          </a:xfrm>
          <a:prstGeom prst="rect">
            <a:avLst/>
          </a:prstGeom>
          <a:noFill/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ASP.NET MVC?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Presenterades första gången juni 2007och första versionen släpptes mars 2009.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ASP.NET MVC Framework…</a:t>
            </a:r>
          </a:p>
          <a:p>
            <a:pPr lvl="1">
              <a:spcBef>
                <a:spcPts val="24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 smtClean="0"/>
              <a:t>…är ett tillägg till, och bygger på de bästa delarna av, ASP.NET.</a:t>
            </a:r>
          </a:p>
          <a:p>
            <a:pPr lvl="1">
              <a:spcBef>
                <a:spcPts val="24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 smtClean="0"/>
              <a:t>…kopplar samman ”</a:t>
            </a:r>
            <a:r>
              <a:rPr lang="sv-SE" dirty="0" err="1" smtClean="0"/>
              <a:t>models</a:t>
            </a:r>
            <a:r>
              <a:rPr lang="sv-SE" dirty="0" smtClean="0"/>
              <a:t>”, ”</a:t>
            </a:r>
            <a:r>
              <a:rPr lang="sv-SE" dirty="0" err="1" smtClean="0"/>
              <a:t>views</a:t>
            </a:r>
            <a:r>
              <a:rPr lang="sv-SE" dirty="0" smtClean="0"/>
              <a:t>” och ”controllers” med hjälp av interface vilket gör det möjligt att helt, eller delvis, ersätta olika komponenter med egna implementeringar.</a:t>
            </a:r>
          </a:p>
          <a:p>
            <a:pPr lvl="1">
              <a:spcBef>
                <a:spcPts val="24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 smtClean="0"/>
              <a:t>…gör det möjligt för dig att skapa applikationer som kan testas och underhållas.</a:t>
            </a:r>
          </a:p>
          <a:p>
            <a:pPr lvl="1">
              <a:spcBef>
                <a:spcPts val="24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 smtClean="0"/>
              <a:t>…ger dig full kontroll över den HTML som renderas.</a:t>
            </a:r>
          </a:p>
          <a:p>
            <a:pPr lvl="1">
              <a:spcBef>
                <a:spcPts val="24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 smtClean="0"/>
              <a:t>…ger dig kontroll över URL:erna. </a:t>
            </a:r>
            <a:r>
              <a:rPr lang="sv-SE" sz="900" dirty="0" smtClean="0">
                <a:solidFill>
                  <a:schemeClr val="bg1">
                    <a:lumMod val="65000"/>
                  </a:schemeClr>
                </a:solidFill>
              </a:rPr>
              <a:t>(ingen del av ASP.NET MVC egentligen, men…)</a:t>
            </a:r>
            <a:endParaRPr lang="sv-SE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endParaRPr lang="sv-SE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1dv409 - ASP.NET MVC - CC-BY-NC-SA </Template>
  <TotalTime>13805</TotalTime>
  <Words>839</Words>
  <Application>Microsoft Office PowerPoint</Application>
  <PresentationFormat>Bildspel på skärmen (16:10)</PresentationFormat>
  <Paragraphs>141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20</vt:i4>
      </vt:variant>
    </vt:vector>
  </HeadingPairs>
  <TitlesOfParts>
    <vt:vector size="21" baseType="lpstr">
      <vt:lpstr>lnu-gray</vt:lpstr>
      <vt:lpstr>Introduktion av ASP.NET MVC</vt:lpstr>
      <vt:lpstr>Upphovsrätt för detta verk</vt:lpstr>
      <vt:lpstr>Vad är MVC?</vt:lpstr>
      <vt:lpstr>Hur fungerar MVC? (1 av 5)</vt:lpstr>
      <vt:lpstr>Hur fungerar MVC? (2 av 5)</vt:lpstr>
      <vt:lpstr>Hur fungerar MVC? (3 av 5)</vt:lpstr>
      <vt:lpstr>Hur fungerar MVC? (4 av 5)</vt:lpstr>
      <vt:lpstr>Hur fungerar MVC? (5 av 5)</vt:lpstr>
      <vt:lpstr>Vad är ASP.NET MVC?</vt:lpstr>
      <vt:lpstr>Web Forms vs MVC </vt:lpstr>
      <vt:lpstr>Web Forms vs MVC</vt:lpstr>
      <vt:lpstr>Så fungerar ASP.NET MVC</vt:lpstr>
      <vt:lpstr>Ett ”ASP.NET MVC 4 Web Application”-projekt</vt:lpstr>
      <vt:lpstr>Projektet skapat!</vt:lpstr>
      <vt:lpstr>Controllrar</vt:lpstr>
      <vt:lpstr>Controllrar</vt:lpstr>
      <vt:lpstr>Controllermetod som returnerar ViewResult</vt:lpstr>
      <vt:lpstr>Controllermetoden skickar data till vyn</vt:lpstr>
      <vt:lpstr>…controllern kan även skicka ett datamodellobjekt.</vt:lpstr>
      <vt:lpstr>Vyn kan vara starkt typad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av ASP.NET MVC</dc:title>
  <dc:creator>Mats Loock</dc:creator>
  <cp:lastModifiedBy>Mats Loock</cp:lastModifiedBy>
  <cp:revision>534</cp:revision>
  <dcterms:created xsi:type="dcterms:W3CDTF">2005-06-14T07:15:54Z</dcterms:created>
  <dcterms:modified xsi:type="dcterms:W3CDTF">2013-11-08T11:13:13Z</dcterms:modified>
</cp:coreProperties>
</file>