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2"/>
  </p:notesMasterIdLst>
  <p:sldIdLst>
    <p:sldId id="256" r:id="rId2"/>
    <p:sldId id="265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>
        <p:scale>
          <a:sx n="125" d="100"/>
          <a:sy n="125" d="100"/>
        </p:scale>
        <p:origin x="576" y="58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2014-11-10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86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387098(v=vs.110).aspx" TargetMode="External"/><Relationship Id="rId2" Type="http://schemas.openxmlformats.org/officeDocument/2006/relationships/hyperlink" Target="http://msdn.microsoft.com/en-us/library/bb3089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tnet.dzone.com/articles/using-linq-xml-query-xml-data" TargetMode="External"/><Relationship Id="rId5" Type="http://schemas.openxmlformats.org/officeDocument/2006/relationships/hyperlink" Target="http://www.codeguru.com/csharp/csharp/net30/article.php/c13715" TargetMode="External"/><Relationship Id="rId4" Type="http://schemas.openxmlformats.org/officeDocument/2006/relationships/hyperlink" Target="http://weblogs.asp.net/scottgu/archive/2007/08/07/using-linq-to-xml-and-how-to-build-a-custom-rss-feed-reader-with-i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37775"/>
          </a:xfrm>
        </p:spPr>
        <p:txBody>
          <a:bodyPr/>
          <a:lstStyle/>
          <a:p>
            <a:r>
              <a:rPr lang="sv-SE" sz="5400" dirty="0" smtClean="0"/>
              <a:t>Persistens med </a:t>
            </a:r>
            <a:br>
              <a:rPr lang="sv-SE" sz="5400" dirty="0" smtClean="0"/>
            </a:br>
            <a:r>
              <a:rPr lang="sv-SE" sz="5400" dirty="0" smtClean="0"/>
              <a:t>”</a:t>
            </a:r>
            <a:r>
              <a:rPr lang="sv-SE" sz="5400" i="1" dirty="0" smtClean="0"/>
              <a:t>repository pattern</a:t>
            </a:r>
            <a:r>
              <a:rPr lang="sv-SE" sz="5400" dirty="0" smtClean="0"/>
              <a:t>”</a:t>
            </a:r>
            <a:endParaRPr lang="sv-SE" sz="5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Language-Integrated Query for XML Data</a:t>
            </a:r>
          </a:p>
          <a:p>
            <a:pPr lvl="1"/>
            <a:r>
              <a:rPr lang="sv-SE" dirty="0" smtClean="0">
                <a:hlinkClick r:id="rId2"/>
              </a:rPr>
              <a:t>http://msdn.microsoft.com/en-us/library/bb308960.aspx</a:t>
            </a:r>
            <a:endParaRPr lang="sv-SE" b="1" dirty="0" smtClean="0"/>
          </a:p>
          <a:p>
            <a:r>
              <a:rPr lang="sv-SE" dirty="0" smtClean="0"/>
              <a:t>LINQ to XML</a:t>
            </a:r>
          </a:p>
          <a:p>
            <a:pPr lvl="1"/>
            <a:r>
              <a:rPr lang="sv-SE" dirty="0" smtClean="0">
                <a:hlinkClick r:id="rId3"/>
              </a:rPr>
              <a:t>http://msdn.microsoft.com/en-us/library/bb387098(v=vs.110).aspx</a:t>
            </a:r>
            <a:endParaRPr lang="sv-SE" b="1" dirty="0" smtClean="0"/>
          </a:p>
          <a:p>
            <a:r>
              <a:rPr lang="en-US" dirty="0" smtClean="0"/>
              <a:t>Using LINQ to XML (and how to build a custom RSS Feed Reader with it)</a:t>
            </a:r>
            <a:endParaRPr lang="sv-SE" dirty="0" smtClean="0"/>
          </a:p>
          <a:p>
            <a:pPr lvl="1"/>
            <a:r>
              <a:rPr lang="sv-SE" dirty="0" smtClean="0">
                <a:hlinkClick r:id="rId4"/>
              </a:rPr>
              <a:t>http://weblogs.asp.net/scottgu/archive/2007/08/07/using-linq-to-xml-and-how-to-build-a-custom-rss-feed-reader-with-it.aspx</a:t>
            </a:r>
            <a:endParaRPr lang="sv-SE" dirty="0" smtClean="0"/>
          </a:p>
          <a:p>
            <a:r>
              <a:rPr lang="en-US" dirty="0" smtClean="0"/>
              <a:t>Introduction to LINQ, Part 2: LINQ to XML</a:t>
            </a:r>
          </a:p>
          <a:p>
            <a:pPr lvl="1"/>
            <a:r>
              <a:rPr lang="sv-SE" dirty="0" smtClean="0">
                <a:hlinkClick r:id="rId5"/>
              </a:rPr>
              <a:t>http://www.codeguru.com/csharp/csharp/net30/article.php/c13715</a:t>
            </a:r>
            <a:endParaRPr lang="sv-SE" dirty="0" smtClean="0"/>
          </a:p>
          <a:p>
            <a:r>
              <a:rPr lang="en-US" dirty="0" smtClean="0"/>
              <a:t>Using LINQ to XML to query XML data</a:t>
            </a:r>
          </a:p>
          <a:p>
            <a:pPr lvl="1"/>
            <a:r>
              <a:rPr lang="sv-SE" dirty="0" smtClean="0">
                <a:hlinkClick r:id="rId6"/>
              </a:rPr>
              <a:t>http://dotnet.dzone.com/articles/using-linq-xml-query-xml-data</a:t>
            </a:r>
            <a:endParaRPr lang="en-US" dirty="0" smtClean="0"/>
          </a:p>
          <a:p>
            <a:endParaRPr lang="en-US" b="1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0314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 ska läsas från en XML-fil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birthdates.xml</a:t>
            </a:r>
            <a:r>
              <a:rPr lang="sv-SE" dirty="0" smtClean="0"/>
              <a:t>. XML-noderna,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, ska översättas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sorteras på antal dagar kvar till nästa födelsedag och sedan presenteras.</a:t>
            </a:r>
          </a:p>
          <a:p>
            <a:r>
              <a:rPr lang="sv-SE" dirty="0" smtClean="0"/>
              <a:t>Nya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 ska kunna skapas och sparas i XML-filen.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598" y="2413507"/>
            <a:ext cx="3038475" cy="2686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Persistent födelsedata i en XML-fil</a:t>
            </a: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0">
            <a:off x="3915642" y="2739630"/>
            <a:ext cx="5348571" cy="1912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0705678">
            <a:off x="-422758" y="2531350"/>
            <a:ext cx="3324816" cy="2939179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59" y="2059883"/>
            <a:ext cx="5371429" cy="23238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läsa data från en XML-fil?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smtClean="0"/>
              <a:t>LINQ to XML</a:t>
            </a:r>
            <a:r>
              <a:rPr lang="sv-SE" dirty="0" smtClean="0"/>
              <a:t> är en teknik för att skapa, skriva och läsa XML-data.</a:t>
            </a:r>
          </a:p>
          <a:p>
            <a:r>
              <a:rPr lang="sv-SE" dirty="0" smtClean="0"/>
              <a:t>När en XML-fil har laddats in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sv-SE" dirty="0" smtClean="0"/>
              <a:t>-objekt är det enkelt att ställa frågor.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0705678">
            <a:off x="-422758" y="2531350"/>
            <a:ext cx="3324816" cy="2939179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40000">
            <a:off x="2291047" y="1279755"/>
            <a:ext cx="4561905" cy="36952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skriva data till en XML-fil?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lägga till en ny nod i XML-trädet laddas hela XML-filen, en ny nod skapas som läggs till rotnoden och XML-trädet sparas.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måste controllern veta?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Retoriska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(?)</a:t>
            </a:r>
            <a:r>
              <a:rPr lang="sv-SE" dirty="0" smtClean="0"/>
              <a:t> frågor…</a:t>
            </a:r>
          </a:p>
          <a:p>
            <a:pPr lvl="1"/>
            <a:r>
              <a:rPr lang="sv-SE" dirty="0" smtClean="0"/>
              <a:t>Om sättet att lagra persistent data ändras är det då lämpligt att controllern måste känna till hur lagringen av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-objekts data sker?</a:t>
            </a:r>
            <a:endParaRPr lang="sv-SE" b="1" dirty="0" smtClean="0"/>
          </a:p>
          <a:p>
            <a:pPr lvl="1"/>
            <a:r>
              <a:rPr lang="sv-SE" dirty="0" smtClean="0"/>
              <a:t>Är det en fördel att kod, som har med hantering av persistent data att göra, kan komma att behöva dupliceras av en eller flera controller?</a:t>
            </a:r>
          </a:p>
          <a:p>
            <a:pPr lvl="1"/>
            <a:r>
              <a:rPr lang="sv-SE" dirty="0" smtClean="0"/>
              <a:t>Underlättar det att skriva tester mot controllrar då controllrar tar hand om alla detaljer beträffande hanteringen av persistent data?</a:t>
            </a:r>
          </a:p>
          <a:p>
            <a:pPr lvl="1"/>
            <a:r>
              <a:rPr lang="sv-SE" dirty="0" smtClean="0"/>
              <a:t>Förenklas underhållet av applikationen då…? Är det enklare att…? Kommer…?</a:t>
            </a:r>
          </a:p>
          <a:p>
            <a:r>
              <a:rPr lang="sv-SE" dirty="0" smtClean="0"/>
              <a:t>…och svaret på samtliga frågor är: </a:t>
            </a:r>
            <a:r>
              <a:rPr lang="sv-SE" b="1" dirty="0" smtClean="0"/>
              <a:t>NEJ</a:t>
            </a:r>
            <a:r>
              <a:rPr lang="sv-SE" dirty="0" smtClean="0"/>
              <a:t>! </a:t>
            </a:r>
          </a:p>
          <a:p>
            <a:r>
              <a:rPr lang="sv-SE" dirty="0" smtClean="0"/>
              <a:t>Genom att låta controllern kommunicera med ett centrallager för data (</a:t>
            </a:r>
            <a:r>
              <a:rPr lang="sv-SE" i="1" dirty="0" smtClean="0"/>
              <a:t>”repository”</a:t>
            </a:r>
            <a:r>
              <a:rPr lang="sv-SE" dirty="0" smtClean="0"/>
              <a:t>), en klass för hantering av persistent data, istället för direkt med XML-filen kan koden som har med hantering av persistent data lyftas ut från controllern.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”Repository pattern”</a:t>
            </a:r>
            <a:endParaRPr lang="sv-SE" dirty="0"/>
          </a:p>
        </p:txBody>
      </p:sp>
      <p:sp>
        <p:nvSpPr>
          <p:cNvPr id="58" name="Platshållare för innehåll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Ett centrallager (</a:t>
            </a:r>
            <a:r>
              <a:rPr lang="sv-SE" i="1" dirty="0" smtClean="0"/>
              <a:t>”repository”</a:t>
            </a:r>
            <a:r>
              <a:rPr lang="sv-SE" dirty="0" smtClean="0"/>
              <a:t>) finns kod för hantering av persistent data gentemot datakällan.</a:t>
            </a:r>
          </a:p>
        </p:txBody>
      </p:sp>
      <p:grpSp>
        <p:nvGrpSpPr>
          <p:cNvPr id="10" name="Grupp 9"/>
          <p:cNvGrpSpPr/>
          <p:nvPr/>
        </p:nvGrpSpPr>
        <p:grpSpPr>
          <a:xfrm>
            <a:off x="697547" y="1963703"/>
            <a:ext cx="2047355" cy="2047355"/>
            <a:chOff x="4305214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1" name="Ellips 10"/>
            <p:cNvSpPr/>
            <p:nvPr/>
          </p:nvSpPr>
          <p:spPr>
            <a:xfrm>
              <a:off x="4305214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5707906"/>
                    <a:satOff val="-24090"/>
                    <a:lumOff val="2745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5707906"/>
                    <a:satOff val="-24090"/>
                    <a:lumOff val="2745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5707906"/>
                    <a:satOff val="-24090"/>
                    <a:lumOff val="2745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5707906"/>
                    <a:satOff val="-24090"/>
                    <a:lumOff val="2745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Ellips 4"/>
            <p:cNvSpPr/>
            <p:nvPr/>
          </p:nvSpPr>
          <p:spPr>
            <a:xfrm>
              <a:off x="4605042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Controller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8" name="Grupp 17"/>
          <p:cNvGrpSpPr/>
          <p:nvPr/>
        </p:nvGrpSpPr>
        <p:grpSpPr>
          <a:xfrm>
            <a:off x="3864033" y="1968353"/>
            <a:ext cx="2048400" cy="2048400"/>
            <a:chOff x="3772861" y="1828799"/>
            <a:chExt cx="2048400" cy="2048400"/>
          </a:xfrm>
        </p:grpSpPr>
        <p:sp>
          <p:nvSpPr>
            <p:cNvPr id="13" name="Rektangel med rundade hörn 12"/>
            <p:cNvSpPr/>
            <p:nvPr/>
          </p:nvSpPr>
          <p:spPr bwMode="auto">
            <a:xfrm>
              <a:off x="3772861" y="1828799"/>
              <a:ext cx="2048400" cy="2048400"/>
            </a:xfrm>
            <a:prstGeom prst="roundRect">
              <a:avLst/>
            </a:prstGeom>
            <a:gradFill rotWithShape="0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>
                    <a:lumMod val="75000"/>
                  </a:schemeClr>
                </a:gs>
                <a:gs pos="7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lips 4"/>
            <p:cNvSpPr/>
            <p:nvPr/>
          </p:nvSpPr>
          <p:spPr>
            <a:xfrm>
              <a:off x="4073212" y="2129150"/>
              <a:ext cx="1447699" cy="1447699"/>
            </a:xfrm>
            <a:prstGeom prst="rect">
              <a:avLst/>
            </a:prstGeom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Repository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9" name="Grupp 18"/>
          <p:cNvGrpSpPr/>
          <p:nvPr/>
        </p:nvGrpSpPr>
        <p:grpSpPr>
          <a:xfrm>
            <a:off x="7031564" y="1974047"/>
            <a:ext cx="1447699" cy="2048400"/>
            <a:chOff x="6670415" y="1828799"/>
            <a:chExt cx="1447699" cy="2048400"/>
          </a:xfrm>
        </p:grpSpPr>
        <p:sp>
          <p:nvSpPr>
            <p:cNvPr id="16" name="Rektangel med rundade hörn 15"/>
            <p:cNvSpPr/>
            <p:nvPr/>
          </p:nvSpPr>
          <p:spPr bwMode="auto">
            <a:xfrm>
              <a:off x="6808055" y="1828799"/>
              <a:ext cx="1167972" cy="2048400"/>
            </a:xfrm>
            <a:prstGeom prst="roundRect">
              <a:avLst/>
            </a:prstGeom>
            <a:gradFill rotWithShape="0">
              <a:gsLst>
                <a:gs pos="0">
                  <a:schemeClr val="accent4">
                    <a:lumMod val="50000"/>
                  </a:schemeClr>
                </a:gs>
                <a:gs pos="50000">
                  <a:schemeClr val="accent4">
                    <a:lumMod val="75000"/>
                  </a:schemeClr>
                </a:gs>
                <a:gs pos="7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Ellips 4"/>
            <p:cNvSpPr/>
            <p:nvPr/>
          </p:nvSpPr>
          <p:spPr>
            <a:xfrm>
              <a:off x="6670415" y="2129150"/>
              <a:ext cx="1447699" cy="1447699"/>
            </a:xfrm>
            <a:prstGeom prst="rect">
              <a:avLst/>
            </a:prstGeom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Data</a:t>
              </a:r>
              <a:b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</a:b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Source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4" name="Rektangel med rundade hörn 33"/>
          <p:cNvSpPr/>
          <p:nvPr/>
        </p:nvSpPr>
        <p:spPr bwMode="auto">
          <a:xfrm>
            <a:off x="4336904" y="2297770"/>
            <a:ext cx="1102659" cy="2958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kumimoji="0" lang="sv-S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Mapper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ktangel med rundade hörn 34"/>
          <p:cNvSpPr/>
          <p:nvPr/>
        </p:nvSpPr>
        <p:spPr bwMode="auto">
          <a:xfrm>
            <a:off x="4336904" y="3373535"/>
            <a:ext cx="1102659" cy="2958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Query </a:t>
            </a:r>
            <a:r>
              <a:rPr kumimoji="0" lang="sv-S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Rak pil 42"/>
          <p:cNvCxnSpPr/>
          <p:nvPr/>
        </p:nvCxnSpPr>
        <p:spPr bwMode="auto">
          <a:xfrm flipH="1" flipV="1">
            <a:off x="2450306" y="3714202"/>
            <a:ext cx="1414463" cy="1588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ak pil 49"/>
          <p:cNvCxnSpPr/>
          <p:nvPr/>
        </p:nvCxnSpPr>
        <p:spPr bwMode="auto">
          <a:xfrm>
            <a:off x="5439563" y="2397733"/>
            <a:ext cx="1722171" cy="6651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Rak pil 51"/>
          <p:cNvCxnSpPr/>
          <p:nvPr/>
        </p:nvCxnSpPr>
        <p:spPr bwMode="auto">
          <a:xfrm flipH="1">
            <a:off x="5439563" y="2493643"/>
            <a:ext cx="1718974" cy="3454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upp 54"/>
          <p:cNvGrpSpPr/>
          <p:nvPr/>
        </p:nvGrpSpPr>
        <p:grpSpPr>
          <a:xfrm>
            <a:off x="5441695" y="3471771"/>
            <a:ext cx="1722171" cy="99364"/>
            <a:chOff x="5457680" y="3342955"/>
            <a:chExt cx="1722171" cy="99364"/>
          </a:xfrm>
        </p:grpSpPr>
        <p:cxnSp>
          <p:nvCxnSpPr>
            <p:cNvPr id="53" name="Rak pil 52"/>
            <p:cNvCxnSpPr/>
            <p:nvPr/>
          </p:nvCxnSpPr>
          <p:spPr bwMode="auto">
            <a:xfrm>
              <a:off x="5457680" y="3342955"/>
              <a:ext cx="1722171" cy="6651"/>
            </a:xfrm>
            <a:prstGeom prst="straightConnector1">
              <a:avLst/>
            </a:prstGeom>
            <a:ln w="15875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Rak pil 53"/>
            <p:cNvCxnSpPr/>
            <p:nvPr/>
          </p:nvCxnSpPr>
          <p:spPr bwMode="auto">
            <a:xfrm flipH="1">
              <a:off x="5457680" y="3438865"/>
              <a:ext cx="1718974" cy="3454"/>
            </a:xfrm>
            <a:prstGeom prst="straightConnector1">
              <a:avLst/>
            </a:prstGeom>
            <a:ln w="15875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Rak pil 56"/>
          <p:cNvCxnSpPr/>
          <p:nvPr/>
        </p:nvCxnSpPr>
        <p:spPr bwMode="auto">
          <a:xfrm>
            <a:off x="2451370" y="2248466"/>
            <a:ext cx="1391056" cy="1588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ruta 58"/>
          <p:cNvSpPr txBox="1"/>
          <p:nvPr/>
        </p:nvSpPr>
        <p:spPr>
          <a:xfrm>
            <a:off x="2616741" y="196196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ruta 59"/>
          <p:cNvSpPr txBox="1"/>
          <p:nvPr/>
        </p:nvSpPr>
        <p:spPr>
          <a:xfrm>
            <a:off x="2829141" y="226768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i="1" dirty="0" smtClean="0">
                <a:latin typeface="Times New Roman" pitchFamily="18" charset="0"/>
                <a:cs typeface="Times New Roman" pitchFamily="18" charset="0"/>
              </a:rPr>
              <a:t>Persist</a:t>
            </a:r>
            <a:endParaRPr lang="sv-SE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ruta 60"/>
          <p:cNvSpPr txBox="1"/>
          <p:nvPr/>
        </p:nvSpPr>
        <p:spPr>
          <a:xfrm>
            <a:off x="2535789" y="371640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(s)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ruta 61"/>
          <p:cNvSpPr txBox="1"/>
          <p:nvPr/>
        </p:nvSpPr>
        <p:spPr>
          <a:xfrm>
            <a:off x="2850782" y="341894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i="1" dirty="0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sv-SE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0000">
            <a:off x="4325095" y="-111192"/>
            <a:ext cx="4792381" cy="59904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1800" dirty="0" smtClean="0"/>
              <a:t>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 kapslar in all hantering av persistent data mot XML-filen.</a:t>
            </a:r>
          </a:p>
          <a:p>
            <a:r>
              <a:rPr lang="sv-SE" sz="1800" dirty="0" smtClean="0"/>
              <a:t>Via de publika metoderna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GetBirthdays</a:t>
            </a:r>
            <a:r>
              <a:rPr lang="sv-SE" sz="1600" dirty="0" smtClean="0"/>
              <a:t>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InsertBirtday</a:t>
            </a:r>
            <a:r>
              <a:rPr lang="sv-SE" sz="1800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sv-SE" sz="1800" dirty="0" smtClean="0"/>
              <a:t> kan en controller hämta, lägga till och spara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800" dirty="0" smtClean="0"/>
              <a:t>-objekt.</a:t>
            </a:r>
            <a:endParaRPr lang="sv-SE" sz="18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”Repository”-klass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Den nya controllern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1800" dirty="0" smtClean="0"/>
              <a:t>Då all funktionalitet för hantering av persistent data är placerad i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 behöver inte controllern längre ha någon kännedom om hur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800" dirty="0" smtClean="0"/>
              <a:t>-objekten lagras.</a:t>
            </a:r>
          </a:p>
          <a:p>
            <a:r>
              <a:rPr lang="sv-SE" sz="1800" dirty="0" smtClean="0"/>
              <a:t>Det enda controllern behöver göra är att instansiera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-objekt och använda de publika medlemmarna.</a:t>
            </a:r>
            <a:endParaRPr lang="sv-SE" sz="1800" dirty="0"/>
          </a:p>
        </p:txBody>
      </p:sp>
      <p:pic>
        <p:nvPicPr>
          <p:cNvPr id="2" name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0000">
            <a:off x="4653957" y="-586348"/>
            <a:ext cx="3828571" cy="613333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14444</TotalTime>
  <Words>472</Words>
  <Application>Microsoft Office PowerPoint</Application>
  <PresentationFormat>Bildspel på skärmen (16:10)</PresentationFormat>
  <Paragraphs>59</Paragraphs>
  <Slides>10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lnu-gray</vt:lpstr>
      <vt:lpstr>Persistens med  ”repository pattern”</vt:lpstr>
      <vt:lpstr>Upphovsrätt för detta verk</vt:lpstr>
      <vt:lpstr>Persistent födelsedata i en XML-fil</vt:lpstr>
      <vt:lpstr>Hur läsa data från en XML-fil?</vt:lpstr>
      <vt:lpstr>Hur skriva data till en XML-fil?</vt:lpstr>
      <vt:lpstr>Vad måste controllern veta?</vt:lpstr>
      <vt:lpstr>”Repository pattern”</vt:lpstr>
      <vt:lpstr>”Repository”-klass</vt:lpstr>
      <vt:lpstr>Den nya controllern</vt:lpstr>
      <vt:lpstr>Mer information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Persistens med  ”repository pattern”</dc:title>
  <dc:creator>Mats Loock</dc:creator>
  <cp:lastModifiedBy>Mats Loock</cp:lastModifiedBy>
  <cp:revision>524</cp:revision>
  <dcterms:created xsi:type="dcterms:W3CDTF">2010-10-22T06:49:30Z</dcterms:created>
  <dcterms:modified xsi:type="dcterms:W3CDTF">2014-11-10T14:27:51Z</dcterms:modified>
</cp:coreProperties>
</file>