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69" r:id="rId3"/>
    <p:sldId id="260" r:id="rId4"/>
    <p:sldId id="257" r:id="rId5"/>
    <p:sldId id="261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21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2014-11-10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426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21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aa9377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p.net/mvc/overview/getting-started/getting-started-with-ef-using-mvc/creating-an-entity-framework-data-model-for-an-asp-net-mvc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2977738"/>
          </a:xfrm>
        </p:spPr>
        <p:txBody>
          <a:bodyPr/>
          <a:lstStyle/>
          <a:p>
            <a:r>
              <a:rPr lang="sv-SE" sz="5400" dirty="0" smtClean="0"/>
              <a:t>En databas, en tabell, lagrade procedurer och </a:t>
            </a:r>
            <a:r>
              <a:rPr lang="sv-SE" sz="5400" i="1" dirty="0" smtClean="0"/>
              <a:t>Entity Framework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4849072" y="809475"/>
            <a:ext cx="3613334" cy="482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i="1" dirty="0" smtClean="0"/>
              <a:t>”Repository”</a:t>
            </a:r>
            <a:r>
              <a:rPr lang="sv-SE" dirty="0" smtClean="0"/>
              <a:t>-klass som använder </a:t>
            </a:r>
            <a:r>
              <a:rPr lang="sv-SE" i="1" dirty="0" smtClean="0"/>
              <a:t>Entity Framework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185522" cy="4619625"/>
          </a:xfrm>
        </p:spPr>
        <p:txBody>
          <a:bodyPr/>
          <a:lstStyle/>
          <a:p>
            <a:r>
              <a:rPr lang="sv-SE" dirty="0"/>
              <a:t>Klassen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dirty="0"/>
              <a:t> </a:t>
            </a:r>
            <a:r>
              <a:rPr lang="sv-SE" dirty="0" err="1" smtClean="0"/>
              <a:t>inehåller</a:t>
            </a:r>
            <a:r>
              <a:rPr lang="sv-SE" dirty="0" smtClean="0"/>
              <a:t> </a:t>
            </a:r>
            <a:r>
              <a:rPr lang="sv-SE" dirty="0"/>
              <a:t>metoderna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GetBirthdays</a:t>
            </a:r>
            <a:r>
              <a:rPr lang="sv-SE" sz="1600" dirty="0"/>
              <a:t> ,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InsertBirthday</a:t>
            </a:r>
            <a:r>
              <a:rPr lang="sv-SE" dirty="0"/>
              <a:t> och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Save</a:t>
            </a:r>
            <a:r>
              <a:rPr lang="sv-SE" dirty="0"/>
              <a:t>, d.v.s. exakt samma publika metoder som klassen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dirty="0"/>
              <a:t>. </a:t>
            </a:r>
            <a:endParaRPr lang="sv-SE" dirty="0" smtClean="0"/>
          </a:p>
          <a:p>
            <a:r>
              <a:rPr lang="sv-SE" dirty="0" smtClean="0"/>
              <a:t>Klassen implementerar även ett interfacet,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IDisposal</a:t>
            </a:r>
            <a:r>
              <a:rPr lang="sv-SE" dirty="0" smtClean="0"/>
              <a:t>. Vilket gör det möjligt för användaren av klassen att återlämna de resurser som tagits i anspråk vid kommunikation med den underliggande databasen.</a:t>
            </a:r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klassen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HomeController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och med att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BirthdayController</a:t>
            </a:r>
            <a:r>
              <a:rPr lang="sv-SE" dirty="0" smtClean="0"/>
              <a:t> </a:t>
            </a:r>
            <a:r>
              <a:rPr lang="sv-SE" dirty="0" smtClean="0"/>
              <a:t>använder ett centrallager (</a:t>
            </a:r>
            <a:r>
              <a:rPr lang="sv-SE" i="1" dirty="0" smtClean="0"/>
              <a:t>repository</a:t>
            </a:r>
            <a:r>
              <a:rPr lang="sv-SE" dirty="0" smtClean="0"/>
              <a:t>) är det inte mycket som behöver modifieras!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0">
            <a:off x="1218738" y="-168746"/>
            <a:ext cx="6165714" cy="931047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-279546" y="2831456"/>
            <a:ext cx="4742857" cy="716190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4257193" y="2850721"/>
            <a:ext cx="322897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interface är förutsättningen för DI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88302" y="807857"/>
            <a:ext cx="8229600" cy="4619625"/>
          </a:xfrm>
        </p:spPr>
        <p:txBody>
          <a:bodyPr/>
          <a:lstStyle/>
          <a:p>
            <a:r>
              <a:rPr lang="sv-SE" dirty="0" smtClean="0"/>
              <a:t>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BirthdayController</a:t>
            </a:r>
            <a:r>
              <a:rPr lang="sv-SE" dirty="0" smtClean="0"/>
              <a:t> </a:t>
            </a:r>
            <a:r>
              <a:rPr lang="sv-SE" dirty="0" smtClean="0"/>
              <a:t>kan kopplas bort från det hårdkodade beroendet av en specifik ”</a:t>
            </a:r>
            <a:r>
              <a:rPr lang="sv-SE" i="1" dirty="0" smtClean="0"/>
              <a:t>repository</a:t>
            </a:r>
            <a:r>
              <a:rPr lang="sv-SE" dirty="0" smtClean="0"/>
              <a:t>”-klass med hjälp av ett designmönster som kallas </a:t>
            </a:r>
            <a:r>
              <a:rPr lang="sv-SE" i="1" dirty="0" smtClean="0"/>
              <a:t>dependency injection</a:t>
            </a:r>
            <a:r>
              <a:rPr lang="sv-SE" dirty="0" smtClean="0"/>
              <a:t> (DI). Detta gör det möjligt i en förlängning att skriva tester för controllerklassen.</a:t>
            </a:r>
          </a:p>
          <a:p>
            <a:r>
              <a:rPr lang="sv-SE" dirty="0" smtClean="0"/>
              <a:t>Metoder som är gemensamma för klasserna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dirty="0" smtClean="0"/>
              <a:t> och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dirty="0" smtClean="0"/>
              <a:t> extraheras till ett interface,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, som klasserna sedan implementerar.</a:t>
            </a:r>
            <a:endParaRPr lang="sv-SE" dirty="0"/>
          </a:p>
        </p:txBody>
      </p:sp>
      <p:sp>
        <p:nvSpPr>
          <p:cNvPr id="6" name="Bildtext upp 5"/>
          <p:cNvSpPr/>
          <p:nvPr/>
        </p:nvSpPr>
        <p:spPr bwMode="auto">
          <a:xfrm rot="435202">
            <a:off x="668211" y="3637341"/>
            <a:ext cx="2911556" cy="1681000"/>
          </a:xfrm>
          <a:prstGeom prst="upArrowCallout">
            <a:avLst>
              <a:gd name="adj1" fmla="val 14689"/>
              <a:gd name="adj2" fmla="val 25000"/>
              <a:gd name="adj3" fmla="val 18652"/>
              <a:gd name="adj4" fmla="val 75558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900" dirty="0" err="1" smtClean="0">
                <a:latin typeface="Courier New" pitchFamily="49" charset="0"/>
                <a:cs typeface="Courier New" pitchFamily="49" charset="0"/>
              </a:rPr>
              <a:t>BirthdayController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är starkt beroende av </a:t>
            </a:r>
            <a:r>
              <a:rPr lang="sv-SE" sz="900" dirty="0" err="1" smtClean="0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 Detta kan åtgärdas med </a:t>
            </a:r>
            <a:r>
              <a:rPr lang="sv-SE" sz="1100" i="1" dirty="0" smtClean="0">
                <a:latin typeface="Times New Roman" pitchFamily="18" charset="0"/>
                <a:cs typeface="Times New Roman" pitchFamily="18" charset="0"/>
              </a:rPr>
              <a:t>dependency injection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som förutsätter att ”</a:t>
            </a:r>
            <a:r>
              <a:rPr lang="sv-SE" sz="1100" i="1" dirty="0" smtClean="0">
                <a:latin typeface="Times New Roman" pitchFamily="18" charset="0"/>
                <a:cs typeface="Times New Roman" pitchFamily="18" charset="0"/>
              </a:rPr>
              <a:t>repository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”-klasser implementerar ett interface som deklarera vilka medlemmar som ska vara implementerade.</a:t>
            </a:r>
          </a:p>
        </p:txBody>
      </p:sp>
      <p:pic>
        <p:nvPicPr>
          <p:cNvPr id="5127" name="Picture 7" descr="C:\Users\mats\AppData\Local\Temp\SNAGHTML66c8c1a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01" y="4413583"/>
            <a:ext cx="5200000" cy="1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mats\AppData\Local\Temp\SNAGHTML6723209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813">
            <a:off x="4005363" y="4854621"/>
            <a:ext cx="5333334" cy="1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0">
            <a:off x="5345878" y="845965"/>
            <a:ext cx="3600000" cy="4971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Oberoende med </a:t>
            </a:r>
            <a:r>
              <a:rPr lang="sv-SE" i="1" dirty="0" smtClean="0"/>
              <a:t>dependency injection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670612" cy="4619625"/>
          </a:xfrm>
        </p:spPr>
        <p:txBody>
          <a:bodyPr/>
          <a:lstStyle/>
          <a:p>
            <a:r>
              <a:rPr lang="sv-SE" dirty="0" smtClean="0"/>
              <a:t>Det privata fältet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_repository</a:t>
            </a:r>
            <a:r>
              <a:rPr lang="sv-SE" sz="1600" dirty="0" smtClean="0"/>
              <a:t> </a:t>
            </a:r>
            <a:r>
              <a:rPr lang="sv-SE" dirty="0" smtClean="0"/>
              <a:t>är av typen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 och kan referera till vilket objekt som helst som är instansierat från en klass som implementerar interfacet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.</a:t>
            </a:r>
          </a:p>
          <a:p>
            <a:r>
              <a:rPr lang="sv-SE" dirty="0" smtClean="0"/>
              <a:t>ASP.NET MVC använder standardkonstruktorn för att instansiera objekt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BirthdayController</a:t>
            </a:r>
            <a:r>
              <a:rPr lang="sv-SE" dirty="0" smtClean="0"/>
              <a:t> varför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dirty="0" smtClean="0"/>
              <a:t>-objekt då kommer att utgöra centrallagret (</a:t>
            </a:r>
            <a:r>
              <a:rPr lang="sv-SE" i="1" dirty="0" smtClean="0"/>
              <a:t>repository</a:t>
            </a:r>
            <a:r>
              <a:rPr lang="sv-SE" dirty="0" smtClean="0"/>
              <a:t>).</a:t>
            </a:r>
          </a:p>
          <a:p>
            <a:r>
              <a:rPr lang="sv-SE" dirty="0" smtClean="0"/>
              <a:t>Då tester skrivs, eller om t.ex. </a:t>
            </a:r>
            <a:r>
              <a:rPr lang="sv-SE" dirty="0" err="1" smtClean="0"/>
              <a:t>Ninject</a:t>
            </a:r>
            <a:r>
              <a:rPr lang="sv-SE" dirty="0" smtClean="0"/>
              <a:t> används, kan den andra konstruktorn användas som gör det möjligt att skicka med vilket objekt som helst så länge det är instansierat från en klass som implementerar interfacet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Entity Framework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msdn.microsoft.com/en-us/data/aa937723</a:t>
            </a:r>
            <a:endParaRPr lang="sv-SE" dirty="0" smtClean="0"/>
          </a:p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EF </a:t>
            </a:r>
            <a:r>
              <a:rPr lang="sv-SE" dirty="0" smtClean="0"/>
              <a:t>6 </a:t>
            </a:r>
            <a:r>
              <a:rPr lang="sv-SE" dirty="0" err="1" smtClean="0"/>
              <a:t>using</a:t>
            </a:r>
            <a:r>
              <a:rPr lang="sv-SE" dirty="0" smtClean="0"/>
              <a:t> MVC </a:t>
            </a:r>
            <a:r>
              <a:rPr lang="sv-SE" dirty="0" smtClean="0"/>
              <a:t>5</a:t>
            </a:r>
          </a:p>
          <a:p>
            <a:pPr lvl="1"/>
            <a:r>
              <a:rPr lang="sv-SE" dirty="0">
                <a:hlinkClick r:id="rId4"/>
              </a:rPr>
              <a:t>http://</a:t>
            </a:r>
            <a:r>
              <a:rPr lang="sv-SE" dirty="0" smtClean="0">
                <a:hlinkClick r:id="rId4"/>
              </a:rPr>
              <a:t>www.asp.net/mvc/overview/getting-started/getting-started-with-ef-using-mvc/creating-an-entity-framework-data-model-for-an-asp-net-mvc-application</a:t>
            </a:r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4315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Lagra persistent data i en databas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måste göras för att lagra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-data i en databas istället för en XML-fil?</a:t>
            </a:r>
          </a:p>
          <a:p>
            <a:pPr lvl="1"/>
            <a:r>
              <a:rPr lang="sv-SE" dirty="0" smtClean="0"/>
              <a:t>Skapa databas med tabell innehållande fält för namn och födelsedatum.</a:t>
            </a:r>
          </a:p>
          <a:p>
            <a:pPr lvl="1"/>
            <a:r>
              <a:rPr lang="sv-SE" dirty="0" smtClean="0"/>
              <a:t>Använda </a:t>
            </a:r>
            <a:r>
              <a:rPr lang="sv-SE" i="1" dirty="0" smtClean="0"/>
              <a:t>Entity Framework </a:t>
            </a:r>
            <a:r>
              <a:rPr lang="sv-SE" dirty="0" smtClean="0"/>
              <a:t>för kommunikation med databasen.</a:t>
            </a:r>
          </a:p>
          <a:p>
            <a:pPr lvl="1"/>
            <a:r>
              <a:rPr lang="sv-SE" dirty="0" smtClean="0"/>
              <a:t>Modifiera klassen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så den fungerar med </a:t>
            </a:r>
            <a:r>
              <a:rPr lang="sv-SE" i="1" dirty="0" smtClean="0"/>
              <a:t>Entity Framework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Skapa ett centrallager (</a:t>
            </a:r>
            <a:r>
              <a:rPr lang="sv-SE" i="1" dirty="0" smtClean="0"/>
              <a:t>repository</a:t>
            </a:r>
            <a:r>
              <a:rPr lang="sv-SE" dirty="0" smtClean="0"/>
              <a:t>) som använder </a:t>
            </a:r>
            <a:r>
              <a:rPr lang="sv-SE" i="1" dirty="0" smtClean="0"/>
              <a:t>Entity Framework</a:t>
            </a:r>
            <a:r>
              <a:rPr lang="sv-SE" dirty="0" smtClean="0"/>
              <a:t> istället för </a:t>
            </a:r>
            <a:r>
              <a:rPr lang="sv-SE" i="1" dirty="0" smtClean="0"/>
              <a:t>LINQ to XML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05883">
            <a:off x="2903164" y="3258110"/>
            <a:ext cx="1154717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Förbudstecken 5"/>
          <p:cNvSpPr/>
          <p:nvPr/>
        </p:nvSpPr>
        <p:spPr bwMode="auto">
          <a:xfrm>
            <a:off x="2940424" y="3415553"/>
            <a:ext cx="968188" cy="968188"/>
          </a:xfrm>
          <a:prstGeom prst="noSmoking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50000"/>
                </a:schemeClr>
              </a:gs>
              <a:gs pos="80000">
                <a:schemeClr val="accent2">
                  <a:shade val="93000"/>
                  <a:satMod val="130000"/>
                  <a:alpha val="50000"/>
                </a:schemeClr>
              </a:gs>
              <a:gs pos="100000">
                <a:schemeClr val="accent2">
                  <a:shade val="94000"/>
                  <a:satMod val="135000"/>
                  <a:alpha val="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550654">
            <a:off x="4051736" y="3143948"/>
            <a:ext cx="1777559" cy="20619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mats\AppData\Local\Temp\SNAGHTMLc4028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09" y="2415888"/>
            <a:ext cx="4626286" cy="3712858"/>
          </a:xfrm>
          <a:prstGeom prst="rect">
            <a:avLst/>
          </a:prstGeom>
          <a:noFill/>
          <a:scene3d>
            <a:camera prst="perspectiveRelaxed" fov="600000">
              <a:rot lat="19983224" lon="1698005" rev="2017726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Databasen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GeekBirthday</a:t>
            </a:r>
            <a:r>
              <a:rPr lang="sv-SE" dirty="0" smtClean="0"/>
              <a:t> innehåller endast tabellen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app.Birthday</a:t>
            </a:r>
            <a:r>
              <a:rPr lang="sv-SE" dirty="0" smtClean="0"/>
              <a:t> med fält för primärnyckel, namn och födelsedatum.</a:t>
            </a:r>
          </a:p>
          <a:p>
            <a:r>
              <a:rPr lang="sv-SE" dirty="0" smtClean="0"/>
              <a:t>Användaren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 tillhör rollen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appRole</a:t>
            </a:r>
            <a:r>
              <a:rPr lang="sv-SE" dirty="0" smtClean="0"/>
              <a:t> vars rättigheter bestäms av schemat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sv-SE" dirty="0" smtClean="0"/>
              <a:t>. </a:t>
            </a:r>
          </a:p>
          <a:p>
            <a:r>
              <a:rPr lang="sv-SE" dirty="0" smtClean="0"/>
              <a:t>Schemat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sv-SE" dirty="0" smtClean="0"/>
              <a:t> ger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 rättigheter att exekvera lagrade procedurer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dirty="0" smtClean="0"/>
              <a:t>-satser.</a:t>
            </a:r>
            <a:endParaRPr lang="sv-SE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758413" y="2462611"/>
            <a:ext cx="4642857" cy="28000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397179" y="1788033"/>
            <a:ext cx="6675437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4000963" y="2184148"/>
            <a:ext cx="6675437" cy="2238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 lagrade procedurerna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Lagrade procedurer finns för att lägga till, uppdatera och ta bort poster ur tabellen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app.Birthday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Den lagrade proceduren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app.InsertBirthday</a:t>
            </a:r>
            <a:r>
              <a:rPr lang="sv-SE" dirty="0" smtClean="0"/>
              <a:t> returnerar den nya postens primärnyckel med 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dirty="0" smtClean="0"/>
              <a:t>-sats då </a:t>
            </a:r>
            <a:r>
              <a:rPr lang="sv-SE" i="1" dirty="0" smtClean="0"/>
              <a:t>Entity Framework</a:t>
            </a:r>
            <a:r>
              <a:rPr lang="sv-SE" dirty="0" smtClean="0"/>
              <a:t> inte, på ett enkelt sätt, kan hantera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sv-SE" dirty="0" smtClean="0"/>
              <a:t>-parametrar.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2485092" y="3331925"/>
            <a:ext cx="3733800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1060129" y="3843713"/>
            <a:ext cx="4171950" cy="15430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i="1" dirty="0" smtClean="0"/>
              <a:t>Entity Framework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ASP.NET MVC har stöd för flera olika </a:t>
            </a:r>
            <a:r>
              <a:rPr lang="sv-SE" dirty="0" smtClean="0"/>
              <a:t>tekniker </a:t>
            </a:r>
            <a:r>
              <a:rPr lang="sv-SE" dirty="0" smtClean="0"/>
              <a:t>för hantering av data i databaser.</a:t>
            </a:r>
          </a:p>
          <a:p>
            <a:pPr lvl="1"/>
            <a:r>
              <a:rPr lang="sv-SE" i="1" dirty="0" smtClean="0"/>
              <a:t>Entity Framework</a:t>
            </a:r>
            <a:r>
              <a:rPr lang="sv-SE" dirty="0" smtClean="0"/>
              <a:t>, </a:t>
            </a:r>
            <a:r>
              <a:rPr lang="sv-SE" i="1" dirty="0" smtClean="0"/>
              <a:t>LINQ to SQL</a:t>
            </a:r>
            <a:r>
              <a:rPr lang="sv-SE" dirty="0" smtClean="0"/>
              <a:t>, </a:t>
            </a:r>
            <a:r>
              <a:rPr lang="sv-SE" i="1" dirty="0" smtClean="0"/>
              <a:t>NHibernate</a:t>
            </a:r>
            <a:r>
              <a:rPr lang="sv-SE" dirty="0" smtClean="0"/>
              <a:t>, </a:t>
            </a:r>
            <a:r>
              <a:rPr lang="sv-SE" i="1" dirty="0" smtClean="0"/>
              <a:t>LLBLGen Pro</a:t>
            </a:r>
            <a:r>
              <a:rPr lang="sv-SE" dirty="0" smtClean="0"/>
              <a:t>, </a:t>
            </a:r>
            <a:r>
              <a:rPr lang="sv-SE" i="1" dirty="0" smtClean="0"/>
              <a:t>SubSonic</a:t>
            </a:r>
            <a:r>
              <a:rPr lang="sv-SE" dirty="0" smtClean="0"/>
              <a:t>, </a:t>
            </a:r>
            <a:r>
              <a:rPr lang="sv-SE" i="1" dirty="0" smtClean="0"/>
              <a:t>WilsonORM</a:t>
            </a:r>
            <a:r>
              <a:rPr lang="sv-SE" dirty="0" smtClean="0"/>
              <a:t> eller ”råa” ADO.NET-klasser som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SqlDataReader</a:t>
            </a:r>
            <a:r>
              <a:rPr lang="sv-SE" dirty="0" smtClean="0"/>
              <a:t> och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sv-SE" dirty="0" smtClean="0"/>
              <a:t>.</a:t>
            </a:r>
          </a:p>
          <a:p>
            <a:r>
              <a:rPr lang="sv-SE" i="1" dirty="0" smtClean="0"/>
              <a:t>Entity Framework</a:t>
            </a:r>
            <a:r>
              <a:rPr lang="sv-SE" dirty="0" smtClean="0"/>
              <a:t> är ett ORM (</a:t>
            </a:r>
            <a:r>
              <a:rPr lang="sv-SE" i="1" dirty="0" smtClean="0"/>
              <a:t>Object Relational Mapper</a:t>
            </a:r>
            <a:r>
              <a:rPr lang="sv-SE" dirty="0" smtClean="0"/>
              <a:t>) vilket gör det enkelt att koppla tabeller i en databas till C#-klasser.</a:t>
            </a:r>
          </a:p>
          <a:p>
            <a:pPr lvl="1"/>
            <a:r>
              <a:rPr lang="sv-SE" dirty="0" smtClean="0"/>
              <a:t>Tabeller motsvaras av C#-klasser.</a:t>
            </a:r>
          </a:p>
          <a:p>
            <a:pPr lvl="1"/>
            <a:r>
              <a:rPr lang="sv-SE" dirty="0" smtClean="0"/>
              <a:t>Fält i en tabell motsvaras av egenskaper i en C#-klass.</a:t>
            </a:r>
          </a:p>
          <a:p>
            <a:pPr lvl="1"/>
            <a:r>
              <a:rPr lang="sv-SE" dirty="0" smtClean="0"/>
              <a:t>En rad i en tabell motsvaras av en instans av C#-klassen.</a:t>
            </a:r>
          </a:p>
          <a:p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757037" y="4264468"/>
            <a:ext cx="324802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ats\AppData\Local\Temp\SNAGHTML12ee6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101"/>
            <a:ext cx="2273810" cy="157142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ts\AppData\Local\Temp\SNAGHTML12f8bc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5" y="3066926"/>
            <a:ext cx="1492857" cy="132857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ats\AppData\Local\Temp\SNAGHTML13022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35" y="3462894"/>
            <a:ext cx="1492857" cy="132857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ts\AppData\Local\Temp\SNAGHTML130c0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25" y="3858862"/>
            <a:ext cx="1073810" cy="1569048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69" y="4495307"/>
            <a:ext cx="1492857" cy="132857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">
            <a:off x="5429523" y="835787"/>
            <a:ext cx="2924175" cy="4981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Lägga till ”Entity Framework”-klasser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</a:t>
            </a:r>
            <a:r>
              <a:rPr lang="sv-SE" i="1" dirty="0" smtClean="0"/>
              <a:t>Entity Data </a:t>
            </a:r>
            <a:r>
              <a:rPr lang="sv-SE" i="1" dirty="0" err="1" smtClean="0"/>
              <a:t>Model</a:t>
            </a:r>
            <a:r>
              <a:rPr lang="sv-SE" i="1" dirty="0" smtClean="0"/>
              <a:t> </a:t>
            </a:r>
            <a:r>
              <a:rPr lang="sv-SE" i="1" dirty="0" err="1" smtClean="0"/>
              <a:t>Wizard</a:t>
            </a:r>
            <a:r>
              <a:rPr lang="sv-SE" dirty="0" smtClean="0"/>
              <a:t> är det enkelt att generera de klasser som behövs för mappningen mot en databas, dess tabeller och  lagrade procedurer.</a:t>
            </a:r>
            <a:endParaRPr lang="sv-SE" dirty="0"/>
          </a:p>
        </p:txBody>
      </p:sp>
      <p:sp>
        <p:nvSpPr>
          <p:cNvPr id="15" name="Frihandsfigur 14"/>
          <p:cNvSpPr/>
          <p:nvPr/>
        </p:nvSpPr>
        <p:spPr bwMode="auto">
          <a:xfrm>
            <a:off x="453153" y="4199766"/>
            <a:ext cx="4126939" cy="1386436"/>
          </a:xfrm>
          <a:custGeom>
            <a:avLst/>
            <a:gdLst>
              <a:gd name="connsiteX0" fmla="*/ 0 w 4353515"/>
              <a:gd name="connsiteY0" fmla="*/ 0 h 1062753"/>
              <a:gd name="connsiteX1" fmla="*/ 849664 w 4353515"/>
              <a:gd name="connsiteY1" fmla="*/ 801111 h 1062753"/>
              <a:gd name="connsiteX2" fmla="*/ 1950181 w 4353515"/>
              <a:gd name="connsiteY2" fmla="*/ 1060056 h 1062753"/>
              <a:gd name="connsiteX3" fmla="*/ 3528127 w 4353515"/>
              <a:gd name="connsiteY3" fmla="*/ 817295 h 1062753"/>
              <a:gd name="connsiteX4" fmla="*/ 4353515 w 4353515"/>
              <a:gd name="connsiteY4" fmla="*/ 72828 h 1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3515" h="1062753">
                <a:moveTo>
                  <a:pt x="0" y="0"/>
                </a:moveTo>
                <a:cubicBezTo>
                  <a:pt x="262317" y="312217"/>
                  <a:pt x="524634" y="624435"/>
                  <a:pt x="849664" y="801111"/>
                </a:cubicBezTo>
                <a:cubicBezTo>
                  <a:pt x="1174694" y="977787"/>
                  <a:pt x="1503771" y="1057359"/>
                  <a:pt x="1950181" y="1060056"/>
                </a:cubicBezTo>
                <a:cubicBezTo>
                  <a:pt x="2396591" y="1062753"/>
                  <a:pt x="3127571" y="981833"/>
                  <a:pt x="3528127" y="817295"/>
                </a:cubicBezTo>
                <a:cubicBezTo>
                  <a:pt x="3928683" y="652757"/>
                  <a:pt x="4201115" y="210393"/>
                  <a:pt x="4353515" y="72828"/>
                </a:cubicBezTo>
              </a:path>
            </a:pathLst>
          </a:custGeom>
          <a:ln>
            <a:headEnd type="none" w="med" len="med"/>
            <a:tailEnd type="arrow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79" y="1823263"/>
            <a:ext cx="2149524" cy="226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</a:t>
            </a:r>
            <a:r>
              <a:rPr lang="sv-SE" i="1" dirty="0" smtClean="0"/>
              <a:t>Entity Framework</a:t>
            </a:r>
            <a:r>
              <a:rPr lang="sv-SE" dirty="0" smtClean="0"/>
              <a:t> ska använda de lagrade procedurerna för att lägga till, uppdatera och ta bort poster måste de kopplas till entitetsklassen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28" name="Picture 4" descr="C:\Users\mats\AppData\Local\Temp\SNAGHTML61b84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5" y="1507828"/>
            <a:ext cx="3745715" cy="4088571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Koppla lagrade procedurer till klassen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Birthday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21058763">
            <a:off x="4418774" y="2301634"/>
            <a:ext cx="54872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 rot="21058763">
            <a:off x="4547235" y="3447754"/>
            <a:ext cx="606404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 rot="20473694">
            <a:off x="4590282" y="4596505"/>
            <a:ext cx="618427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5" y="1773208"/>
            <a:ext cx="4611429" cy="362571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1120899" y="2572396"/>
            <a:ext cx="5310477" cy="33219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6">
            <a:off x="6472820" y="1715695"/>
            <a:ext cx="2228572" cy="471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klassen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Birthday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</a:t>
            </a:r>
            <a:r>
              <a:rPr lang="sv-SE" i="1" dirty="0" smtClean="0"/>
              <a:t>Entity Data Model </a:t>
            </a:r>
            <a:r>
              <a:rPr lang="sv-SE" i="1" dirty="0" err="1" smtClean="0"/>
              <a:t>Wizard</a:t>
            </a:r>
            <a:r>
              <a:rPr lang="sv-SE" dirty="0" smtClean="0"/>
              <a:t> genererat en mall för en partiell klass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måste den sedan tidigare existerande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modifieras. Se även till att den nya partiella klassen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tillhör samma namnrymd som den ursprungliga klassen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.</a:t>
            </a:r>
          </a:p>
          <a:p>
            <a:r>
              <a:rPr lang="sv-SE" dirty="0" smtClean="0"/>
              <a:t>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har gjorts partiell och egenskaperna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,  inklusive attribut, har flyttats till en metadataklass som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associeras till med hjälp av attributet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MetadataType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18200</TotalTime>
  <Words>732</Words>
  <Application>Microsoft Office PowerPoint</Application>
  <PresentationFormat>Bildspel på skärmen (16:10)</PresentationFormat>
  <Paragraphs>61</Paragraphs>
  <Slides>14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lnu-gray</vt:lpstr>
      <vt:lpstr>En databas, en tabell, lagrade procedurer och Entity Framework</vt:lpstr>
      <vt:lpstr>Upphovsrätt för detta verk</vt:lpstr>
      <vt:lpstr>Lagra persistent data i en databas</vt:lpstr>
      <vt:lpstr>Databasen</vt:lpstr>
      <vt:lpstr>De lagrade procedurerna</vt:lpstr>
      <vt:lpstr>Entity Framework</vt:lpstr>
      <vt:lpstr>Lägga till ”Entity Framework”-klasser</vt:lpstr>
      <vt:lpstr>Koppla lagrade procedurer till klassen Birthday</vt:lpstr>
      <vt:lpstr>Modifiering av klassen Birthday</vt:lpstr>
      <vt:lpstr>”Repository”-klass som använder Entity Framework</vt:lpstr>
      <vt:lpstr>Modifiering av klassen HomeController</vt:lpstr>
      <vt:lpstr>Ett interface är förutsättningen för DI</vt:lpstr>
      <vt:lpstr>Oberoende med dependency injection</vt:lpstr>
      <vt:lpstr>Mer information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databas, en tabell, lagrade procedurer och Entity Framework</dc:title>
  <dc:creator>Mats Loock</dc:creator>
  <cp:lastModifiedBy>Mats Loock</cp:lastModifiedBy>
  <cp:revision>617</cp:revision>
  <dcterms:created xsi:type="dcterms:W3CDTF">2010-10-22T06:49:30Z</dcterms:created>
  <dcterms:modified xsi:type="dcterms:W3CDTF">2014-11-10T15:06:59Z</dcterms:modified>
</cp:coreProperties>
</file>