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2"/>
  </p:notesMasterIdLst>
  <p:sldIdLst>
    <p:sldId id="256" r:id="rId2"/>
    <p:sldId id="265" r:id="rId3"/>
    <p:sldId id="257" r:id="rId4"/>
    <p:sldId id="262" r:id="rId5"/>
    <p:sldId id="258" r:id="rId6"/>
    <p:sldId id="259" r:id="rId7"/>
    <p:sldId id="260" r:id="rId8"/>
    <p:sldId id="261" r:id="rId9"/>
    <p:sldId id="263" r:id="rId10"/>
    <p:sldId id="264" r:id="rId11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CC0000"/>
    <a:srgbClr val="FFCC66"/>
    <a:srgbClr val="FFCC00"/>
    <a:srgbClr val="FF9933"/>
    <a:srgbClr val="FF9900"/>
    <a:srgbClr val="FFFFFF"/>
    <a:srgbClr val="EAEAEA"/>
    <a:srgbClr val="93C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just format 2 - Dekorfär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llanmörkt format 1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anmörkt format 2 - Dekorfär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-420" y="-9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BAAB0-D539-4A20-AE97-450346457396}" type="datetimeFigureOut">
              <a:rPr lang="sv-SE" smtClean="0"/>
              <a:pPr/>
              <a:t>2013-11-19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8DEE-9E78-4909-9AEA-CE989E8CF6F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086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67EE-7982-4113-A2C5-528CD89F9574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723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7"/>
          <p:cNvCxnSpPr/>
          <p:nvPr userDrawn="1"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0" y="1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1DV409 – ASP.NET MVC</a:t>
            </a:r>
          </a:p>
          <a:p>
            <a:pPr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(10)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b387098(v=vs.110).aspx" TargetMode="External"/><Relationship Id="rId2" Type="http://schemas.openxmlformats.org/officeDocument/2006/relationships/hyperlink" Target="http://msdn.microsoft.com/en-us/library/bb308960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tnet.dzone.com/articles/using-linq-xml-query-xml-data" TargetMode="External"/><Relationship Id="rId5" Type="http://schemas.openxmlformats.org/officeDocument/2006/relationships/hyperlink" Target="http://www.codeguru.com/csharp/csharp/net30/article.php/c13715" TargetMode="External"/><Relationship Id="rId4" Type="http://schemas.openxmlformats.org/officeDocument/2006/relationships/hyperlink" Target="http://weblogs.asp.net/scottgu/archive/2007/08/07/using-linq-to-xml-and-how-to-build-a-custom-rss-feed-reader-with-it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5/s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ursepress.lnu.se/kurs/aspnet-mv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12000" y="1049871"/>
            <a:ext cx="7920000" cy="1937775"/>
          </a:xfrm>
        </p:spPr>
        <p:txBody>
          <a:bodyPr/>
          <a:lstStyle/>
          <a:p>
            <a:r>
              <a:rPr lang="sv-SE" sz="5400" dirty="0" smtClean="0"/>
              <a:t>Persistens med </a:t>
            </a:r>
            <a:br>
              <a:rPr lang="sv-SE" sz="5400" dirty="0" smtClean="0"/>
            </a:br>
            <a:r>
              <a:rPr lang="sv-SE" sz="5400" dirty="0" smtClean="0"/>
              <a:t>”</a:t>
            </a:r>
            <a:r>
              <a:rPr lang="sv-SE" sz="5400" i="1" dirty="0" smtClean="0"/>
              <a:t>repository pattern</a:t>
            </a:r>
            <a:r>
              <a:rPr lang="sv-SE" sz="5400" dirty="0" smtClean="0"/>
              <a:t>”</a:t>
            </a:r>
            <a:endParaRPr lang="sv-SE" sz="54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 smtClean="0"/>
          </a:p>
          <a:p>
            <a:endParaRPr lang="sv-SE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Mer information</a:t>
            </a:r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Language-Integrated Query for XML Data</a:t>
            </a:r>
          </a:p>
          <a:p>
            <a:pPr lvl="1"/>
            <a:r>
              <a:rPr lang="sv-SE" dirty="0" smtClean="0">
                <a:hlinkClick r:id="rId2"/>
              </a:rPr>
              <a:t>http://msdn.microsoft.com/en-us/library/bb308960.aspx</a:t>
            </a:r>
            <a:endParaRPr lang="sv-SE" b="1" dirty="0" smtClean="0"/>
          </a:p>
          <a:p>
            <a:r>
              <a:rPr lang="sv-SE" dirty="0" smtClean="0"/>
              <a:t>LINQ to XML</a:t>
            </a:r>
          </a:p>
          <a:p>
            <a:pPr lvl="1"/>
            <a:r>
              <a:rPr lang="sv-SE" dirty="0" smtClean="0">
                <a:hlinkClick r:id="rId3"/>
              </a:rPr>
              <a:t>http://msdn.microsoft.com/en-us/library/bb387098(v=vs.110).aspx</a:t>
            </a:r>
            <a:endParaRPr lang="sv-SE" b="1" dirty="0" smtClean="0"/>
          </a:p>
          <a:p>
            <a:r>
              <a:rPr lang="en-US" dirty="0" smtClean="0"/>
              <a:t>Using LINQ to XML (and how to build a custom RSS Feed Reader with it)</a:t>
            </a:r>
            <a:endParaRPr lang="sv-SE" dirty="0" smtClean="0"/>
          </a:p>
          <a:p>
            <a:pPr lvl="1"/>
            <a:r>
              <a:rPr lang="sv-SE" dirty="0" smtClean="0">
                <a:hlinkClick r:id="rId4"/>
              </a:rPr>
              <a:t>http://weblogs.asp.net/scottgu/archive/2007/08/07/using-linq-to-xml-and-how-to-build-a-custom-rss-feed-reader-with-it.aspx</a:t>
            </a:r>
            <a:endParaRPr lang="sv-SE" dirty="0" smtClean="0"/>
          </a:p>
          <a:p>
            <a:r>
              <a:rPr lang="en-US" dirty="0" smtClean="0"/>
              <a:t>Introduction to LINQ, Part 2: LINQ to XML</a:t>
            </a:r>
          </a:p>
          <a:p>
            <a:pPr lvl="1"/>
            <a:r>
              <a:rPr lang="sv-SE" dirty="0" smtClean="0">
                <a:hlinkClick r:id="rId5"/>
              </a:rPr>
              <a:t>http://www.codeguru.com/csharp/csharp/net30/article.php/c13715</a:t>
            </a:r>
            <a:endParaRPr lang="sv-SE" dirty="0" smtClean="0"/>
          </a:p>
          <a:p>
            <a:r>
              <a:rPr lang="en-US" dirty="0" smtClean="0"/>
              <a:t>Using LINQ to XML to query XML data</a:t>
            </a:r>
          </a:p>
          <a:p>
            <a:pPr lvl="1"/>
            <a:r>
              <a:rPr lang="sv-SE" dirty="0" smtClean="0">
                <a:hlinkClick r:id="rId6"/>
              </a:rPr>
              <a:t>http://dotnet.dzone.com/articles/using-linq-xml-query-xml-data</a:t>
            </a:r>
            <a:endParaRPr lang="en-US" dirty="0" smtClean="0"/>
          </a:p>
          <a:p>
            <a:endParaRPr lang="en-US" b="1" dirty="0" smtClean="0"/>
          </a:p>
          <a:p>
            <a:endParaRPr lang="sv-SE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</a:t>
            </a:r>
            <a:r>
              <a:rPr lang="sv-SE" sz="1400" dirty="0" smtClean="0"/>
              <a:t>ASP.NET MVC </a:t>
            </a:r>
            <a:r>
              <a:rPr lang="sv-SE" sz="1400" dirty="0"/>
              <a:t>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</a:t>
            </a:r>
            <a:r>
              <a:rPr lang="sv-SE" sz="1400" dirty="0" smtClean="0"/>
              <a:t>detta verk av</a:t>
            </a:r>
            <a:r>
              <a:rPr lang="sv-SE" sz="1400" dirty="0"/>
              <a:t> Mats Loock, </a:t>
            </a:r>
            <a:r>
              <a:rPr lang="sv-SE" sz="1400" dirty="0" smtClean="0"/>
              <a:t>förutom Linnéuniversitetets logotyp och symbol,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3"/>
              </a:rPr>
              <a:t>http://creativecommons.org/licenses/by-nc-sa/2.5/se</a:t>
            </a:r>
            <a:r>
              <a:rPr lang="sv-SE" sz="1400" u="sng" dirty="0" smtClean="0">
                <a:hlinkClick r:id="rId3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Linnéuniversitetets logotyp och </a:t>
            </a:r>
            <a:r>
              <a:rPr lang="sv-SE" sz="1400" dirty="0"/>
              <a:t>symbol </a:t>
            </a:r>
            <a:r>
              <a:rPr lang="sv-SE" sz="1400" dirty="0" smtClean="0"/>
              <a:t>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</a:t>
            </a:r>
            <a:r>
              <a:rPr lang="sv-SE" sz="1400" dirty="0" smtClean="0"/>
              <a:t>ASP.NET MVC” </a:t>
            </a:r>
            <a:r>
              <a:rPr lang="sv-SE" sz="1400" dirty="0"/>
              <a:t>och en länk till </a:t>
            </a:r>
            <a:r>
              <a:rPr lang="sv-SE" sz="1400" u="sng" dirty="0">
                <a:hlinkClick r:id="rId4"/>
              </a:rPr>
              <a:t>https://</a:t>
            </a:r>
            <a:r>
              <a:rPr lang="sv-SE" sz="1400" u="sng" dirty="0" smtClean="0">
                <a:hlinkClick r:id="rId4"/>
              </a:rPr>
              <a:t>coursepress.lnu.se/kurs/aspnet-mvc</a:t>
            </a:r>
            <a:r>
              <a:rPr lang="sv-SE" sz="1400" dirty="0" smtClean="0"/>
              <a:t> </a:t>
            </a:r>
            <a:r>
              <a:rPr lang="sv-SE" sz="1400" dirty="0"/>
              <a:t>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36273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603142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Data ska läsas från en XML-fil med namnet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birthdates.xml</a:t>
            </a:r>
            <a:r>
              <a:rPr lang="sv-SE" dirty="0" smtClean="0"/>
              <a:t>. XML-noderna, med namnet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birthdate</a:t>
            </a:r>
            <a:r>
              <a:rPr lang="sv-SE" dirty="0" smtClean="0"/>
              <a:t>, ska översättas till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dirty="0" smtClean="0"/>
              <a:t>-objekt, sorteras på antal dagar kvar till nästa födelsedag och sedan presenteras.</a:t>
            </a:r>
          </a:p>
          <a:p>
            <a:r>
              <a:rPr lang="sv-SE" dirty="0" smtClean="0"/>
              <a:t>Nya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dirty="0" smtClean="0"/>
              <a:t>-objekt ska kunna skapas och sparas i XML-filen.</a:t>
            </a:r>
            <a:endParaRPr lang="sv-S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598" y="2413507"/>
            <a:ext cx="3038475" cy="26860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Persistent födelsedata i en XML-fil</a:t>
            </a:r>
            <a:endParaRPr lang="sv-S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000">
            <a:off x="4172294" y="2810961"/>
            <a:ext cx="4314825" cy="18764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 rot="20705678">
            <a:off x="-422758" y="2531350"/>
            <a:ext cx="3324816" cy="2939179"/>
          </a:xfrm>
          <a:prstGeom prst="rect">
            <a:avLst/>
          </a:prstGeom>
          <a:noFill/>
          <a:ln>
            <a:noFill/>
          </a:ln>
          <a:scene3d>
            <a:camera prst="isometricOffAxis2Left"/>
            <a:lightRig rig="threePt" dir="t"/>
          </a:scene3d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159" y="2059592"/>
            <a:ext cx="5705475" cy="23241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läsa data från en XML-fil?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i="1" dirty="0" smtClean="0"/>
              <a:t>LINQ to XML</a:t>
            </a:r>
            <a:r>
              <a:rPr lang="sv-SE" dirty="0" smtClean="0"/>
              <a:t> är en teknik för att skapa, skriva och läsa XML-data.</a:t>
            </a:r>
          </a:p>
          <a:p>
            <a:r>
              <a:rPr lang="sv-SE" dirty="0" smtClean="0"/>
              <a:t>När en XML-fil har laddats in i ett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XDocument</a:t>
            </a:r>
            <a:r>
              <a:rPr lang="sv-SE" dirty="0" smtClean="0"/>
              <a:t>-objekt är det enkelt att ställa frågor.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 rot="20705678">
            <a:off x="-422758" y="2531350"/>
            <a:ext cx="3324816" cy="2939179"/>
          </a:xfrm>
          <a:prstGeom prst="rect">
            <a:avLst/>
          </a:prstGeom>
          <a:noFill/>
          <a:ln>
            <a:noFill/>
          </a:ln>
          <a:scene3d>
            <a:camera prst="isometricOffAxis2Left"/>
            <a:lightRig rig="threePt" dir="t"/>
          </a:scene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Hur skriva data till en XML-fil?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För att lägga till en ny nod i XML-trädet laddas hela XML-filen, en ny nod skapas som läggs till rotnoden och XML-trädet sparas.</a:t>
            </a:r>
            <a:endParaRPr lang="sv-S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0000">
            <a:off x="2315761" y="1306043"/>
            <a:ext cx="4648200" cy="36957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måste controllern veta?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Retoriska</a:t>
            </a:r>
            <a:r>
              <a:rPr lang="sv-SE" dirty="0" smtClean="0">
                <a:solidFill>
                  <a:schemeClr val="bg1">
                    <a:lumMod val="65000"/>
                  </a:schemeClr>
                </a:solidFill>
              </a:rPr>
              <a:t>(?)</a:t>
            </a:r>
            <a:r>
              <a:rPr lang="sv-SE" dirty="0" smtClean="0"/>
              <a:t> frågor…</a:t>
            </a:r>
          </a:p>
          <a:p>
            <a:pPr lvl="1"/>
            <a:r>
              <a:rPr lang="sv-SE" dirty="0" smtClean="0"/>
              <a:t>Om sättet att lagra persistent data ändras är det då lämpligt att controllern måste känna till hur lagringen av </a:t>
            </a:r>
            <a:r>
              <a:rPr lang="sv-SE" sz="14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dirty="0" smtClean="0"/>
              <a:t>-objekts data sker?</a:t>
            </a:r>
            <a:endParaRPr lang="sv-SE" b="1" dirty="0" smtClean="0"/>
          </a:p>
          <a:p>
            <a:pPr lvl="1"/>
            <a:r>
              <a:rPr lang="sv-SE" dirty="0" smtClean="0"/>
              <a:t>Är det en fördel att kod, som har med hantering av persistent data att göra, kan komma att behöva dupliceras av en eller flera controller?</a:t>
            </a:r>
          </a:p>
          <a:p>
            <a:pPr lvl="1"/>
            <a:r>
              <a:rPr lang="sv-SE" dirty="0" smtClean="0"/>
              <a:t>Underlättar det att skriva tester mot controllrar då controllrar tar hand om alla detaljer beträffande hanteringen av persistent data?</a:t>
            </a:r>
          </a:p>
          <a:p>
            <a:pPr lvl="1"/>
            <a:r>
              <a:rPr lang="sv-SE" dirty="0" smtClean="0"/>
              <a:t>Förenklas underhållet av applikationen då…? Är det enklare att…? Kommer…?</a:t>
            </a:r>
          </a:p>
          <a:p>
            <a:r>
              <a:rPr lang="sv-SE" dirty="0" smtClean="0"/>
              <a:t>…och svaret på samtliga frågor är: </a:t>
            </a:r>
            <a:r>
              <a:rPr lang="sv-SE" b="1" dirty="0" smtClean="0"/>
              <a:t>NEJ</a:t>
            </a:r>
            <a:r>
              <a:rPr lang="sv-SE" dirty="0" smtClean="0"/>
              <a:t>! </a:t>
            </a:r>
          </a:p>
          <a:p>
            <a:r>
              <a:rPr lang="sv-SE" dirty="0" smtClean="0"/>
              <a:t>Genom att låta controllern kommunicera med ett centrallager för data (</a:t>
            </a:r>
            <a:r>
              <a:rPr lang="sv-SE" i="1" dirty="0" smtClean="0"/>
              <a:t>”repository”</a:t>
            </a:r>
            <a:r>
              <a:rPr lang="sv-SE" dirty="0" smtClean="0"/>
              <a:t>), en klass för hantering av persistent data, istället för direkt med XML-filen kan koden som har med hantering av persistent data lyftas ut från controllern.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”Repository pattern”</a:t>
            </a:r>
            <a:endParaRPr lang="sv-SE" dirty="0"/>
          </a:p>
        </p:txBody>
      </p:sp>
      <p:sp>
        <p:nvSpPr>
          <p:cNvPr id="58" name="Platshållare för innehåll 5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Ett centrallager (</a:t>
            </a:r>
            <a:r>
              <a:rPr lang="sv-SE" i="1" dirty="0" smtClean="0"/>
              <a:t>”repository”</a:t>
            </a:r>
            <a:r>
              <a:rPr lang="sv-SE" dirty="0" smtClean="0"/>
              <a:t>) finns kod för hantering av persistent data gentemot datakällan.</a:t>
            </a:r>
          </a:p>
        </p:txBody>
      </p:sp>
      <p:grpSp>
        <p:nvGrpSpPr>
          <p:cNvPr id="10" name="Grupp 9"/>
          <p:cNvGrpSpPr/>
          <p:nvPr/>
        </p:nvGrpSpPr>
        <p:grpSpPr>
          <a:xfrm>
            <a:off x="697547" y="1963703"/>
            <a:ext cx="2047355" cy="2047355"/>
            <a:chOff x="4305214" y="2663975"/>
            <a:chExt cx="2047355" cy="2047355"/>
          </a:xfrm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</p:grpSpPr>
        <p:sp>
          <p:nvSpPr>
            <p:cNvPr id="11" name="Ellips 10"/>
            <p:cNvSpPr/>
            <p:nvPr/>
          </p:nvSpPr>
          <p:spPr>
            <a:xfrm>
              <a:off x="4305214" y="2663975"/>
              <a:ext cx="2047355" cy="2047355"/>
            </a:xfrm>
            <a:prstGeom prst="ellipse">
              <a:avLst/>
            </a:prstGeom>
            <a:gradFill rotWithShape="0">
              <a:gsLst>
                <a:gs pos="0">
                  <a:srgbClr val="0070C0">
                    <a:hueOff val="-5707906"/>
                    <a:satOff val="-24090"/>
                    <a:lumOff val="2745"/>
                    <a:alphaOff val="0"/>
                    <a:shade val="15000"/>
                    <a:satMod val="180000"/>
                  </a:srgbClr>
                </a:gs>
                <a:gs pos="50000">
                  <a:srgbClr val="0070C0">
                    <a:hueOff val="-5707906"/>
                    <a:satOff val="-24090"/>
                    <a:lumOff val="2745"/>
                    <a:alphaOff val="0"/>
                    <a:shade val="45000"/>
                    <a:satMod val="170000"/>
                  </a:srgbClr>
                </a:gs>
                <a:gs pos="70000">
                  <a:srgbClr val="0070C0">
                    <a:hueOff val="-5707906"/>
                    <a:satOff val="-24090"/>
                    <a:lumOff val="2745"/>
                    <a:alphaOff val="0"/>
                    <a:tint val="99000"/>
                    <a:shade val="65000"/>
                    <a:satMod val="155000"/>
                  </a:srgbClr>
                </a:gs>
                <a:gs pos="100000">
                  <a:srgbClr val="0070C0">
                    <a:hueOff val="-5707906"/>
                    <a:satOff val="-24090"/>
                    <a:lumOff val="2745"/>
                    <a:alphaOff val="0"/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45000"/>
                </a:srgbClr>
              </a:outerShdw>
            </a:effectLst>
            <a:sp3d contourW="1000" prstMaterial="flat">
              <a:bevelT w="95250" h="101600"/>
              <a:contourClr>
                <a:srgbClr val="0070C0">
                  <a:hueOff val="-5707906"/>
                  <a:satOff val="-24090"/>
                  <a:lumOff val="2745"/>
                  <a:alphaOff val="0"/>
                  <a:satMod val="300000"/>
                </a:srgbClr>
              </a:contourClr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2" name="Ellips 4"/>
            <p:cNvSpPr/>
            <p:nvPr/>
          </p:nvSpPr>
          <p:spPr>
            <a:xfrm>
              <a:off x="4605042" y="2963803"/>
              <a:ext cx="1447699" cy="14476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Controller</a:t>
              </a:r>
              <a:endParaRPr lang="en-US" sz="24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18" name="Grupp 17"/>
          <p:cNvGrpSpPr/>
          <p:nvPr/>
        </p:nvGrpSpPr>
        <p:grpSpPr>
          <a:xfrm>
            <a:off x="3864033" y="1968353"/>
            <a:ext cx="2048400" cy="2048400"/>
            <a:chOff x="3772861" y="1828799"/>
            <a:chExt cx="2048400" cy="2048400"/>
          </a:xfrm>
        </p:grpSpPr>
        <p:sp>
          <p:nvSpPr>
            <p:cNvPr id="13" name="Rektangel med rundade hörn 12"/>
            <p:cNvSpPr/>
            <p:nvPr/>
          </p:nvSpPr>
          <p:spPr bwMode="auto">
            <a:xfrm>
              <a:off x="3772861" y="1828799"/>
              <a:ext cx="2048400" cy="2048400"/>
            </a:xfrm>
            <a:prstGeom prst="roundRect">
              <a:avLst/>
            </a:prstGeom>
            <a:gradFill rotWithShape="0">
              <a:gsLst>
                <a:gs pos="0">
                  <a:schemeClr val="accent6">
                    <a:lumMod val="50000"/>
                  </a:schemeClr>
                </a:gs>
                <a:gs pos="50000">
                  <a:schemeClr val="accent6">
                    <a:lumMod val="75000"/>
                  </a:schemeClr>
                </a:gs>
                <a:gs pos="70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45000"/>
                </a:srgbClr>
              </a:outerShdw>
            </a:effectLst>
            <a:sp3d contourW="1000" prstMaterial="flat">
              <a:bevelT w="95250" h="101600"/>
              <a:contourClr>
                <a:srgbClr val="0070C0">
                  <a:hueOff val="-5707906"/>
                  <a:satOff val="-24090"/>
                  <a:lumOff val="2745"/>
                  <a:alphaOff val="0"/>
                  <a:satMod val="300000"/>
                </a:srgbClr>
              </a:contourClr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Ellips 4"/>
            <p:cNvSpPr/>
            <p:nvPr/>
          </p:nvSpPr>
          <p:spPr>
            <a:xfrm>
              <a:off x="4073212" y="2129150"/>
              <a:ext cx="1447699" cy="1447699"/>
            </a:xfrm>
            <a:prstGeom prst="rect">
              <a:avLst/>
            </a:prstGeom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Repository</a:t>
              </a:r>
              <a:endParaRPr lang="en-US" sz="24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19" name="Grupp 18"/>
          <p:cNvGrpSpPr/>
          <p:nvPr/>
        </p:nvGrpSpPr>
        <p:grpSpPr>
          <a:xfrm>
            <a:off x="7031564" y="1974047"/>
            <a:ext cx="1447699" cy="2048400"/>
            <a:chOff x="6670415" y="1828799"/>
            <a:chExt cx="1447699" cy="2048400"/>
          </a:xfrm>
        </p:grpSpPr>
        <p:sp>
          <p:nvSpPr>
            <p:cNvPr id="16" name="Rektangel med rundade hörn 15"/>
            <p:cNvSpPr/>
            <p:nvPr/>
          </p:nvSpPr>
          <p:spPr bwMode="auto">
            <a:xfrm>
              <a:off x="6808055" y="1828799"/>
              <a:ext cx="1167972" cy="2048400"/>
            </a:xfrm>
            <a:prstGeom prst="roundRect">
              <a:avLst/>
            </a:prstGeom>
            <a:gradFill rotWithShape="0">
              <a:gsLst>
                <a:gs pos="0">
                  <a:schemeClr val="accent4">
                    <a:lumMod val="50000"/>
                  </a:schemeClr>
                </a:gs>
                <a:gs pos="50000">
                  <a:schemeClr val="accent4">
                    <a:lumMod val="75000"/>
                  </a:schemeClr>
                </a:gs>
                <a:gs pos="70000">
                  <a:schemeClr val="accent4">
                    <a:lumMod val="60000"/>
                    <a:lumOff val="4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45000"/>
                </a:srgbClr>
              </a:outerShdw>
            </a:effectLst>
            <a:sp3d contourW="1000" prstMaterial="flat">
              <a:bevelT w="95250" h="101600"/>
              <a:contourClr>
                <a:srgbClr val="0070C0">
                  <a:hueOff val="-5707906"/>
                  <a:satOff val="-24090"/>
                  <a:lumOff val="2745"/>
                  <a:alphaOff val="0"/>
                  <a:satMod val="300000"/>
                </a:srgbClr>
              </a:contourClr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  <p:txBody>
            <a:bodyPr vert="horz" wrap="square" lIns="90488" tIns="44450" rIns="90488" bIns="4445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Ellips 4"/>
            <p:cNvSpPr/>
            <p:nvPr/>
          </p:nvSpPr>
          <p:spPr>
            <a:xfrm>
              <a:off x="6670415" y="2129150"/>
              <a:ext cx="1447699" cy="1447699"/>
            </a:xfrm>
            <a:prstGeom prst="rect">
              <a:avLst/>
            </a:prstGeom>
            <a:scene3d>
              <a:camera prst="orthographicFront" fov="0">
                <a:rot lat="0" lon="0" rev="0"/>
              </a:camera>
              <a:lightRig rig="glow" dir="t">
                <a:rot lat="0" lon="0" rev="6360000"/>
              </a:lightRig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Data</a:t>
              </a:r>
              <a:br>
                <a:rPr lang="en-US" sz="2400" kern="1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</a:br>
              <a:r>
                <a:rPr lang="en-US" sz="2400" kern="1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Source</a:t>
              </a:r>
              <a:endParaRPr lang="en-US" sz="24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34" name="Rektangel med rundade hörn 33"/>
          <p:cNvSpPr/>
          <p:nvPr/>
        </p:nvSpPr>
        <p:spPr bwMode="auto">
          <a:xfrm>
            <a:off x="4336904" y="2297770"/>
            <a:ext cx="1102659" cy="2958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Data </a:t>
            </a:r>
            <a:r>
              <a:rPr kumimoji="0" lang="sv-S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Mapper</a:t>
            </a:r>
            <a:endParaRPr kumimoji="0" lang="sv-S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ktangel med rundade hörn 34"/>
          <p:cNvSpPr/>
          <p:nvPr/>
        </p:nvSpPr>
        <p:spPr bwMode="auto">
          <a:xfrm>
            <a:off x="4336904" y="3373535"/>
            <a:ext cx="1102659" cy="2958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Query </a:t>
            </a:r>
            <a:r>
              <a:rPr kumimoji="0" lang="sv-S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Object</a:t>
            </a:r>
            <a:endParaRPr kumimoji="0" lang="sv-S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Rak pil 42"/>
          <p:cNvCxnSpPr/>
          <p:nvPr/>
        </p:nvCxnSpPr>
        <p:spPr bwMode="auto">
          <a:xfrm flipH="1" flipV="1">
            <a:off x="2450306" y="3714202"/>
            <a:ext cx="1414463" cy="1588"/>
          </a:xfrm>
          <a:prstGeom prst="straightConnector1">
            <a:avLst/>
          </a:prstGeom>
          <a:ln w="15875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Rak pil 49"/>
          <p:cNvCxnSpPr/>
          <p:nvPr/>
        </p:nvCxnSpPr>
        <p:spPr bwMode="auto">
          <a:xfrm>
            <a:off x="5439563" y="2397733"/>
            <a:ext cx="1722171" cy="6651"/>
          </a:xfrm>
          <a:prstGeom prst="straightConnector1">
            <a:avLst/>
          </a:prstGeom>
          <a:ln w="15875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Rak pil 51"/>
          <p:cNvCxnSpPr/>
          <p:nvPr/>
        </p:nvCxnSpPr>
        <p:spPr bwMode="auto">
          <a:xfrm flipH="1">
            <a:off x="5439563" y="2493643"/>
            <a:ext cx="1718974" cy="3454"/>
          </a:xfrm>
          <a:prstGeom prst="straightConnector1">
            <a:avLst/>
          </a:prstGeom>
          <a:ln w="15875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5" name="Grupp 54"/>
          <p:cNvGrpSpPr/>
          <p:nvPr/>
        </p:nvGrpSpPr>
        <p:grpSpPr>
          <a:xfrm>
            <a:off x="5441695" y="3471771"/>
            <a:ext cx="1722171" cy="99364"/>
            <a:chOff x="5457680" y="3342955"/>
            <a:chExt cx="1722171" cy="99364"/>
          </a:xfrm>
        </p:grpSpPr>
        <p:cxnSp>
          <p:nvCxnSpPr>
            <p:cNvPr id="53" name="Rak pil 52"/>
            <p:cNvCxnSpPr/>
            <p:nvPr/>
          </p:nvCxnSpPr>
          <p:spPr bwMode="auto">
            <a:xfrm>
              <a:off x="5457680" y="3342955"/>
              <a:ext cx="1722171" cy="6651"/>
            </a:xfrm>
            <a:prstGeom prst="straightConnector1">
              <a:avLst/>
            </a:prstGeom>
            <a:ln w="15875"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Rak pil 53"/>
            <p:cNvCxnSpPr/>
            <p:nvPr/>
          </p:nvCxnSpPr>
          <p:spPr bwMode="auto">
            <a:xfrm flipH="1">
              <a:off x="5457680" y="3438865"/>
              <a:ext cx="1718974" cy="3454"/>
            </a:xfrm>
            <a:prstGeom prst="straightConnector1">
              <a:avLst/>
            </a:prstGeom>
            <a:ln w="15875"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Rak pil 56"/>
          <p:cNvCxnSpPr/>
          <p:nvPr/>
        </p:nvCxnSpPr>
        <p:spPr bwMode="auto">
          <a:xfrm>
            <a:off x="2451370" y="2248466"/>
            <a:ext cx="1391056" cy="1588"/>
          </a:xfrm>
          <a:prstGeom prst="straightConnector1">
            <a:avLst/>
          </a:prstGeom>
          <a:ln w="15875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ruta 58"/>
          <p:cNvSpPr txBox="1"/>
          <p:nvPr/>
        </p:nvSpPr>
        <p:spPr>
          <a:xfrm>
            <a:off x="2616741" y="1961966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200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sv-SE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sz="1200" dirty="0" err="1" smtClean="0">
                <a:latin typeface="Times New Roman" pitchFamily="18" charset="0"/>
                <a:cs typeface="Times New Roman" pitchFamily="18" charset="0"/>
              </a:rPr>
              <a:t>Object</a:t>
            </a:r>
            <a:endParaRPr lang="sv-SE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ruta 59"/>
          <p:cNvSpPr txBox="1"/>
          <p:nvPr/>
        </p:nvSpPr>
        <p:spPr>
          <a:xfrm>
            <a:off x="2829141" y="2267684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200" i="1" dirty="0" smtClean="0">
                <a:latin typeface="Times New Roman" pitchFamily="18" charset="0"/>
                <a:cs typeface="Times New Roman" pitchFamily="18" charset="0"/>
              </a:rPr>
              <a:t>Persist</a:t>
            </a:r>
            <a:endParaRPr lang="sv-SE" sz="1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ruta 60"/>
          <p:cNvSpPr txBox="1"/>
          <p:nvPr/>
        </p:nvSpPr>
        <p:spPr>
          <a:xfrm>
            <a:off x="2535789" y="3716402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200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sv-SE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sz="1200" dirty="0" err="1" smtClean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sv-SE" sz="1200" dirty="0" smtClean="0">
                <a:latin typeface="Times New Roman" pitchFamily="18" charset="0"/>
                <a:cs typeface="Times New Roman" pitchFamily="18" charset="0"/>
              </a:rPr>
              <a:t>(s)</a:t>
            </a:r>
            <a:endParaRPr lang="sv-SE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ruta 61"/>
          <p:cNvSpPr txBox="1"/>
          <p:nvPr/>
        </p:nvSpPr>
        <p:spPr>
          <a:xfrm>
            <a:off x="2850782" y="3418948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200" i="1" dirty="0" smtClean="0">
                <a:latin typeface="Times New Roman" pitchFamily="18" charset="0"/>
                <a:cs typeface="Times New Roman" pitchFamily="18" charset="0"/>
              </a:rPr>
              <a:t>Query</a:t>
            </a:r>
            <a:endParaRPr lang="sv-SE" sz="12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0000">
            <a:off x="4246181" y="383744"/>
            <a:ext cx="5237619" cy="573142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latshållare för innehåll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sz="1800" dirty="0" smtClean="0"/>
              <a:t>Klassen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XmlRepository</a:t>
            </a:r>
            <a:r>
              <a:rPr lang="sv-SE" sz="1800" dirty="0" smtClean="0"/>
              <a:t> kapslar in all hantering av persistent data mot XML-filen.</a:t>
            </a:r>
          </a:p>
          <a:p>
            <a:r>
              <a:rPr lang="sv-SE" sz="1800" dirty="0" smtClean="0"/>
              <a:t>Via de publika metoderna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GetBirthdays</a:t>
            </a:r>
            <a:r>
              <a:rPr lang="sv-SE" sz="1600" dirty="0" smtClean="0"/>
              <a:t>,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InsertBirtday</a:t>
            </a:r>
            <a:r>
              <a:rPr lang="sv-SE" sz="1800" dirty="0" smtClean="0"/>
              <a:t> och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Save</a:t>
            </a:r>
            <a:r>
              <a:rPr lang="sv-SE" sz="1800" dirty="0" smtClean="0"/>
              <a:t> kan en controller hämta, lägga till och spara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sz="1800" dirty="0" smtClean="0"/>
              <a:t>-objekt.</a:t>
            </a:r>
            <a:endParaRPr lang="sv-SE" sz="1800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”Repository”-klass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Den nya controllern</a:t>
            </a:r>
            <a:endParaRPr lang="sv-SE" dirty="0"/>
          </a:p>
        </p:txBody>
      </p:sp>
      <p:sp>
        <p:nvSpPr>
          <p:cNvPr id="8" name="Platshållare för innehåll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sz="1800" dirty="0" smtClean="0"/>
              <a:t>Då all funktionalitet för hantering av persistent data är placerad i klassen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XmlRepository</a:t>
            </a:r>
            <a:r>
              <a:rPr lang="sv-SE" sz="1800" dirty="0" smtClean="0"/>
              <a:t> behöver inte controllern längre ha någon kännedom om hur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sv-SE" sz="1800" dirty="0" smtClean="0"/>
              <a:t>-objekten lagras.</a:t>
            </a:r>
          </a:p>
          <a:p>
            <a:r>
              <a:rPr lang="sv-SE" sz="1800" dirty="0" smtClean="0"/>
              <a:t>Det enda controllern behöver göra är att instansiera ett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XmlRepository</a:t>
            </a:r>
            <a:r>
              <a:rPr lang="sv-SE" sz="1800" dirty="0" smtClean="0"/>
              <a:t>-objekt och använda de publika medlemmarna.</a:t>
            </a:r>
            <a:endParaRPr lang="sv-SE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0000">
            <a:off x="4563349" y="-472968"/>
            <a:ext cx="4362450" cy="61341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1dv409 - ASP.NET MVC - CC-BY-NC-SA </Template>
  <TotalTime>14284</TotalTime>
  <Words>472</Words>
  <Application>Microsoft Office PowerPoint</Application>
  <PresentationFormat>Bildspel på skärmen (16:10)</PresentationFormat>
  <Paragraphs>59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1" baseType="lpstr">
      <vt:lpstr>lnu-gray</vt:lpstr>
      <vt:lpstr>Persistens med  ”repository pattern”</vt:lpstr>
      <vt:lpstr>Upphovsrätt för detta verk</vt:lpstr>
      <vt:lpstr>Persistent födelsedata i en XML-fil</vt:lpstr>
      <vt:lpstr>Hur läsa data från en XML-fil?</vt:lpstr>
      <vt:lpstr>Hur skriva data till en XML-fil?</vt:lpstr>
      <vt:lpstr>Vad måste controllern veta?</vt:lpstr>
      <vt:lpstr>”Repository pattern”</vt:lpstr>
      <vt:lpstr>”Repository”-klass</vt:lpstr>
      <vt:lpstr>Den nya controllern</vt:lpstr>
      <vt:lpstr>Mer information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Persistens med  ”repository pattern”</dc:title>
  <dc:creator>Mats Loock</dc:creator>
  <cp:lastModifiedBy>Mats Loock</cp:lastModifiedBy>
  <cp:revision>518</cp:revision>
  <dcterms:created xsi:type="dcterms:W3CDTF">2010-10-22T06:49:30Z</dcterms:created>
  <dcterms:modified xsi:type="dcterms:W3CDTF">2013-11-19T08:24:08Z</dcterms:modified>
</cp:coreProperties>
</file>