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9"/>
  </p:notesMasterIdLst>
  <p:sldIdLst>
    <p:sldId id="256" r:id="rId2"/>
    <p:sldId id="272" r:id="rId3"/>
    <p:sldId id="263" r:id="rId4"/>
    <p:sldId id="266" r:id="rId5"/>
    <p:sldId id="257" r:id="rId6"/>
    <p:sldId id="258" r:id="rId7"/>
    <p:sldId id="259" r:id="rId8"/>
    <p:sldId id="264" r:id="rId9"/>
    <p:sldId id="260" r:id="rId10"/>
    <p:sldId id="265" r:id="rId11"/>
    <p:sldId id="261" r:id="rId12"/>
    <p:sldId id="262" r:id="rId13"/>
    <p:sldId id="267" r:id="rId14"/>
    <p:sldId id="268" r:id="rId15"/>
    <p:sldId id="269" r:id="rId16"/>
    <p:sldId id="270" r:id="rId17"/>
    <p:sldId id="271" r:id="rId18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>
        <p:scale>
          <a:sx n="125" d="100"/>
          <a:sy n="125" d="100"/>
        </p:scale>
        <p:origin x="576" y="58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58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dirty="0" smtClean="0"/>
              <a:t>Enkel gästbok 1.0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Skicka med modell med meddelanden till vyn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GeekGuestbookEntities</a:t>
            </a:r>
            <a:r>
              <a:rPr lang="sv-SE" dirty="0" smtClean="0"/>
              <a:t>, som </a:t>
            </a:r>
            <a:r>
              <a:rPr lang="en-US" i="1" dirty="0" smtClean="0"/>
              <a:t>Entry Data Model Wizard</a:t>
            </a:r>
            <a:r>
              <a:rPr lang="sv-SE" dirty="0" smtClean="0"/>
              <a:t> skapade automatisk, kapslar in databasen. Data kan hämtas från databasen via en instans av klassen.</a:t>
            </a:r>
          </a:p>
          <a:p>
            <a:r>
              <a:rPr lang="sv-SE" dirty="0" smtClean="0"/>
              <a:t>Modellen utgörs av ett objekt av typen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sv-SE" dirty="0" smtClean="0"/>
              <a:t>, som skapas med hjälp av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Messages</a:t>
            </a:r>
            <a:r>
              <a:rPr lang="sv-SE" dirty="0" smtClean="0"/>
              <a:t>.</a:t>
            </a:r>
          </a:p>
          <a:p>
            <a:r>
              <a:rPr lang="sv-SE" dirty="0" smtClean="0"/>
              <a:t>Med till vyn skickas modell innehållande listan med referenser till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err="1" smtClean="0"/>
              <a:t>-objekt</a:t>
            </a:r>
            <a:r>
              <a:rPr lang="sv-SE" dirty="0" smtClean="0"/>
              <a:t> som vyn ska presentera.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311">
            <a:off x="3006242" y="2457728"/>
            <a:ext cx="5475440" cy="36709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ts\AppData\Local\Temp\SNAGHTML230103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59" y="1694547"/>
            <a:ext cx="3114286" cy="122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57" y="2748674"/>
            <a:ext cx="3428572" cy="2091428"/>
          </a:xfrm>
          <a:prstGeom prst="rect">
            <a:avLst/>
          </a:prstGeom>
        </p:spPr>
      </p:pic>
      <p:pic>
        <p:nvPicPr>
          <p:cNvPr id="2052" name="Picture 4" descr="C:\Users\mats\AppData\Local\Temp\SNAGHTML230dbd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364">
            <a:off x="4908992" y="1677961"/>
            <a:ext cx="4760000" cy="42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Starkt typad vy för 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starkt typad vy underlättar arbetet med det data modellen innehåller. I detta fall refererar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sv-SE" dirty="0" smtClean="0"/>
              <a:t> till </a:t>
            </a:r>
            <a:r>
              <a:rPr lang="sv-SE" dirty="0"/>
              <a:t>listan, av typen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sv-SE" dirty="0"/>
              <a:t> , </a:t>
            </a:r>
            <a:r>
              <a:rPr lang="sv-SE" dirty="0" smtClean="0"/>
              <a:t>innehållande referenser till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-objekt.</a:t>
            </a:r>
            <a:endParaRPr lang="sv-SE" dirty="0"/>
          </a:p>
        </p:txBody>
      </p:sp>
      <p:cxnSp>
        <p:nvCxnSpPr>
          <p:cNvPr id="8" name="Rak pil 7"/>
          <p:cNvCxnSpPr/>
          <p:nvPr/>
        </p:nvCxnSpPr>
        <p:spPr bwMode="auto">
          <a:xfrm flipH="1">
            <a:off x="2411432" y="2455452"/>
            <a:ext cx="229458" cy="554847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llips 9"/>
          <p:cNvSpPr/>
          <p:nvPr/>
        </p:nvSpPr>
        <p:spPr bwMode="auto">
          <a:xfrm>
            <a:off x="2710663" y="250783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" name="Ellips 10"/>
          <p:cNvSpPr/>
          <p:nvPr/>
        </p:nvSpPr>
        <p:spPr bwMode="auto">
          <a:xfrm>
            <a:off x="4319545" y="3873109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" name="Bildtext höger 15"/>
          <p:cNvSpPr/>
          <p:nvPr/>
        </p:nvSpPr>
        <p:spPr bwMode="auto">
          <a:xfrm rot="21120000">
            <a:off x="46761" y="3294254"/>
            <a:ext cx="1241032" cy="561517"/>
          </a:xfrm>
          <a:prstGeom prst="rightArrowCallout">
            <a:avLst>
              <a:gd name="adj1" fmla="val 25000"/>
              <a:gd name="adj2" fmla="val 25000"/>
              <a:gd name="adj3" fmla="val 25545"/>
              <a:gd name="adj4" fmla="val 80673"/>
            </a:avLst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För att </a:t>
            </a:r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modellklasser </a:t>
            </a:r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ska visas måste projektet ha kompilerats.</a:t>
            </a:r>
          </a:p>
        </p:txBody>
      </p:sp>
      <p:cxnSp>
        <p:nvCxnSpPr>
          <p:cNvPr id="9" name="Rak pil 8"/>
          <p:cNvCxnSpPr/>
          <p:nvPr/>
        </p:nvCxnSpPr>
        <p:spPr bwMode="auto">
          <a:xfrm flipV="1">
            <a:off x="4322004" y="3486137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ts\AppData\Local\Temp\SNAGHTML2312bf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2" y="1603449"/>
            <a:ext cx="3548572" cy="30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79" y="2328408"/>
            <a:ext cx="3428572" cy="2091428"/>
          </a:xfrm>
          <a:prstGeom prst="rect">
            <a:avLst/>
          </a:prstGeom>
        </p:spPr>
      </p:pic>
      <p:pic>
        <p:nvPicPr>
          <p:cNvPr id="3076" name="Picture 4" descr="C:\Users\mats\AppData\Local\Temp\SNAGHTML23199f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40" y="2069286"/>
            <a:ext cx="5108572" cy="36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 för att skriva ett meddelande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smtClean="0"/>
              <a:t> skrivs i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GeekGuestbookController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En starkt typad vy, med namnet </a:t>
            </a:r>
            <a:r>
              <a:rPr lang="sv-SE" dirty="0" err="1" smtClean="0"/>
              <a:t>Create</a:t>
            </a:r>
            <a:r>
              <a:rPr lang="sv-SE" dirty="0" smtClean="0"/>
              <a:t>, skapas.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lum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140000">
            <a:off x="4454259" y="767922"/>
            <a:ext cx="5904762" cy="70952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scene3d>
            <a:camera prst="perspectiveRelaxed">
              <a:rot lat="19800000" lon="1200000" rev="20820000"/>
            </a:camera>
            <a:lightRig rig="threePt" dir="t"/>
          </a:scene3d>
          <a:sp3d prstMaterial="matte"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 hand om postat formulärdata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err="1" smtClean="0"/>
              <a:t>-metod</a:t>
            </a:r>
            <a:r>
              <a:rPr lang="sv-SE" dirty="0" smtClean="0"/>
              <a:t> (till), med en parameter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, skrivs och märks med attributet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HttpPost</a:t>
            </a:r>
            <a:r>
              <a:rPr lang="sv-SE" dirty="0" smtClean="0"/>
              <a:t> så metoden bara kan hantera förfrågningar av typen HTTP POST.</a:t>
            </a:r>
          </a:p>
          <a:p>
            <a:r>
              <a:rPr lang="sv-SE" dirty="0" smtClean="0"/>
              <a:t>Parametern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 refererar till ett objekt innehållande formulärdatat. Alla fält i formuläret har bundits automatiskt till motsvarande egenskap i objektet.</a:t>
            </a:r>
          </a:p>
          <a:p>
            <a:r>
              <a:rPr lang="sv-SE" dirty="0" smtClean="0"/>
              <a:t>Meddelandet sparas i databasen och klienten omdirigeras till Index.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76" y="2886075"/>
            <a:ext cx="3019048" cy="1942857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Modifiera (hjälpligt) vyn för lista med 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Meddelanden presenteras i flera </a:t>
            </a:r>
            <a:r>
              <a:rPr lang="sv-SE" dirty="0" err="1" smtClean="0"/>
              <a:t>article</a:t>
            </a:r>
            <a:r>
              <a:rPr lang="sv-SE" dirty="0" smtClean="0"/>
              <a:t>-element istället för i en tabell.</a:t>
            </a:r>
            <a:endParaRPr lang="sv-SE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9" y="1277189"/>
            <a:ext cx="3598572" cy="42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941" y="1349814"/>
            <a:ext cx="4973149" cy="4803692"/>
          </a:xfrm>
          <a:prstGeom prst="rect">
            <a:avLst/>
          </a:prstGeom>
          <a:noFill/>
          <a:ln>
            <a:noFill/>
          </a:ln>
          <a:scene3d>
            <a:camera prst="perspectiveContrastingLeftFacing">
              <a:rot lat="20799129" lon="1610096" rev="2097866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ts\AppData\Local\Temp\SNAGHTML233e51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3" y="1249423"/>
            <a:ext cx="4110476" cy="428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Modifiera (hjälpligt) vyn för nytt meddelande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Mindre justeringar behövs, bl.a. så att ett </a:t>
            </a:r>
            <a:r>
              <a:rPr lang="sv-SE" dirty="0" err="1" smtClean="0"/>
              <a:t>TextArea-element</a:t>
            </a:r>
            <a:r>
              <a:rPr lang="sv-SE" dirty="0" smtClean="0"/>
              <a:t> används för innehållet.</a:t>
            </a:r>
            <a:endParaRPr lang="sv-SE" dirty="0"/>
          </a:p>
        </p:txBody>
      </p:sp>
      <p:sp>
        <p:nvSpPr>
          <p:cNvPr id="10" name="Bildtext ned 9"/>
          <p:cNvSpPr/>
          <p:nvPr/>
        </p:nvSpPr>
        <p:spPr bwMode="auto">
          <a:xfrm rot="318203">
            <a:off x="3177420" y="1938408"/>
            <a:ext cx="1203183" cy="741422"/>
          </a:xfrm>
          <a:prstGeom prst="downArrowCallou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HTML-attribut sätts med hjälp av en anonym typ.</a:t>
            </a:r>
          </a:p>
        </p:txBody>
      </p:sp>
      <p:sp>
        <p:nvSpPr>
          <p:cNvPr id="9" name="Bildtext upp 8"/>
          <p:cNvSpPr/>
          <p:nvPr/>
        </p:nvSpPr>
        <p:spPr bwMode="auto">
          <a:xfrm rot="318203">
            <a:off x="5019650" y="1151449"/>
            <a:ext cx="1326065" cy="741422"/>
          </a:xfrm>
          <a:prstGeom prst="upArrowCallou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OBS! Kan göras på ett mycket smartare och generellare sätt!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20" y="1884390"/>
            <a:ext cx="3535715" cy="2708096"/>
          </a:xfrm>
          <a:prstGeom prst="rect">
            <a:avLst/>
          </a:prstGeom>
          <a:noFill/>
          <a:ln>
            <a:noFill/>
          </a:ln>
          <a:scene3d>
            <a:camera prst="perspectiveContrastingLeftFacing">
              <a:rot lat="20799129" lon="1610096" rev="2097866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Synpunkter och kritik</a:t>
            </a:r>
            <a:endParaRPr lang="sv-SE" dirty="0"/>
          </a:p>
        </p:txBody>
      </p:sp>
      <p:graphicFrame>
        <p:nvGraphicFramePr>
          <p:cNvPr id="4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817563"/>
          <a:ext cx="8229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sv-SE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Synpunkter och kritik</a:t>
            </a:r>
            <a:endParaRPr lang="sv-SE" dirty="0"/>
          </a:p>
        </p:txBody>
      </p:sp>
      <p:graphicFrame>
        <p:nvGraphicFramePr>
          <p:cNvPr id="4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326179"/>
              </p:ext>
            </p:extLst>
          </p:nvPr>
        </p:nvGraphicFramePr>
        <p:xfrm>
          <a:off x="457200" y="817563"/>
          <a:ext cx="82296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appUser</a:t>
                      </a: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 har fullständiga rättigheter i databasen.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Någon CSS används inte.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Det finns inget ”</a:t>
                      </a:r>
                      <a:r>
                        <a:rPr lang="sv-SE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respository</a:t>
                      </a: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 som controllern kan arbeta mot.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Controllermetoderna anger inte vyns namn explicit</a:t>
                      </a: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(vilket försvårar testning).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Avsaknaden av validering på server och klient är total.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Någon ”</a:t>
                      </a:r>
                      <a:r>
                        <a:rPr lang="sv-SE" i="1" dirty="0" smtClean="0">
                          <a:latin typeface="Times New Roman" pitchFamily="18" charset="0"/>
                          <a:cs typeface="Times New Roman" pitchFamily="18" charset="0"/>
                        </a:rPr>
                        <a:t>layout</a:t>
                      </a:r>
                      <a:r>
                        <a:rPr lang="sv-SE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 används inte.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Felhantering saknas.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Kommentarer saknas.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Det finns inga tester (enhetstestprojekt skapades inte initialt).</a:t>
                      </a:r>
                      <a:endParaRPr lang="sv-SE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5425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0550" y="-353844"/>
            <a:ext cx="8444316" cy="6068844"/>
          </a:xfrm>
          <a:prstGeom prst="rect">
            <a:avLst/>
          </a:prstGeom>
          <a:noFill/>
          <a:scene3d>
            <a:camera prst="perspectiveContrastingLeftFacing" fov="5400000">
              <a:rot lat="20427327" lon="2117180" rev="20972683"/>
            </a:camera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digital gästbok?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1" y="817563"/>
            <a:ext cx="6191249" cy="4619625"/>
          </a:xfrm>
        </p:spPr>
        <p:txBody>
          <a:bodyPr/>
          <a:lstStyle/>
          <a:p>
            <a:r>
              <a:rPr lang="sv-SE" dirty="0" smtClean="0"/>
              <a:t>På webben är en gästbok ett system som tillåter besökarna på en webbplats att lämna ett publikt meddelande, som besökare och webbansvarig kan läsa.</a:t>
            </a:r>
          </a:p>
          <a:p>
            <a:r>
              <a:rPr lang="sv-SE" dirty="0" smtClean="0"/>
              <a:t>I allmänhet behöver besökaren inte ett användarkonto för att lämna ett meddelande.</a:t>
            </a:r>
          </a:p>
          <a:p>
            <a:r>
              <a:rPr lang="sv-SE" dirty="0" smtClean="0"/>
              <a:t>Syftet med en webbplats gästbok är att visa vilken typ av besökare webbplatsen har, och få återkoppling från dem. Detta gör det möjligt för den webbansvarige att förbättra webbplatsen.</a:t>
            </a:r>
          </a:p>
        </p:txBody>
      </p:sp>
      <p:sp>
        <p:nvSpPr>
          <p:cNvPr id="5" name="Tankebubbla 4"/>
          <p:cNvSpPr/>
          <p:nvPr/>
        </p:nvSpPr>
        <p:spPr bwMode="auto">
          <a:xfrm>
            <a:off x="809625" y="3524249"/>
            <a:ext cx="3952875" cy="1657351"/>
          </a:xfrm>
          <a:prstGeom prst="cloudCallout">
            <a:avLst>
              <a:gd name="adj1" fmla="val 47290"/>
              <a:gd name="adj2" fmla="val 5886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Meddelanden ska kunna visas och skickas in. </a:t>
            </a: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 behöver kunna lagra en kort rubrik, meddelandets innehåll, namn, mejladress och datum med tidpunkt</a:t>
            </a:r>
            <a:r>
              <a:rPr kumimoji="0" lang="sv-SE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 en databas.  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 41"/>
          <p:cNvGrpSpPr/>
          <p:nvPr/>
        </p:nvGrpSpPr>
        <p:grpSpPr>
          <a:xfrm>
            <a:off x="4190346" y="2766092"/>
            <a:ext cx="4397063" cy="2226422"/>
            <a:chOff x="4190346" y="2766092"/>
            <a:chExt cx="4397063" cy="2226422"/>
          </a:xfrm>
        </p:grpSpPr>
        <p:cxnSp>
          <p:nvCxnSpPr>
            <p:cNvPr id="16" name="Rak 15"/>
            <p:cNvCxnSpPr/>
            <p:nvPr/>
          </p:nvCxnSpPr>
          <p:spPr bwMode="auto">
            <a:xfrm>
              <a:off x="5305227" y="3883055"/>
              <a:ext cx="32821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Rak 20"/>
            <p:cNvCxnSpPr/>
            <p:nvPr/>
          </p:nvCxnSpPr>
          <p:spPr bwMode="auto">
            <a:xfrm rot="16200000" flipH="1">
              <a:off x="4189947" y="2766491"/>
              <a:ext cx="1116760" cy="1115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Rak 31"/>
            <p:cNvCxnSpPr/>
            <p:nvPr/>
          </p:nvCxnSpPr>
          <p:spPr bwMode="auto">
            <a:xfrm rot="5400000" flipH="1" flipV="1">
              <a:off x="4194711" y="3876153"/>
              <a:ext cx="1116760" cy="1115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Rak pil 66"/>
          <p:cNvCxnSpPr/>
          <p:nvPr/>
        </p:nvCxnSpPr>
        <p:spPr bwMode="auto">
          <a:xfrm>
            <a:off x="4583596" y="4259399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arrow" w="med" len="med"/>
            <a:tailEnd type="none"/>
          </a:ln>
          <a:effectLst/>
        </p:spPr>
      </p:cxnSp>
      <p:cxnSp>
        <p:nvCxnSpPr>
          <p:cNvPr id="68" name="Rak pil 67"/>
          <p:cNvCxnSpPr/>
          <p:nvPr/>
        </p:nvCxnSpPr>
        <p:spPr bwMode="auto">
          <a:xfrm>
            <a:off x="4652394" y="4116523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Rak pil 63"/>
          <p:cNvCxnSpPr/>
          <p:nvPr/>
        </p:nvCxnSpPr>
        <p:spPr bwMode="auto">
          <a:xfrm rot="10800000" flipV="1">
            <a:off x="2405140" y="4028530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Rak pil 64"/>
          <p:cNvCxnSpPr/>
          <p:nvPr/>
        </p:nvCxnSpPr>
        <p:spPr bwMode="auto">
          <a:xfrm rot="10800000" flipH="1" flipV="1">
            <a:off x="2405140" y="3884716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Gästbokapplikationen i stora drag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817563"/>
            <a:ext cx="8429625" cy="1498253"/>
          </a:xfrm>
        </p:spPr>
        <p:txBody>
          <a:bodyPr/>
          <a:lstStyle/>
          <a:p>
            <a:r>
              <a:rPr lang="sv-SE" dirty="0" smtClean="0"/>
              <a:t>Skapa databas,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</a:t>
            </a:r>
            <a:r>
              <a:rPr lang="sv-SE" dirty="0" smtClean="0"/>
              <a:t>, med tabellen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 innehållande meddelanden.</a:t>
            </a:r>
          </a:p>
          <a:p>
            <a:r>
              <a:rPr lang="sv-SE" dirty="0" smtClean="0"/>
              <a:t>Skapa datamodell innehållande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.</a:t>
            </a:r>
          </a:p>
          <a:p>
            <a:r>
              <a:rPr lang="sv-SE" dirty="0" smtClean="0"/>
              <a:t>Skapa controller med metoder för lista (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sv-SE" dirty="0" smtClean="0"/>
              <a:t>) och skapa (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smtClean="0"/>
              <a:t>) meddelanden.</a:t>
            </a:r>
          </a:p>
          <a:p>
            <a:r>
              <a:rPr lang="sv-SE" dirty="0" smtClean="0"/>
              <a:t>Skapa vyer för lista och skapa meddelanden.</a:t>
            </a:r>
            <a:endParaRPr lang="sv-S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3680" y="3349655"/>
            <a:ext cx="82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upp 5"/>
          <p:cNvGrpSpPr/>
          <p:nvPr/>
        </p:nvGrpSpPr>
        <p:grpSpPr>
          <a:xfrm>
            <a:off x="5366199" y="2562414"/>
            <a:ext cx="1245612" cy="1245612"/>
            <a:chOff x="2767447" y="48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13" name="Ellips 12"/>
            <p:cNvSpPr/>
            <p:nvPr/>
          </p:nvSpPr>
          <p:spPr>
            <a:xfrm>
              <a:off x="2767447" y="48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0"/>
                    <a:satOff val="0"/>
                    <a:lumOff val="0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0"/>
                    <a:satOff val="0"/>
                    <a:lumOff val="0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0"/>
                    <a:satOff val="0"/>
                    <a:lumOff val="0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0"/>
                    <a:satOff val="0"/>
                    <a:lumOff val="0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0"/>
                  <a:satOff val="0"/>
                  <a:lumOff val="0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Ellips 4"/>
            <p:cNvSpPr/>
            <p:nvPr/>
          </p:nvSpPr>
          <p:spPr>
            <a:xfrm>
              <a:off x="3067275" y="30031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Model</a:t>
              </a:r>
              <a:endParaRPr lang="en-US" sz="1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8" name="Grupp 7"/>
          <p:cNvGrpSpPr/>
          <p:nvPr/>
        </p:nvGrpSpPr>
        <p:grpSpPr>
          <a:xfrm>
            <a:off x="5366199" y="3953305"/>
            <a:ext cx="1245612" cy="1245612"/>
            <a:chOff x="1229680" y="266397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9" name="Ellips 8"/>
            <p:cNvSpPr/>
            <p:nvPr/>
          </p:nvSpPr>
          <p:spPr>
            <a:xfrm>
              <a:off x="1229680" y="266397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-11415811"/>
                    <a:satOff val="-48181"/>
                    <a:lumOff val="5490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-11415811"/>
                    <a:satOff val="-48181"/>
                    <a:lumOff val="5490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-11415811"/>
                    <a:satOff val="-48181"/>
                    <a:lumOff val="5490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-11415811"/>
                    <a:satOff val="-48181"/>
                    <a:lumOff val="5490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11415811"/>
                  <a:satOff val="-48181"/>
                  <a:lumOff val="5490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lips 8"/>
            <p:cNvSpPr/>
            <p:nvPr/>
          </p:nvSpPr>
          <p:spPr>
            <a:xfrm>
              <a:off x="1529508" y="296380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View</a:t>
              </a:r>
              <a:endParaRPr lang="en-US" sz="1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4345" y="2781465"/>
            <a:ext cx="824442" cy="82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ruta 25"/>
          <p:cNvSpPr txBox="1"/>
          <p:nvPr/>
        </p:nvSpPr>
        <p:spPr>
          <a:xfrm>
            <a:off x="7344747" y="2301474"/>
            <a:ext cx="13436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GeekGuestbook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Message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5399743" y="5191780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Index.cshtml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Create.cshtml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5271073" y="2033713"/>
            <a:ext cx="1438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DataModel.edmx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Message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3027407" y="2524125"/>
            <a:ext cx="1847539" cy="730182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GuestbookController.cs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  <a:b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upp 6"/>
          <p:cNvGrpSpPr/>
          <p:nvPr/>
        </p:nvGrpSpPr>
        <p:grpSpPr>
          <a:xfrm>
            <a:off x="3367747" y="3260249"/>
            <a:ext cx="1245612" cy="1245612"/>
            <a:chOff x="4305214" y="266397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11" name="Ellips 10"/>
            <p:cNvSpPr/>
            <p:nvPr/>
          </p:nvSpPr>
          <p:spPr>
            <a:xfrm>
              <a:off x="4305214" y="266397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-5707906"/>
                    <a:satOff val="-24090"/>
                    <a:lumOff val="2745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-5707906"/>
                    <a:satOff val="-24090"/>
                    <a:lumOff val="2745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-5707906"/>
                    <a:satOff val="-24090"/>
                    <a:lumOff val="2745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-5707906"/>
                    <a:satOff val="-24090"/>
                    <a:lumOff val="2745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Ellips 6"/>
            <p:cNvSpPr/>
            <p:nvPr/>
          </p:nvSpPr>
          <p:spPr>
            <a:xfrm>
              <a:off x="4605042" y="296380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Controller</a:t>
              </a:r>
              <a:endParaRPr lang="en-US" sz="1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cxnSp>
        <p:nvCxnSpPr>
          <p:cNvPr id="36" name="Rak pil 35"/>
          <p:cNvCxnSpPr/>
          <p:nvPr/>
        </p:nvCxnSpPr>
        <p:spPr bwMode="auto">
          <a:xfrm flipV="1">
            <a:off x="4621696" y="3318805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Rak pil 43"/>
          <p:cNvCxnSpPr/>
          <p:nvPr/>
        </p:nvCxnSpPr>
        <p:spPr bwMode="auto">
          <a:xfrm rot="10800000" flipV="1">
            <a:off x="4676208" y="3471205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0" name="Rak pil 49"/>
          <p:cNvCxnSpPr/>
          <p:nvPr/>
        </p:nvCxnSpPr>
        <p:spPr bwMode="auto">
          <a:xfrm rot="10800000" flipV="1">
            <a:off x="6808072" y="3257004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3" name="Rak pil 52"/>
          <p:cNvCxnSpPr/>
          <p:nvPr/>
        </p:nvCxnSpPr>
        <p:spPr bwMode="auto">
          <a:xfrm rot="10800000" flipH="1" flipV="1">
            <a:off x="6808072" y="3113190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Ellips 68"/>
          <p:cNvSpPr/>
          <p:nvPr/>
        </p:nvSpPr>
        <p:spPr bwMode="auto">
          <a:xfrm>
            <a:off x="2581275" y="3581400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Ellips 69"/>
          <p:cNvSpPr/>
          <p:nvPr/>
        </p:nvSpPr>
        <p:spPr bwMode="auto">
          <a:xfrm>
            <a:off x="4686300" y="3171825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sv-SE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lips 70"/>
          <p:cNvSpPr/>
          <p:nvPr/>
        </p:nvSpPr>
        <p:spPr bwMode="auto">
          <a:xfrm>
            <a:off x="6962775" y="2828925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sv-SE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Ellips 71"/>
          <p:cNvSpPr/>
          <p:nvPr/>
        </p:nvSpPr>
        <p:spPr bwMode="auto">
          <a:xfrm>
            <a:off x="4848225" y="3971925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sv-SE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28600"/>
            <a:ext cx="27432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databasen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438650" cy="4619625"/>
          </a:xfrm>
        </p:spPr>
        <p:txBody>
          <a:bodyPr/>
          <a:lstStyle/>
          <a:p>
            <a:r>
              <a:rPr lang="sv-SE" dirty="0" smtClean="0"/>
              <a:t>Skapa databasen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</a:t>
            </a:r>
            <a:r>
              <a:rPr lang="sv-SE" dirty="0" smtClean="0"/>
              <a:t>.</a:t>
            </a:r>
            <a:endParaRPr lang="sv-SE" dirty="0" smtClean="0"/>
          </a:p>
          <a:p>
            <a:r>
              <a:rPr lang="sv-SE" dirty="0" smtClean="0"/>
              <a:t>Lägg till användaren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 och se till att användaren har rollen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db_owner</a:t>
            </a:r>
            <a:r>
              <a:rPr lang="sv-SE" dirty="0" smtClean="0"/>
              <a:t>. All kommunikation med databasen kommer att gå genom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Lägg till tabellen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 med fälten:</a:t>
            </a:r>
            <a:endParaRPr lang="sv-SE" sz="1600" dirty="0" smtClean="0"/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MessageId</a:t>
            </a:r>
            <a:r>
              <a:rPr lang="sv-SE" dirty="0" smtClean="0"/>
              <a:t>, för primärnyckelns värde.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dirty="0" smtClean="0"/>
              <a:t>, för rubriken.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dirty="0" smtClean="0"/>
              <a:t>, för meddelandet.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/>
              <a:t>, för eventuellt namn.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Email</a:t>
            </a:r>
            <a:r>
              <a:rPr lang="sv-SE" dirty="0" smtClean="0"/>
              <a:t>, för eventuell mejladress.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sv-SE" dirty="0" smtClean="0"/>
              <a:t>, datum då meddelandet </a:t>
            </a:r>
            <a:br>
              <a:rPr lang="sv-SE" dirty="0" smtClean="0"/>
            </a:br>
            <a:r>
              <a:rPr lang="sv-SE" dirty="0" smtClean="0"/>
              <a:t>skapades.</a:t>
            </a:r>
            <a:endParaRPr lang="sv-SE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7228" y="1552574"/>
            <a:ext cx="2505075" cy="265747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281363"/>
            <a:ext cx="2714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408749">
            <a:off x="6163523" y="1670529"/>
            <a:ext cx="2871923" cy="4253902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2" y="1515211"/>
            <a:ext cx="4547619" cy="3142857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346" y="2736870"/>
            <a:ext cx="3666667" cy="2738095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ASP.NET MVC-projektet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4"/>
            <a:ext cx="8229600" cy="677862"/>
          </a:xfrm>
        </p:spPr>
        <p:txBody>
          <a:bodyPr/>
          <a:lstStyle/>
          <a:p>
            <a:r>
              <a:rPr lang="sv-SE" dirty="0" smtClean="0"/>
              <a:t>Skapa ett nytt projekt av typen </a:t>
            </a:r>
            <a:r>
              <a:rPr lang="en-US" sz="1600" dirty="0" smtClean="0">
                <a:latin typeface="Segoe UI Semibold" pitchFamily="34" charset="0"/>
              </a:rPr>
              <a:t>ASP.NET </a:t>
            </a:r>
            <a:r>
              <a:rPr lang="en-US" sz="1600" dirty="0" smtClean="0">
                <a:latin typeface="Segoe UI Semibold" pitchFamily="34" charset="0"/>
              </a:rPr>
              <a:t>Web </a:t>
            </a:r>
            <a:r>
              <a:rPr lang="en-US" sz="1600" dirty="0" smtClean="0">
                <a:latin typeface="Segoe UI Semibold" pitchFamily="34" charset="0"/>
              </a:rPr>
              <a:t>Application</a:t>
            </a:r>
            <a:r>
              <a:rPr lang="sv-SE" dirty="0" smtClean="0"/>
              <a:t>, </a:t>
            </a:r>
            <a:r>
              <a:rPr lang="sv-SE" dirty="0" smtClean="0"/>
              <a:t>ge </a:t>
            </a:r>
            <a:r>
              <a:rPr lang="sv-SE" dirty="0" smtClean="0"/>
              <a:t>det namnet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</a:t>
            </a:r>
            <a:r>
              <a:rPr lang="sv-SE" dirty="0" smtClean="0"/>
              <a:t> och välj </a:t>
            </a:r>
            <a:r>
              <a:rPr lang="sv-SE" dirty="0" err="1" smtClean="0"/>
              <a:t>projektmallen</a:t>
            </a:r>
            <a:r>
              <a:rPr lang="sv-SE" dirty="0" smtClean="0"/>
              <a:t> </a:t>
            </a:r>
            <a:r>
              <a:rPr lang="sv-SE" sz="1600" dirty="0" smtClean="0">
                <a:latin typeface="Segoe UI Semibold" pitchFamily="34" charset="0"/>
              </a:rPr>
              <a:t>MVC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1" y="1486093"/>
            <a:ext cx="3638095" cy="25142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45" y="3026711"/>
            <a:ext cx="2403810" cy="215619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277" y="1841757"/>
            <a:ext cx="2403810" cy="2156190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734" y="1460073"/>
            <a:ext cx="1718095" cy="2514286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221" y="3325281"/>
            <a:ext cx="2403810" cy="215619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3941" y="2261281"/>
            <a:ext cx="1192381" cy="2030476"/>
          </a:xfrm>
          <a:prstGeom prst="rect">
            <a:avLst/>
          </a:prstGeom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hjälp av </a:t>
            </a:r>
            <a:r>
              <a:rPr lang="en-US" i="1" dirty="0" smtClean="0"/>
              <a:t>Entity Data Model Wizard</a:t>
            </a:r>
            <a:r>
              <a:rPr lang="sv-SE" dirty="0" smtClean="0"/>
              <a:t> genereras modellen med utgångspunkt från databasen.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modell</a:t>
            </a:r>
            <a:endParaRPr lang="sv-SE" dirty="0"/>
          </a:p>
        </p:txBody>
      </p:sp>
      <p:cxnSp>
        <p:nvCxnSpPr>
          <p:cNvPr id="12" name="Rak pil 11"/>
          <p:cNvCxnSpPr/>
          <p:nvPr/>
        </p:nvCxnSpPr>
        <p:spPr bwMode="auto">
          <a:xfrm>
            <a:off x="1562100" y="3087156"/>
            <a:ext cx="828675" cy="352425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 bwMode="auto">
          <a:xfrm flipV="1">
            <a:off x="2990850" y="3172881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 bwMode="auto">
          <a:xfrm flipV="1">
            <a:off x="5314950" y="2279470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 bwMode="auto">
          <a:xfrm rot="10800000" flipV="1">
            <a:off x="5467350" y="2629955"/>
            <a:ext cx="781050" cy="428625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 bwMode="auto">
          <a:xfrm>
            <a:off x="5153025" y="3430056"/>
            <a:ext cx="828675" cy="352425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 bwMode="auto">
          <a:xfrm flipV="1">
            <a:off x="7000875" y="3325281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Ellips 23"/>
          <p:cNvSpPr/>
          <p:nvPr/>
        </p:nvSpPr>
        <p:spPr bwMode="auto">
          <a:xfrm>
            <a:off x="1504950" y="326813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" name="Ellips 24"/>
          <p:cNvSpPr/>
          <p:nvPr/>
        </p:nvSpPr>
        <p:spPr bwMode="auto">
          <a:xfrm>
            <a:off x="3324225" y="3468156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" name="Ellips 25"/>
          <p:cNvSpPr/>
          <p:nvPr/>
        </p:nvSpPr>
        <p:spPr bwMode="auto">
          <a:xfrm>
            <a:off x="5324475" y="2136595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" name="Ellips 26"/>
          <p:cNvSpPr/>
          <p:nvPr/>
        </p:nvSpPr>
        <p:spPr bwMode="auto">
          <a:xfrm>
            <a:off x="6153150" y="2687106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8" name="Ellips 27"/>
          <p:cNvSpPr/>
          <p:nvPr/>
        </p:nvSpPr>
        <p:spPr bwMode="auto">
          <a:xfrm>
            <a:off x="5067300" y="355388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9" name="Ellips 28"/>
          <p:cNvSpPr/>
          <p:nvPr/>
        </p:nvSpPr>
        <p:spPr bwMode="auto">
          <a:xfrm>
            <a:off x="7315200" y="363008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0" name="Bildtext höger 29"/>
          <p:cNvSpPr/>
          <p:nvPr/>
        </p:nvSpPr>
        <p:spPr bwMode="auto">
          <a:xfrm rot="21120000">
            <a:off x="4470820" y="4988776"/>
            <a:ext cx="1091133" cy="324129"/>
          </a:xfrm>
          <a:prstGeom prst="rightArrowCallout">
            <a:avLst>
              <a:gd name="adj1" fmla="val 25000"/>
              <a:gd name="adj2" fmla="val 25000"/>
              <a:gd name="adj3" fmla="val 25545"/>
              <a:gd name="adj4" fmla="val 80673"/>
            </a:avLst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 uppmärksam på namnrymden!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24" y="817563"/>
            <a:ext cx="4314320" cy="475071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Object Relational Designer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009604" cy="4619625"/>
          </a:xfrm>
        </p:spPr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.edmx</a:t>
            </a:r>
            <a:r>
              <a:rPr lang="sv-SE" dirty="0" smtClean="0"/>
              <a:t>-filen </a:t>
            </a:r>
            <a:r>
              <a:rPr lang="en-US" i="1" dirty="0" smtClean="0"/>
              <a:t>Entry Data Model Wizard</a:t>
            </a:r>
            <a:r>
              <a:rPr lang="sv-SE" dirty="0" smtClean="0"/>
              <a:t> skapade kan redigeras med </a:t>
            </a:r>
            <a:r>
              <a:rPr lang="en-US" i="1" dirty="0" smtClean="0"/>
              <a:t>Entity Framework  Object Relational Designer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För tabellen </a:t>
            </a:r>
            <a:r>
              <a:rPr lang="en-US" dirty="0" smtClean="0"/>
              <a:t>Message</a:t>
            </a:r>
            <a:r>
              <a:rPr lang="sv-SE" dirty="0" smtClean="0"/>
              <a:t> har entitetstypen </a:t>
            </a:r>
            <a:r>
              <a:rPr lang="en-US" dirty="0" smtClean="0"/>
              <a:t>Message</a:t>
            </a:r>
            <a:r>
              <a:rPr lang="sv-SE" dirty="0" smtClean="0"/>
              <a:t> skapats, d.v.s. samma namn som tabellen. Fälten i tabellen har implementerats som egenskaper i klassen.</a:t>
            </a:r>
          </a:p>
          <a:p>
            <a:r>
              <a:rPr lang="sv-SE" dirty="0" smtClean="0"/>
              <a:t>Klassers och egenskapers namn kan modifieras.</a:t>
            </a:r>
          </a:p>
          <a:p>
            <a:r>
              <a:rPr lang="sv-SE" dirty="0" smtClean="0"/>
              <a:t>I egenskaperna för entitetssamlingen kan namnet för samlingen ändras, ibland lämpligen till namnet på klass med suffixet Set.</a:t>
            </a:r>
            <a:br>
              <a:rPr lang="sv-SE" dirty="0" smtClean="0"/>
            </a:br>
            <a:r>
              <a:rPr lang="sv-SE" sz="1200" dirty="0" smtClean="0">
                <a:solidFill>
                  <a:schemeClr val="bg1">
                    <a:lumMod val="75000"/>
                  </a:schemeClr>
                </a:solidFill>
              </a:rPr>
              <a:t>(Vissa substantiv som t.ex. 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aircraft</a:t>
            </a:r>
            <a:r>
              <a:rPr lang="sv-SE" sz="1200" dirty="0" smtClean="0">
                <a:solidFill>
                  <a:schemeClr val="bg1">
                    <a:lumMod val="75000"/>
                  </a:schemeClr>
                </a:solidFill>
              </a:rPr>
              <a:t>, heter samma sak i singular som i plural.)</a:t>
            </a:r>
            <a:endParaRPr lang="sv-S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01666" y="1712231"/>
            <a:ext cx="2780952" cy="4228571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92734"/>
            <a:ext cx="5457143" cy="3771428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801" y="4882767"/>
            <a:ext cx="3428572" cy="725714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 med ansvar för gästboken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Namnet på controllern måste avslutas med just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Metoden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sv-SE" dirty="0" smtClean="0"/>
              <a:t> returnerar ett objekt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ViewResult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77784">
            <a:off x="3492891" y="2012151"/>
            <a:ext cx="3980952" cy="319047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6273</TotalTime>
  <Words>744</Words>
  <Application>Microsoft Office PowerPoint</Application>
  <PresentationFormat>Bildspel på skärmen (16:10)</PresentationFormat>
  <Paragraphs>100</Paragraphs>
  <Slides>17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Segoe UI Semibold</vt:lpstr>
      <vt:lpstr>Times New Roman</vt:lpstr>
      <vt:lpstr>Wingdings</vt:lpstr>
      <vt:lpstr>lnu-gray</vt:lpstr>
      <vt:lpstr>Enkel gästbok 1.0</vt:lpstr>
      <vt:lpstr>Upphovsrätt för detta verk</vt:lpstr>
      <vt:lpstr>Vad är en digital gästbok?</vt:lpstr>
      <vt:lpstr>Gästbokapplikationen i stora drag</vt:lpstr>
      <vt:lpstr>Skapa databasen</vt:lpstr>
      <vt:lpstr>Skapa ASP.NET MVC-projektet</vt:lpstr>
      <vt:lpstr>Skapa modell</vt:lpstr>
      <vt:lpstr>Entity Framework Object Relational Designer</vt:lpstr>
      <vt:lpstr>Controller med ansvar för gästboken</vt:lpstr>
      <vt:lpstr>Skicka med modell med meddelanden till vyn</vt:lpstr>
      <vt:lpstr>Starkt typad vy för meddelanden</vt:lpstr>
      <vt:lpstr>Formulär för att skriva ett meddelande</vt:lpstr>
      <vt:lpstr>Ta hand om postat formulärdata</vt:lpstr>
      <vt:lpstr>Modifiera (hjälpligt) vyn för lista med meddelanden</vt:lpstr>
      <vt:lpstr>Modifiera (hjälpligt) vyn för nytt meddelande</vt:lpstr>
      <vt:lpstr>Synpunkter och kritik</vt:lpstr>
      <vt:lpstr>Synpunkter och kritik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Enkel gästbok 1.0</dc:title>
  <dc:creator>Mats Loock</dc:creator>
  <cp:lastModifiedBy>Mats Loock</cp:lastModifiedBy>
  <cp:revision>140</cp:revision>
  <dcterms:created xsi:type="dcterms:W3CDTF">2010-10-22T06:49:30Z</dcterms:created>
  <dcterms:modified xsi:type="dcterms:W3CDTF">2014-11-04T08:25:02Z</dcterms:modified>
</cp:coreProperties>
</file>