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3" r:id="rId2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BCB"/>
    <a:srgbClr val="FFFFFF"/>
    <a:srgbClr val="FF0000"/>
    <a:srgbClr val="EAEAEA"/>
    <a:srgbClr val="93CDDD"/>
    <a:srgbClr val="FF6699"/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>
        <p:scale>
          <a:sx n="100" d="100"/>
          <a:sy n="100" d="100"/>
        </p:scale>
        <p:origin x="1296" y="103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6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older-versions/models-(data)/performing-simple-validation-cs" TargetMode="External"/><Relationship Id="rId2" Type="http://schemas.openxmlformats.org/officeDocument/2006/relationships/hyperlink" Target="http://www.asp.net/mvc/overview/getting-started/introduction/adding-validati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37775"/>
          </a:xfrm>
        </p:spPr>
        <p:txBody>
          <a:bodyPr/>
          <a:lstStyle/>
          <a:p>
            <a:r>
              <a:rPr lang="sv-SE" sz="5400" dirty="0" smtClean="0"/>
              <a:t>Modeller, datainmatning och validering</a:t>
            </a:r>
            <a:endParaRPr lang="sv-SE" sz="5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617422" y="1962149"/>
            <a:ext cx="4267200" cy="375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RightFacing"/>
            <a:lightRig rig="threePt" dir="t"/>
          </a:scene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479">
            <a:off x="323138" y="890219"/>
            <a:ext cx="3724275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69512">
            <a:off x="6436427" y="991863"/>
            <a:ext cx="2869506" cy="5297551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hreePt" dir="t"/>
          </a:scene3d>
          <a:sp3d prstMaterial="matte"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Binda data som har samma namn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HTML-element med samma namn i ett formulär kan bindas till arrayer, samlingar eller associativa arrayer.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103">
            <a:off x="3040876" y="2685760"/>
            <a:ext cx="3371850" cy="1114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Ellips 8"/>
          <p:cNvSpPr/>
          <p:nvPr/>
        </p:nvSpPr>
        <p:spPr bwMode="auto">
          <a:xfrm rot="180000">
            <a:off x="4842120" y="3005188"/>
            <a:ext cx="157991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 rot="21021265">
            <a:off x="1968643" y="2107321"/>
            <a:ext cx="848688" cy="243129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0000">
            <a:off x="5923329" y="3355975"/>
            <a:ext cx="1933575" cy="2114550"/>
          </a:xfrm>
          <a:prstGeom prst="rect">
            <a:avLst/>
          </a:prstGeom>
          <a:noFill/>
        </p:spPr>
      </p:pic>
      <p:cxnSp>
        <p:nvCxnSpPr>
          <p:cNvPr id="14" name="Figur 13"/>
          <p:cNvCxnSpPr>
            <a:stCxn id="10" idx="7"/>
            <a:endCxn id="9" idx="7"/>
          </p:cNvCxnSpPr>
          <p:nvPr/>
        </p:nvCxnSpPr>
        <p:spPr bwMode="auto">
          <a:xfrm rot="16200000" flipH="1">
            <a:off x="4044987" y="925039"/>
            <a:ext cx="649815" cy="3650240"/>
          </a:xfrm>
          <a:prstGeom prst="curvedConnector3">
            <a:avLst>
              <a:gd name="adj1" fmla="val -84106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71" y="2853178"/>
            <a:ext cx="32289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0" name="Ellips 29"/>
          <p:cNvSpPr/>
          <p:nvPr/>
        </p:nvSpPr>
        <p:spPr bwMode="auto">
          <a:xfrm>
            <a:off x="6398760" y="3368549"/>
            <a:ext cx="107576" cy="107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000926" y="3018071"/>
            <a:ext cx="38385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" name="Ellips 20"/>
          <p:cNvSpPr/>
          <p:nvPr/>
        </p:nvSpPr>
        <p:spPr bwMode="auto">
          <a:xfrm>
            <a:off x="6631321" y="4779470"/>
            <a:ext cx="107576" cy="107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Manuellt binda formulärdatat till en egen typ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du behöver större kontroll över hur modellobjektet instansieras kan du manuellt binda formulärdatat till modellobjektet med metoderna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TryUpdateModel</a:t>
            </a:r>
            <a:r>
              <a:rPr lang="sv-SE" dirty="0" smtClean="0"/>
              <a:t>.</a:t>
            </a:r>
          </a:p>
          <a:p>
            <a:pPr lvl="1"/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sv-SE" dirty="0" smtClean="0"/>
              <a:t> kastar ett undantag om bindningen misslyckas.</a:t>
            </a:r>
          </a:p>
          <a:p>
            <a:pPr lvl="1"/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TryUpdateModel</a:t>
            </a:r>
            <a:r>
              <a:rPr lang="sv-SE" dirty="0" smtClean="0"/>
              <a:t> returnerar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/>
              <a:t> om bindningen misslyckas.</a:t>
            </a:r>
          </a:p>
        </p:txBody>
      </p:sp>
      <p:sp>
        <p:nvSpPr>
          <p:cNvPr id="5" name="Ellips 4"/>
          <p:cNvSpPr/>
          <p:nvPr/>
        </p:nvSpPr>
        <p:spPr bwMode="auto">
          <a:xfrm rot="-360000">
            <a:off x="1775299" y="3631257"/>
            <a:ext cx="1360242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60000">
            <a:off x="4300287" y="3727328"/>
            <a:ext cx="231388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Bildtext upp 8"/>
          <p:cNvSpPr/>
          <p:nvPr/>
        </p:nvSpPr>
        <p:spPr bwMode="auto">
          <a:xfrm rot="21396999">
            <a:off x="5427848" y="3992376"/>
            <a:ext cx="1492119" cy="1159013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hämtas enbart från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0" name="Figur 13"/>
          <p:cNvCxnSpPr>
            <a:stCxn id="21" idx="6"/>
            <a:endCxn id="30" idx="5"/>
          </p:cNvCxnSpPr>
          <p:nvPr/>
        </p:nvCxnSpPr>
        <p:spPr bwMode="auto">
          <a:xfrm flipH="1" flipV="1">
            <a:off x="6490582" y="3460371"/>
            <a:ext cx="248315" cy="1372887"/>
          </a:xfrm>
          <a:prstGeom prst="curvedConnector4">
            <a:avLst>
              <a:gd name="adj1" fmla="val -168777"/>
              <a:gd name="adj2" fmla="val 7011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Bildtext upp 7"/>
          <p:cNvSpPr/>
          <p:nvPr/>
        </p:nvSpPr>
        <p:spPr bwMode="auto">
          <a:xfrm rot="21109682">
            <a:off x="1851115" y="3888870"/>
            <a:ext cx="1713688" cy="1404249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hämtas från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RouteData.Values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Request.QueryString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och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Request.Files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 23"/>
          <p:cNvGrpSpPr/>
          <p:nvPr/>
        </p:nvGrpSpPr>
        <p:grpSpPr>
          <a:xfrm>
            <a:off x="600435" y="2182467"/>
            <a:ext cx="3686175" cy="2333625"/>
            <a:chOff x="600435" y="2182467"/>
            <a:chExt cx="3686175" cy="2333625"/>
          </a:xfrm>
        </p:grpSpPr>
        <p:sp>
          <p:nvSpPr>
            <p:cNvPr id="13" name="Ellips 12"/>
            <p:cNvSpPr/>
            <p:nvPr/>
          </p:nvSpPr>
          <p:spPr bwMode="auto">
            <a:xfrm>
              <a:off x="1602154" y="3391877"/>
              <a:ext cx="101600" cy="101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 13"/>
            <p:cNvSpPr/>
            <p:nvPr/>
          </p:nvSpPr>
          <p:spPr bwMode="auto">
            <a:xfrm>
              <a:off x="1613878" y="3942861"/>
              <a:ext cx="101600" cy="101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435" y="2182467"/>
              <a:ext cx="3686175" cy="23336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00780" y="1742563"/>
            <a:ext cx="7018337" cy="5495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Modellens status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MVC-ramverket använder egenskapen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, en associativ array, för att lagra information om modellen. I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 lagras information som modellens status, bindningsfel, inkommande värden, ….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0000">
            <a:off x="-481704" y="4259765"/>
            <a:ext cx="4682477" cy="190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Figur 13"/>
          <p:cNvCxnSpPr>
            <a:stCxn id="13" idx="6"/>
          </p:cNvCxnSpPr>
          <p:nvPr/>
        </p:nvCxnSpPr>
        <p:spPr bwMode="auto">
          <a:xfrm>
            <a:off x="1703754" y="3442677"/>
            <a:ext cx="4089623" cy="199334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Figur 13"/>
          <p:cNvCxnSpPr>
            <a:stCxn id="14" idx="6"/>
          </p:cNvCxnSpPr>
          <p:nvPr/>
        </p:nvCxnSpPr>
        <p:spPr bwMode="auto">
          <a:xfrm>
            <a:off x="1715478" y="3993661"/>
            <a:ext cx="4309272" cy="3279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Bildtext upp 24"/>
          <p:cNvSpPr/>
          <p:nvPr/>
        </p:nvSpPr>
        <p:spPr bwMode="auto">
          <a:xfrm rot="21109682">
            <a:off x="7255520" y="4338186"/>
            <a:ext cx="1713688" cy="981021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Bindningsfel som orsakas av att strängen ”inget datum!” inte kan tolkas som ett datum.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5247507" y="1584028"/>
            <a:ext cx="39052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Ellips 24"/>
          <p:cNvSpPr/>
          <p:nvPr/>
        </p:nvSpPr>
        <p:spPr bwMode="auto">
          <a:xfrm>
            <a:off x="6416441" y="3892058"/>
            <a:ext cx="140678" cy="1406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18788">
            <a:off x="141048" y="1525147"/>
            <a:ext cx="3045671" cy="51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TopUp"/>
            <a:lightRig rig="threePt" dir="t"/>
          </a:scene3d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88601">
            <a:off x="2210496" y="3978410"/>
            <a:ext cx="2211429" cy="141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3973" y="4205585"/>
            <a:ext cx="2211429" cy="1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2" name="Rektangel 21"/>
          <p:cNvSpPr/>
          <p:nvPr/>
        </p:nvSpPr>
        <p:spPr bwMode="auto">
          <a:xfrm>
            <a:off x="2094519" y="4243744"/>
            <a:ext cx="4048369" cy="131298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0000">
            <a:off x="4795468" y="3642778"/>
            <a:ext cx="6009144" cy="242628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Felmeddelanden visas med </a:t>
            </a:r>
            <a:r>
              <a:rPr lang="sv-SE" i="1" dirty="0" smtClean="0"/>
              <a:t>HTML Helper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dirty="0" smtClean="0"/>
              <a:t> kan eventuella fel i modellen presenteras i ett div-element innehållande ett ul-element.</a:t>
            </a:r>
          </a:p>
          <a:p>
            <a:r>
              <a:rPr lang="sv-SE" dirty="0" smtClean="0"/>
              <a:t>Formulärfält som orsakar fel dekoreras av MVC-ramverket med CSS-klassen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input-validation-error</a:t>
            </a:r>
            <a:r>
              <a:rPr lang="sv-SE" dirty="0" smtClean="0"/>
              <a:t> oavsett 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dirty="0" smtClean="0"/>
              <a:t> används eller inte.</a:t>
            </a:r>
            <a:endParaRPr lang="sv-SE" dirty="0"/>
          </a:p>
        </p:txBody>
      </p:sp>
      <p:sp>
        <p:nvSpPr>
          <p:cNvPr id="10" name="Bildtext upp 9"/>
          <p:cNvSpPr/>
          <p:nvPr/>
        </p:nvSpPr>
        <p:spPr bwMode="auto">
          <a:xfrm rot="490054">
            <a:off x="3018421" y="5066771"/>
            <a:ext cx="1359773" cy="589478"/>
          </a:xfrm>
          <a:prstGeom prst="upArrowCallou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Här saknas  anrop till </a:t>
            </a:r>
            <a:r>
              <a:rPr lang="sv-SE" sz="7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Ellips 10"/>
          <p:cNvSpPr/>
          <p:nvPr/>
        </p:nvSpPr>
        <p:spPr bwMode="auto">
          <a:xfrm rot="301036">
            <a:off x="2056958" y="2990915"/>
            <a:ext cx="3407338" cy="242277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32" name="Ellips 31"/>
          <p:cNvSpPr/>
          <p:nvPr/>
        </p:nvSpPr>
        <p:spPr bwMode="auto">
          <a:xfrm>
            <a:off x="5692936" y="4101050"/>
            <a:ext cx="2554851" cy="37630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31" name="Ellips 30"/>
          <p:cNvSpPr/>
          <p:nvPr/>
        </p:nvSpPr>
        <p:spPr bwMode="auto">
          <a:xfrm rot="301036">
            <a:off x="5872251" y="5266277"/>
            <a:ext cx="1038068" cy="242277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29984">
            <a:off x="1883749" y="2085741"/>
            <a:ext cx="3829050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12" name="Figur 13"/>
          <p:cNvCxnSpPr/>
          <p:nvPr/>
        </p:nvCxnSpPr>
        <p:spPr bwMode="auto">
          <a:xfrm rot="10800000">
            <a:off x="5545185" y="3242082"/>
            <a:ext cx="718459" cy="10046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Figur 13"/>
          <p:cNvCxnSpPr>
            <a:endCxn id="32" idx="0"/>
          </p:cNvCxnSpPr>
          <p:nvPr/>
        </p:nvCxnSpPr>
        <p:spPr bwMode="auto">
          <a:xfrm rot="16200000" flipH="1">
            <a:off x="6308098" y="3438786"/>
            <a:ext cx="719326" cy="6052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/>
          <p:cNvSpPr/>
          <p:nvPr/>
        </p:nvSpPr>
        <p:spPr bwMode="auto">
          <a:xfrm>
            <a:off x="4326107" y="3125993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>
            <a:off x="3291841" y="3390314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7" y="1924636"/>
            <a:ext cx="539115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Ellips 6"/>
          <p:cNvSpPr/>
          <p:nvPr/>
        </p:nvSpPr>
        <p:spPr bwMode="auto">
          <a:xfrm rot="-360000">
            <a:off x="1760455" y="3191901"/>
            <a:ext cx="2995955" cy="347583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5198013" y="3784209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5120641" y="4797083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Lägga till egna felmeddelanden till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ModelState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Egna felmeddelanden läggs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 med metoden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AddModelError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Om första parametern är namnet på ett formulärfält kopplas felmeddelandet till formulärfältet.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0000">
            <a:off x="5017406" y="3105579"/>
            <a:ext cx="366712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2" name="Figur 13"/>
          <p:cNvCxnSpPr>
            <a:stCxn id="11" idx="5"/>
            <a:endCxn id="8" idx="2"/>
          </p:cNvCxnSpPr>
          <p:nvPr/>
        </p:nvCxnSpPr>
        <p:spPr bwMode="auto">
          <a:xfrm rot="16200000" flipH="1">
            <a:off x="4141376" y="2804943"/>
            <a:ext cx="339185" cy="1774090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Figur 13"/>
          <p:cNvCxnSpPr>
            <a:stCxn id="10" idx="6"/>
            <a:endCxn id="9" idx="2"/>
          </p:cNvCxnSpPr>
          <p:nvPr/>
        </p:nvCxnSpPr>
        <p:spPr bwMode="auto">
          <a:xfrm>
            <a:off x="4480851" y="3203365"/>
            <a:ext cx="639790" cy="167109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72935">
            <a:off x="29026" y="174899"/>
            <a:ext cx="6560497" cy="992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med </a:t>
            </a:r>
            <a:r>
              <a:rPr lang="sv-SE" i="1" dirty="0" smtClean="0"/>
              <a:t>data annotation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Lämpligast sätt att validera är att använda </a:t>
            </a:r>
            <a:r>
              <a:rPr lang="sv-SE" i="1" dirty="0" smtClean="0"/>
              <a:t>data annotation</a:t>
            </a:r>
            <a:r>
              <a:rPr lang="sv-SE" dirty="0" smtClean="0"/>
              <a:t>. ASP.NET MVC känns vid flera attribut som kan användas av modellklassen, och det går att skapa egna.</a:t>
            </a:r>
          </a:p>
          <a:p>
            <a:pPr lvl="1"/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EmailAddress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12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[Range]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[RegularExpression]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[Required]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[StringLength]</a:t>
            </a:r>
            <a:r>
              <a:rPr lang="sv-SE" sz="1200" dirty="0"/>
              <a:t> , </a:t>
            </a:r>
            <a:r>
              <a:rPr lang="sv-SE" sz="1200" dirty="0" smtClean="0"/>
              <a:t> …</a:t>
            </a:r>
            <a:endParaRPr lang="sv-S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/>
              <a:t>Eventuella felmeddelanden läggs automatiskt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0000">
            <a:off x="4855113" y="2502291"/>
            <a:ext cx="3429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Bildtext upp 6"/>
          <p:cNvSpPr/>
          <p:nvPr/>
        </p:nvSpPr>
        <p:spPr bwMode="auto">
          <a:xfrm rot="290928">
            <a:off x="-3565" y="4498429"/>
            <a:ext cx="1713688" cy="1153243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Attributet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är inget valideringsattribut. Här ser det till att användargränssnittet undertrycker tiden och endast visar datumet.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9" y="1714514"/>
            <a:ext cx="4390476" cy="3428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132148">
            <a:off x="5869920" y="200958"/>
            <a:ext cx="4619227" cy="69884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Placering av felmeddelanden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Html.ValidationMessageFor</a:t>
            </a:r>
            <a:r>
              <a:rPr lang="sv-SE" dirty="0" smtClean="0"/>
              <a:t> kan felmeddelanden placeras var som helst i formuläret.</a:t>
            </a:r>
            <a:endParaRPr lang="sv-SE" dirty="0"/>
          </a:p>
        </p:txBody>
      </p:sp>
      <p:sp>
        <p:nvSpPr>
          <p:cNvPr id="9" name="Ellips 8"/>
          <p:cNvSpPr/>
          <p:nvPr/>
        </p:nvSpPr>
        <p:spPr bwMode="auto">
          <a:xfrm>
            <a:off x="7216726" y="4464792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7125286" y="3930220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>
            <a:off x="6710289" y="3430817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 rot="-360000">
            <a:off x="1176977" y="3790393"/>
            <a:ext cx="367398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 rot="-360000">
            <a:off x="676686" y="2400009"/>
            <a:ext cx="2200807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-360000">
            <a:off x="873316" y="2931804"/>
            <a:ext cx="367398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0000">
            <a:off x="4862051" y="3028361"/>
            <a:ext cx="4076190" cy="21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2" name="Figur 13"/>
          <p:cNvCxnSpPr>
            <a:stCxn id="8" idx="4"/>
            <a:endCxn id="9" idx="4"/>
          </p:cNvCxnSpPr>
          <p:nvPr/>
        </p:nvCxnSpPr>
        <p:spPr bwMode="auto">
          <a:xfrm rot="16200000" flipH="1">
            <a:off x="4881107" y="2213579"/>
            <a:ext cx="567344" cy="4272705"/>
          </a:xfrm>
          <a:prstGeom prst="curvedConnector3">
            <a:avLst>
              <a:gd name="adj1" fmla="val 140293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Figur 13"/>
          <p:cNvCxnSpPr>
            <a:stCxn id="7" idx="4"/>
            <a:endCxn id="10" idx="0"/>
          </p:cNvCxnSpPr>
          <p:nvPr/>
        </p:nvCxnSpPr>
        <p:spPr bwMode="auto">
          <a:xfrm rot="16200000" flipH="1">
            <a:off x="4605955" y="1326482"/>
            <a:ext cx="722549" cy="44849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Bildtext ned 22"/>
          <p:cNvSpPr/>
          <p:nvPr/>
        </p:nvSpPr>
        <p:spPr bwMode="auto">
          <a:xfrm rot="21109682">
            <a:off x="1412869" y="1523811"/>
            <a:ext cx="2223216" cy="718104"/>
          </a:xfrm>
          <a:prstGeom prst="down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ser till att fel knutna till ett fält inte visas i en osorterad lista.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44">
            <a:off x="2046074" y="4666602"/>
            <a:ext cx="4668622" cy="138174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0000">
            <a:off x="432817" y="1545504"/>
            <a:ext cx="4390476" cy="37619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">
            <a:off x="5219030" y="3569925"/>
            <a:ext cx="4076190" cy="21428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4802492" y="1958097"/>
            <a:ext cx="12114286" cy="337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på klienten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ASP.NET MVC </a:t>
            </a:r>
            <a:r>
              <a:rPr lang="sv-SE" dirty="0" smtClean="0"/>
              <a:t>5 </a:t>
            </a:r>
            <a:r>
              <a:rPr lang="sv-SE" dirty="0" smtClean="0"/>
              <a:t>använder sig av </a:t>
            </a:r>
            <a:r>
              <a:rPr lang="sv-SE" i="1" dirty="0" smtClean="0"/>
              <a:t>data annotation</a:t>
            </a:r>
            <a:r>
              <a:rPr lang="sv-SE" dirty="0" smtClean="0"/>
              <a:t> ihop med jQuery och jQuery </a:t>
            </a:r>
            <a:r>
              <a:rPr lang="sv-SE" dirty="0" err="1" smtClean="0"/>
              <a:t>Validation</a:t>
            </a:r>
            <a:r>
              <a:rPr lang="sv-SE" dirty="0"/>
              <a:t> </a:t>
            </a:r>
            <a:r>
              <a:rPr lang="sv-SE" dirty="0" smtClean="0"/>
              <a:t>för </a:t>
            </a:r>
            <a:r>
              <a:rPr lang="sv-SE" dirty="0"/>
              <a:t>validering på </a:t>
            </a:r>
            <a:r>
              <a:rPr lang="sv-SE" dirty="0" smtClean="0"/>
              <a:t>klienten (</a:t>
            </a:r>
            <a:r>
              <a:rPr lang="sv-SE" i="1" dirty="0" smtClean="0"/>
              <a:t>”</a:t>
            </a:r>
            <a:r>
              <a:rPr lang="sv-SE" i="1" dirty="0" err="1" smtClean="0"/>
              <a:t>Unobtrusive</a:t>
            </a:r>
            <a:r>
              <a:rPr lang="sv-SE" i="1" dirty="0" smtClean="0"/>
              <a:t> </a:t>
            </a:r>
            <a:r>
              <a:rPr lang="sv-SE" i="1" dirty="0" err="1"/>
              <a:t>Client</a:t>
            </a:r>
            <a:r>
              <a:rPr lang="sv-SE" i="1" dirty="0"/>
              <a:t> </a:t>
            </a:r>
            <a:r>
              <a:rPr lang="sv-SE" i="1" dirty="0" err="1" smtClean="0"/>
              <a:t>Validation</a:t>
            </a:r>
            <a:r>
              <a:rPr lang="sv-SE" i="1" dirty="0" smtClean="0"/>
              <a:t>”</a:t>
            </a:r>
            <a:r>
              <a:rPr lang="sv-SE" dirty="0" smtClean="0"/>
              <a:t>)</a:t>
            </a:r>
            <a:r>
              <a:rPr lang="sv-SE" i="1" dirty="0" smtClean="0"/>
              <a:t>.</a:t>
            </a:r>
          </a:p>
          <a:p>
            <a:r>
              <a:rPr lang="sv-SE" dirty="0" smtClean="0"/>
              <a:t>Valideringsmeddelanden visas och döljs dynamiskt och formuläret postas inte om fälten inte klarar valideringen på klienten.</a:t>
            </a:r>
            <a:endParaRPr lang="sv-SE" dirty="0"/>
          </a:p>
        </p:txBody>
      </p:sp>
      <p:sp>
        <p:nvSpPr>
          <p:cNvPr id="12" name="Ellips 11"/>
          <p:cNvSpPr/>
          <p:nvPr/>
        </p:nvSpPr>
        <p:spPr bwMode="auto">
          <a:xfrm rot="526110">
            <a:off x="7257591" y="3236604"/>
            <a:ext cx="1713917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62" y="2733142"/>
            <a:ext cx="7491038" cy="357283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Eget valideringsattribut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250" y="817563"/>
            <a:ext cx="8229600" cy="4619625"/>
          </a:xfrm>
        </p:spPr>
        <p:txBody>
          <a:bodyPr/>
          <a:lstStyle/>
          <a:p>
            <a:r>
              <a:rPr lang="sv-SE" dirty="0" smtClean="0"/>
              <a:t>Egna valideringsattribut för validering på servern skapar du genom att härleda en klass från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ValidationAttribute</a:t>
            </a:r>
            <a:r>
              <a:rPr lang="sv-SE" dirty="0" smtClean="0"/>
              <a:t> och överskugga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metoden</a:t>
            </a:r>
            <a:r>
              <a:rPr lang="sv-SE" dirty="0" smtClean="0"/>
              <a:t> </a:t>
            </a:r>
            <a:r>
              <a:rPr lang="sv-SE" dirty="0" err="1" smtClean="0"/>
              <a:t>IsValid</a:t>
            </a:r>
            <a:r>
              <a:rPr lang="sv-SE" dirty="0" smtClean="0"/>
              <a:t>.</a:t>
            </a:r>
          </a:p>
          <a:p>
            <a:r>
              <a:rPr lang="sv-SE" dirty="0" smtClean="0"/>
              <a:t>Attributet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Required</a:t>
            </a:r>
            <a:r>
              <a:rPr lang="sv-SE" dirty="0" smtClean="0"/>
              <a:t> används för att bestämma om ett värde krävs eller inte varför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sv-SE" dirty="0"/>
              <a:t> ska returnera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/>
              <a:t> värdet är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6" y="2333121"/>
            <a:ext cx="5095238" cy="308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7190292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06962">
            <a:off x="5218117" y="4732321"/>
            <a:ext cx="3915150" cy="1137035"/>
          </a:xfrm>
          <a:prstGeom prst="rect">
            <a:avLst/>
          </a:prstGeom>
          <a:scene3d>
            <a:camera prst="orthographicFront">
              <a:rot lat="20999993" lon="0" rev="20999999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på klienten genom valideringsattribut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låta ett eget valideringsattribut även validera på klienten måste interfacet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IClientVaildatable</a:t>
            </a:r>
            <a:r>
              <a:rPr lang="sv-SE" dirty="0" smtClean="0"/>
              <a:t> implementeras och JavaScript för klientvalidering skrivas.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995208"/>
            <a:ext cx="6963810" cy="356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3891">
            <a:off x="4467557" y="1934945"/>
            <a:ext cx="4822857" cy="1859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70979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8191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199" y="817563"/>
            <a:ext cx="8085727" cy="4619625"/>
          </a:xfrm>
        </p:spPr>
        <p:txBody>
          <a:bodyPr/>
          <a:lstStyle/>
          <a:p>
            <a:r>
              <a:rPr lang="sv-SE" sz="1800" dirty="0" smtClean="0"/>
              <a:t>I kurslitteraturen kapitel </a:t>
            </a:r>
            <a:r>
              <a:rPr lang="sv-SE" sz="1800" dirty="0" smtClean="0"/>
              <a:t>22-25 </a:t>
            </a:r>
            <a:r>
              <a:rPr lang="sv-SE" sz="1800" dirty="0" smtClean="0"/>
              <a:t>hittar du mer information om </a:t>
            </a:r>
            <a:r>
              <a:rPr lang="sv-SE" sz="1800" i="1" dirty="0" smtClean="0"/>
              <a:t>”</a:t>
            </a:r>
            <a:r>
              <a:rPr lang="sv-SE" sz="1800" i="1" dirty="0" err="1" smtClean="0"/>
              <a:t>model</a:t>
            </a:r>
            <a:r>
              <a:rPr lang="sv-SE" sz="1800" i="1" dirty="0" smtClean="0"/>
              <a:t> templates”</a:t>
            </a:r>
            <a:r>
              <a:rPr lang="sv-SE" sz="1800" dirty="0" smtClean="0"/>
              <a:t>, bindning, validering och ”</a:t>
            </a:r>
            <a:r>
              <a:rPr lang="sv-SE" sz="1800" i="1" dirty="0" err="1" smtClean="0"/>
              <a:t>unobtrusive</a:t>
            </a:r>
            <a:r>
              <a:rPr lang="sv-SE" sz="1800" i="1" dirty="0" smtClean="0"/>
              <a:t> Ajax</a:t>
            </a:r>
            <a:r>
              <a:rPr lang="sv-SE" sz="1800" dirty="0" smtClean="0"/>
              <a:t>”.</a:t>
            </a:r>
          </a:p>
          <a:p>
            <a:r>
              <a:rPr lang="sv-SE" sz="1800" dirty="0"/>
              <a:t>På </a:t>
            </a:r>
            <a:r>
              <a:rPr lang="sv-SE" sz="1800" dirty="0">
                <a:hlinkClick r:id="rId2"/>
              </a:rPr>
              <a:t>http://</a:t>
            </a:r>
            <a:r>
              <a:rPr lang="sv-SE" sz="1800" dirty="0" smtClean="0">
                <a:hlinkClick r:id="rId2"/>
              </a:rPr>
              <a:t>www.asp.net/mvc/overview/getting-started/introduction/adding-validation</a:t>
            </a:r>
            <a:r>
              <a:rPr lang="sv-SE" sz="1800" dirty="0" smtClean="0"/>
              <a:t> </a:t>
            </a:r>
            <a:r>
              <a:rPr lang="sv-SE" sz="1800" dirty="0" smtClean="0"/>
              <a:t>finns </a:t>
            </a:r>
            <a:r>
              <a:rPr lang="sv-SE" sz="1800" dirty="0" smtClean="0"/>
              <a:t>exempel på validering. 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</a:rPr>
              <a:t>På 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http://www.asp.net/mvc/tutorials/older-versions/models-(data)/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performing-simple-validation-cs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 finns flera ”gamla” exempel på hur validering kan implementeras.</a:t>
            </a:r>
            <a:endParaRPr lang="sv-SE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modell?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199" y="817563"/>
            <a:ext cx="4224215" cy="4619625"/>
          </a:xfrm>
        </p:spPr>
        <p:txBody>
          <a:bodyPr/>
          <a:lstStyle/>
          <a:p>
            <a:r>
              <a:rPr lang="sv-SE" sz="1800" dirty="0" smtClean="0"/>
              <a:t>I MVC används modell för att beteckna dataobjektet som skickas från controllern till vyn.</a:t>
            </a:r>
          </a:p>
          <a:p>
            <a:r>
              <a:rPr lang="sv-SE" sz="1800" dirty="0" smtClean="0"/>
              <a:t>ASP.NET MVC har inga krav på att en typ som representerar en modell ska ärva från en specifik basklass.</a:t>
            </a:r>
          </a:p>
          <a:p>
            <a:r>
              <a:rPr lang="sv-SE" sz="1800" dirty="0" smtClean="0"/>
              <a:t>En modell har i regel publika egenskaper.</a:t>
            </a:r>
          </a:p>
          <a:p>
            <a:pPr lvl="1"/>
            <a:r>
              <a:rPr lang="sv-SE" sz="1400" dirty="0" smtClean="0"/>
              <a:t>En modells egenskaper kan renderas av vyn genom att använda </a:t>
            </a:r>
            <a:r>
              <a:rPr lang="sv-SE" sz="1400" i="1" dirty="0" smtClean="0"/>
              <a:t>HTML Helpers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 smtClean="0"/>
              <a:t>Formulärdata kan automatiskt av en controller bindas till en modells egenskaper.</a:t>
            </a:r>
          </a:p>
          <a:p>
            <a:pPr lvl="1"/>
            <a:r>
              <a:rPr lang="sv-SE" sz="1400" dirty="0" smtClean="0"/>
              <a:t>Genom att dekorera en egenskap med attribut kan validering implementeras på server och klient.</a:t>
            </a:r>
          </a:p>
          <a:p>
            <a:endParaRPr lang="sv-SE" sz="1800" dirty="0"/>
          </a:p>
        </p:txBody>
      </p:sp>
      <p:grpSp>
        <p:nvGrpSpPr>
          <p:cNvPr id="37" name="Grupp 36"/>
          <p:cNvGrpSpPr/>
          <p:nvPr/>
        </p:nvGrpSpPr>
        <p:grpSpPr>
          <a:xfrm>
            <a:off x="4771311" y="533455"/>
            <a:ext cx="4351991" cy="3600828"/>
            <a:chOff x="5112022" y="1598089"/>
            <a:chExt cx="4351991" cy="3600828"/>
          </a:xfrm>
        </p:grpSpPr>
        <p:sp>
          <p:nvSpPr>
            <p:cNvPr id="35" name="textruta 34"/>
            <p:cNvSpPr txBox="1"/>
            <p:nvPr/>
          </p:nvSpPr>
          <p:spPr>
            <a:xfrm rot="682939">
              <a:off x="7396501" y="1598089"/>
              <a:ext cx="2067512" cy="30623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sv-SE" sz="19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sv-SE" sz="199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" name="Grupp 33"/>
            <p:cNvGrpSpPr/>
            <p:nvPr/>
          </p:nvGrpSpPr>
          <p:grpSpPr>
            <a:xfrm>
              <a:off x="5112022" y="2562414"/>
              <a:ext cx="3332730" cy="2636503"/>
              <a:chOff x="3367747" y="2562414"/>
              <a:chExt cx="3332730" cy="2636503"/>
            </a:xfrm>
          </p:grpSpPr>
          <p:cxnSp>
            <p:nvCxnSpPr>
              <p:cNvPr id="5" name="Rak 4"/>
              <p:cNvCxnSpPr/>
              <p:nvPr/>
            </p:nvCxnSpPr>
            <p:spPr bwMode="auto">
              <a:xfrm>
                <a:off x="5305227" y="3883055"/>
                <a:ext cx="13952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Rak 5"/>
              <p:cNvCxnSpPr/>
              <p:nvPr/>
            </p:nvCxnSpPr>
            <p:spPr bwMode="auto">
              <a:xfrm rot="16200000" flipH="1">
                <a:off x="4189947" y="2766491"/>
                <a:ext cx="1116760" cy="1115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Rak 6"/>
              <p:cNvCxnSpPr/>
              <p:nvPr/>
            </p:nvCxnSpPr>
            <p:spPr bwMode="auto">
              <a:xfrm rot="5400000" flipH="1" flipV="1">
                <a:off x="4194711" y="3876153"/>
                <a:ext cx="1116760" cy="1115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Rak pil 7"/>
              <p:cNvCxnSpPr/>
              <p:nvPr/>
            </p:nvCxnSpPr>
            <p:spPr bwMode="auto">
              <a:xfrm>
                <a:off x="4583596" y="4259399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" name="Rak pil 8"/>
              <p:cNvCxnSpPr/>
              <p:nvPr/>
            </p:nvCxnSpPr>
            <p:spPr bwMode="auto">
              <a:xfrm>
                <a:off x="4652394" y="4116523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13" name="Grupp 12"/>
              <p:cNvGrpSpPr/>
              <p:nvPr/>
            </p:nvGrpSpPr>
            <p:grpSpPr>
              <a:xfrm>
                <a:off x="5366199" y="2562414"/>
                <a:ext cx="1245612" cy="1245612"/>
                <a:chOff x="2767448" y="484"/>
                <a:chExt cx="2047356" cy="2047355"/>
              </a:xfrm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</p:grpSpPr>
            <p:sp>
              <p:nvSpPr>
                <p:cNvPr id="14" name="Ellips 13"/>
                <p:cNvSpPr/>
                <p:nvPr/>
              </p:nvSpPr>
              <p:spPr>
                <a:xfrm>
                  <a:off x="2767448" y="484"/>
                  <a:ext cx="2047356" cy="204735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70C0">
                        <a:hueOff val="0"/>
                        <a:satOff val="0"/>
                        <a:lumOff val="0"/>
                        <a:alphaOff val="0"/>
                        <a:shade val="15000"/>
                        <a:satMod val="180000"/>
                      </a:srgbClr>
                    </a:gs>
                    <a:gs pos="50000">
                      <a:srgbClr val="0070C0">
                        <a:hueOff val="0"/>
                        <a:satOff val="0"/>
                        <a:lumOff val="0"/>
                        <a:alphaOff val="0"/>
                        <a:shade val="45000"/>
                        <a:satMod val="170000"/>
                      </a:srgbClr>
                    </a:gs>
                    <a:gs pos="70000">
                      <a:srgbClr val="0070C0">
                        <a:hueOff val="0"/>
                        <a:satOff val="0"/>
                        <a:lumOff val="0"/>
                        <a:alphaOff val="0"/>
                        <a:tint val="99000"/>
                        <a:shade val="65000"/>
                        <a:satMod val="155000"/>
                      </a:srgbClr>
                    </a:gs>
                    <a:gs pos="100000">
                      <a:srgbClr val="0070C0">
                        <a:hueOff val="0"/>
                        <a:satOff val="0"/>
                        <a:lumOff val="0"/>
                        <a:alphaOff val="0"/>
                        <a:tint val="95500"/>
                        <a:shade val="100000"/>
                        <a:satMod val="15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63500" dist="38100" dir="5400000" rotWithShape="0">
                    <a:srgbClr val="000000">
                      <a:alpha val="45000"/>
                    </a:srgbClr>
                  </a:outerShdw>
                </a:effectLst>
                <a:sp3d contourW="1000" prstMaterial="flat">
                  <a:bevelT w="95250" h="101600"/>
                  <a:contourClr>
                    <a:srgbClr val="0070C0">
                      <a:hueOff val="0"/>
                      <a:satOff val="0"/>
                      <a:lumOff val="0"/>
                      <a:alphaOff val="0"/>
                      <a:satMod val="300000"/>
                    </a:srgbClr>
                  </a:contourClr>
                </a:sp3d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3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5" name="Ellips 4"/>
                <p:cNvSpPr/>
                <p:nvPr/>
              </p:nvSpPr>
              <p:spPr>
                <a:xfrm>
                  <a:off x="3067275" y="300313"/>
                  <a:ext cx="1447699" cy="1447699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0480" tIns="30480" rIns="30480" bIns="30480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Model</a:t>
                  </a:r>
                  <a:endParaRPr lang="en-US" sz="1400" kern="1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" name="Grupp 15"/>
              <p:cNvGrpSpPr/>
              <p:nvPr/>
            </p:nvGrpSpPr>
            <p:grpSpPr>
              <a:xfrm>
                <a:off x="5366199" y="3953305"/>
                <a:ext cx="1245612" cy="1245612"/>
                <a:chOff x="1229680" y="2663975"/>
                <a:chExt cx="2047355" cy="2047355"/>
              </a:xfrm>
              <a:solidFill>
                <a:schemeClr val="bg1">
                  <a:lumMod val="75000"/>
                </a:schemeClr>
              </a:solidFill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</p:grpSpPr>
            <p:sp>
              <p:nvSpPr>
                <p:cNvPr id="17" name="Ellips 16"/>
                <p:cNvSpPr/>
                <p:nvPr/>
              </p:nvSpPr>
              <p:spPr>
                <a:xfrm>
                  <a:off x="1229680" y="2663975"/>
                  <a:ext cx="2047355" cy="2047355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dist="38100" dir="5400000" rotWithShape="0">
                    <a:srgbClr val="000000">
                      <a:alpha val="45000"/>
                    </a:srgbClr>
                  </a:outerShdw>
                </a:effectLst>
                <a:sp3d contourW="1000" prstMaterial="flat">
                  <a:bevelT w="95250" h="101600"/>
                  <a:contourClr>
                    <a:srgbClr val="0070C0">
                      <a:hueOff val="-11415811"/>
                      <a:satOff val="-48181"/>
                      <a:lumOff val="5490"/>
                      <a:alphaOff val="0"/>
                      <a:satMod val="300000"/>
                    </a:srgbClr>
                  </a:contourClr>
                </a:sp3d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3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8" name="Ellips 8"/>
                <p:cNvSpPr/>
                <p:nvPr/>
              </p:nvSpPr>
              <p:spPr>
                <a:xfrm>
                  <a:off x="1529508" y="2963803"/>
                  <a:ext cx="1447699" cy="1447699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0480" tIns="30480" rIns="30480" bIns="30480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View</a:t>
                  </a:r>
                  <a:endParaRPr lang="en-US" sz="1400" kern="1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3" name="Ellips 22"/>
              <p:cNvSpPr/>
              <p:nvPr/>
            </p:nvSpPr>
            <p:spPr>
              <a:xfrm>
                <a:off x="3367747" y="3260249"/>
                <a:ext cx="1245612" cy="124561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rgbClr val="0070C0">
                    <a:hueOff val="-5707906"/>
                    <a:satOff val="-24090"/>
                    <a:lumOff val="2745"/>
                    <a:alphaOff val="0"/>
                    <a:satMod val="300000"/>
                  </a:srgbClr>
                </a:contourClr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" name="Ellips 6"/>
              <p:cNvSpPr/>
              <p:nvPr/>
            </p:nvSpPr>
            <p:spPr>
              <a:xfrm>
                <a:off x="3550163" y="3442665"/>
                <a:ext cx="880781" cy="880781"/>
              </a:xfrm>
              <a:prstGeom prst="rect">
                <a:avLst/>
              </a:prstGeom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Controller</a:t>
                </a:r>
                <a:endParaRPr lang="en-US" sz="1400" kern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cxnSp>
            <p:nvCxnSpPr>
              <p:cNvPr id="25" name="Rak pil 24"/>
              <p:cNvCxnSpPr/>
              <p:nvPr/>
            </p:nvCxnSpPr>
            <p:spPr bwMode="auto">
              <a:xfrm flipV="1">
                <a:off x="4621696" y="3318805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6" name="Rak pil 25"/>
              <p:cNvCxnSpPr/>
              <p:nvPr/>
            </p:nvCxnSpPr>
            <p:spPr bwMode="auto">
              <a:xfrm rot="10800000" flipV="1">
                <a:off x="4676208" y="3471205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4461050" y="-374666"/>
            <a:ext cx="4895850" cy="5829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enkel klass är modellen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196" y="817563"/>
            <a:ext cx="3966312" cy="4619625"/>
          </a:xfrm>
        </p:spPr>
        <p:txBody>
          <a:bodyPr/>
          <a:lstStyle/>
          <a:p>
            <a:r>
              <a:rPr lang="sv-SE" dirty="0" smtClean="0"/>
              <a:t>En instans av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, en helt vanlig klass, är ett exempel på en modell som kan skickas från en controller till en vy.</a:t>
            </a:r>
          </a:p>
          <a:p>
            <a:r>
              <a:rPr lang="sv-SE" dirty="0" smtClean="0"/>
              <a:t>Egenskaperna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 används för initiera objektet.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sv-SE" dirty="0" smtClean="0"/>
              <a:t>,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DaysUntilNextBirthday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NextBirthdayDate</a:t>
            </a:r>
            <a:r>
              <a:rPr lang="sv-SE" dirty="0" smtClean="0"/>
              <a:t> är </a:t>
            </a:r>
            <a:r>
              <a:rPr lang="sv-SE" i="1" dirty="0" smtClean="0"/>
              <a:t>read-only”</a:t>
            </a:r>
            <a:r>
              <a:rPr lang="sv-SE" dirty="0" smtClean="0"/>
              <a:t>-egenskaper vars värden är beroende av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" name="Bildtext upp 9"/>
          <p:cNvSpPr/>
          <p:nvPr/>
        </p:nvSpPr>
        <p:spPr bwMode="auto">
          <a:xfrm rot="21396999">
            <a:off x="6012512" y="4542680"/>
            <a:ext cx="2096124" cy="982984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9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används till att bestämma antalet dagar det är till en persons nästa födelsedag.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7" y="1543855"/>
            <a:ext cx="3240000" cy="397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24276">
            <a:off x="4500299" y="1046280"/>
            <a:ext cx="5160001" cy="326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60000"/>
            </a:camera>
            <a:lightRig rig="threePt" dir="t"/>
          </a:scene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0000">
            <a:off x="4299852" y="3595719"/>
            <a:ext cx="3246667" cy="1626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enkelt formulär för data till modellen…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…men det finns enklare och bättre sätt.</a:t>
            </a:r>
            <a:endParaRPr lang="sv-SE" dirty="0"/>
          </a:p>
        </p:txBody>
      </p:sp>
      <p:sp>
        <p:nvSpPr>
          <p:cNvPr id="8" name="Ellips 7"/>
          <p:cNvSpPr/>
          <p:nvPr/>
        </p:nvSpPr>
        <p:spPr bwMode="auto">
          <a:xfrm>
            <a:off x="2341267" y="3807474"/>
            <a:ext cx="331006" cy="113488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2341267" y="4397815"/>
            <a:ext cx="827634" cy="155236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 rot="660000">
            <a:off x="5713298" y="4429060"/>
            <a:ext cx="351866" cy="16266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 rot="660000">
            <a:off x="6570360" y="4600138"/>
            <a:ext cx="764082" cy="18114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Figur 12"/>
          <p:cNvCxnSpPr>
            <a:stCxn id="8" idx="6"/>
            <a:endCxn id="10" idx="0"/>
          </p:cNvCxnSpPr>
          <p:nvPr/>
        </p:nvCxnSpPr>
        <p:spPr bwMode="auto">
          <a:xfrm>
            <a:off x="2672273" y="3864218"/>
            <a:ext cx="3232476" cy="566336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Figur 13"/>
          <p:cNvCxnSpPr>
            <a:stCxn id="9" idx="4"/>
            <a:endCxn id="11" idx="4"/>
          </p:cNvCxnSpPr>
          <p:nvPr/>
        </p:nvCxnSpPr>
        <p:spPr bwMode="auto">
          <a:xfrm rot="16200000" flipH="1">
            <a:off x="4731820" y="2576314"/>
            <a:ext cx="226563" cy="4180035"/>
          </a:xfrm>
          <a:prstGeom prst="curvedConnector3">
            <a:avLst>
              <a:gd name="adj1" fmla="val 201634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Bildtext vänster 26"/>
          <p:cNvSpPr/>
          <p:nvPr/>
        </p:nvSpPr>
        <p:spPr bwMode="auto">
          <a:xfrm rot="20775508">
            <a:off x="7316513" y="4175861"/>
            <a:ext cx="1115440" cy="4025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216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Ingen optimal lösning!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40000">
            <a:off x="4825148" y="1845138"/>
            <a:ext cx="5160001" cy="326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60000"/>
            </a:camera>
            <a:lightRig rig="threePt" dir="t"/>
          </a:scene3d>
        </p:spPr>
      </p:pic>
      <p:sp>
        <p:nvSpPr>
          <p:cNvPr id="45" name="Bildtext vänster 44"/>
          <p:cNvSpPr/>
          <p:nvPr/>
        </p:nvSpPr>
        <p:spPr bwMode="auto">
          <a:xfrm rot="258272">
            <a:off x="6081022" y="2795205"/>
            <a:ext cx="2102710" cy="5869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0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Ooops</a:t>
            </a:r>
            <a:r>
              <a:rPr lang="sv-SE" sz="1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använder namnet på egenskapen.</a:t>
            </a:r>
          </a:p>
        </p:txBody>
      </p:sp>
      <p:pic>
        <p:nvPicPr>
          <p:cNvPr id="1026" name="Picture 2" descr="C:\Users\mats\AppData\Local\Temp\SNAGHTMLe34e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88642" y="3534641"/>
            <a:ext cx="15725714" cy="31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283" y="2077266"/>
            <a:ext cx="2560000" cy="2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enklare formulär med </a:t>
            </a:r>
            <a:r>
              <a:rPr lang="sv-SE" i="1" dirty="0" smtClean="0"/>
              <a:t>HTML Helpers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sv-SE" i="1" dirty="0" smtClean="0"/>
              <a:t>HTML Helpers</a:t>
            </a:r>
            <a:r>
              <a:rPr lang="sv-SE" dirty="0" smtClean="0"/>
              <a:t> kan ett formulär genereras.</a:t>
            </a:r>
          </a:p>
          <a:p>
            <a:r>
              <a:rPr lang="sv-SE" dirty="0" smtClean="0"/>
              <a:t>En </a:t>
            </a:r>
            <a:r>
              <a:rPr lang="sv-SE" i="1" dirty="0" smtClean="0"/>
              <a:t>HTML Helper</a:t>
            </a:r>
            <a:r>
              <a:rPr lang="sv-SE" dirty="0" smtClean="0"/>
              <a:t> är typiskt en metod som returnerar en sträng och kan användas för att generera HTML-element som textfält, länkar och listrutor.</a:t>
            </a:r>
            <a:endParaRPr lang="sv-SE" dirty="0"/>
          </a:p>
        </p:txBody>
      </p:sp>
      <p:sp>
        <p:nvSpPr>
          <p:cNvPr id="8" name="Ellips 7"/>
          <p:cNvSpPr/>
          <p:nvPr/>
        </p:nvSpPr>
        <p:spPr bwMode="auto">
          <a:xfrm rot="-360000">
            <a:off x="2532979" y="2792142"/>
            <a:ext cx="1898516" cy="198602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Bildtext vänster 45"/>
          <p:cNvSpPr/>
          <p:nvPr/>
        </p:nvSpPr>
        <p:spPr bwMode="auto">
          <a:xfrm rot="341277">
            <a:off x="4935358" y="5025292"/>
            <a:ext cx="2102710" cy="5869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04"/>
            </a:avLst>
          </a:prstGeom>
          <a:solidFill>
            <a:srgbClr val="F8FBC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sätts till egenskapens namn.</a:t>
            </a:r>
          </a:p>
        </p:txBody>
      </p:sp>
      <p:sp>
        <p:nvSpPr>
          <p:cNvPr id="12" name="Ellips 11"/>
          <p:cNvSpPr/>
          <p:nvPr/>
        </p:nvSpPr>
        <p:spPr bwMode="auto">
          <a:xfrm rot="-360000">
            <a:off x="2639883" y="3537488"/>
            <a:ext cx="2006863" cy="198602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0085">
            <a:off x="514295" y="-455085"/>
            <a:ext cx="6393590" cy="87292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Metadata bestämmer vad </a:t>
            </a:r>
            <a:r>
              <a:rPr lang="sv-SE" sz="2400" b="0" dirty="0" smtClean="0"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dirty="0" smtClean="0"/>
              <a:t> renderar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dekorera modellklassens egenskaper med metadataattributet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DispalyName</a:t>
            </a:r>
            <a:r>
              <a:rPr lang="sv-SE" dirty="0" smtClean="0"/>
              <a:t> kan du bestämma vad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dirty="0" smtClean="0"/>
              <a:t> ska rendera.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53315">
            <a:off x="4534267" y="2058013"/>
            <a:ext cx="3686175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" y="2368657"/>
            <a:ext cx="4420000" cy="20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687095">
            <a:off x="5814813" y="2157029"/>
            <a:ext cx="3246667" cy="141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örbudstecken 17"/>
          <p:cNvSpPr/>
          <p:nvPr/>
        </p:nvSpPr>
        <p:spPr bwMode="auto">
          <a:xfrm>
            <a:off x="6547582" y="2378857"/>
            <a:ext cx="1126979" cy="1126979"/>
          </a:xfrm>
          <a:prstGeom prst="noSmoking">
            <a:avLst/>
          </a:prstGeom>
          <a:solidFill>
            <a:srgbClr val="EAEAEA">
              <a:alpha val="30196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4507464" y="3274619"/>
            <a:ext cx="4238095" cy="20190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Binda formulärdatat till parametrar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går att hämta ut formulärdatat manuellt och tilldela modellens egenskaper värdena, men det är smidigare att använda bindningsmekanismen som finns.</a:t>
            </a:r>
          </a:p>
          <a:p>
            <a:r>
              <a:rPr lang="sv-SE" dirty="0" smtClean="0"/>
              <a:t>Formulärdata binds automatiskt till parametrar i en metod.</a:t>
            </a:r>
            <a:endParaRPr lang="sv-SE" dirty="0"/>
          </a:p>
        </p:txBody>
      </p:sp>
      <p:sp>
        <p:nvSpPr>
          <p:cNvPr id="6" name="Ellips 5"/>
          <p:cNvSpPr/>
          <p:nvPr/>
        </p:nvSpPr>
        <p:spPr bwMode="auto">
          <a:xfrm>
            <a:off x="2975785" y="2888834"/>
            <a:ext cx="603615" cy="213936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300000">
            <a:off x="6873283" y="3620118"/>
            <a:ext cx="432596" cy="212463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Figur 7"/>
          <p:cNvCxnSpPr>
            <a:stCxn id="6" idx="6"/>
            <a:endCxn id="7" idx="1"/>
          </p:cNvCxnSpPr>
          <p:nvPr/>
        </p:nvCxnSpPr>
        <p:spPr bwMode="auto">
          <a:xfrm>
            <a:off x="3579400" y="2995802"/>
            <a:ext cx="3364364" cy="642386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llips 11"/>
          <p:cNvSpPr/>
          <p:nvPr/>
        </p:nvSpPr>
        <p:spPr bwMode="auto">
          <a:xfrm>
            <a:off x="3295650" y="3473731"/>
            <a:ext cx="824431" cy="24262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 12"/>
          <p:cNvSpPr/>
          <p:nvPr/>
        </p:nvSpPr>
        <p:spPr bwMode="auto">
          <a:xfrm rot="300000">
            <a:off x="7885277" y="3705392"/>
            <a:ext cx="722189" cy="212319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Figur 13"/>
          <p:cNvCxnSpPr>
            <a:stCxn id="12" idx="5"/>
            <a:endCxn id="13" idx="4"/>
          </p:cNvCxnSpPr>
          <p:nvPr/>
        </p:nvCxnSpPr>
        <p:spPr bwMode="auto">
          <a:xfrm rot="16200000" flipH="1">
            <a:off x="5999990" y="1680176"/>
            <a:ext cx="236487" cy="4237774"/>
          </a:xfrm>
          <a:prstGeom prst="curvedConnector3">
            <a:avLst>
              <a:gd name="adj1" fmla="val 196836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" y="2162917"/>
            <a:ext cx="4420000" cy="20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Formulärdatat kan bindas till egna typer genom att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DefaultModelBinder</a:t>
            </a:r>
            <a:r>
              <a:rPr lang="sv-SE" dirty="0" smtClean="0"/>
              <a:t>, komponenten som ansvarar för konverteringen av formulärdatat, undersöker vilka publika egenskaper typen har.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5620784" y="2146006"/>
            <a:ext cx="2562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99509" y="3773194"/>
            <a:ext cx="34290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Automatiskt binda formulärdata till en egen typ</a:t>
            </a:r>
            <a:endParaRPr lang="sv-SE" dirty="0"/>
          </a:p>
        </p:txBody>
      </p:sp>
      <p:sp>
        <p:nvSpPr>
          <p:cNvPr id="7" name="Ellips 6"/>
          <p:cNvSpPr/>
          <p:nvPr/>
        </p:nvSpPr>
        <p:spPr bwMode="auto">
          <a:xfrm>
            <a:off x="3004616" y="2658262"/>
            <a:ext cx="611984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3218808" y="3233007"/>
            <a:ext cx="1027144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5600267" y="4048203"/>
            <a:ext cx="65345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 11"/>
          <p:cNvSpPr/>
          <p:nvPr/>
        </p:nvSpPr>
        <p:spPr bwMode="auto">
          <a:xfrm rot="420000">
            <a:off x="5759306" y="2046250"/>
            <a:ext cx="54323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 12"/>
          <p:cNvSpPr/>
          <p:nvPr/>
        </p:nvSpPr>
        <p:spPr bwMode="auto">
          <a:xfrm rot="420000">
            <a:off x="5749664" y="3339698"/>
            <a:ext cx="1642401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lips 13"/>
          <p:cNvSpPr/>
          <p:nvPr/>
        </p:nvSpPr>
        <p:spPr bwMode="auto">
          <a:xfrm rot="420000">
            <a:off x="5801844" y="2993977"/>
            <a:ext cx="1904278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Figur 13"/>
          <p:cNvCxnSpPr>
            <a:stCxn id="7" idx="6"/>
            <a:endCxn id="13" idx="2"/>
          </p:cNvCxnSpPr>
          <p:nvPr/>
        </p:nvCxnSpPr>
        <p:spPr bwMode="auto">
          <a:xfrm>
            <a:off x="3616600" y="2796575"/>
            <a:ext cx="2139185" cy="58135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Figur 13"/>
          <p:cNvCxnSpPr>
            <a:stCxn id="8" idx="7"/>
            <a:endCxn id="14" idx="2"/>
          </p:cNvCxnSpPr>
          <p:nvPr/>
        </p:nvCxnSpPr>
        <p:spPr bwMode="auto">
          <a:xfrm rot="5400000" flipH="1" flipV="1">
            <a:off x="4823603" y="2288181"/>
            <a:ext cx="257265" cy="1713411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Figur 13"/>
          <p:cNvCxnSpPr>
            <a:stCxn id="9" idx="2"/>
            <a:endCxn id="12" idx="2"/>
          </p:cNvCxnSpPr>
          <p:nvPr/>
        </p:nvCxnSpPr>
        <p:spPr bwMode="auto">
          <a:xfrm rot="10800000" flipH="1">
            <a:off x="5600267" y="2151462"/>
            <a:ext cx="161064" cy="2035055"/>
          </a:xfrm>
          <a:prstGeom prst="curvedConnector3">
            <a:avLst>
              <a:gd name="adj1" fmla="val -141931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19186</TotalTime>
  <Words>847</Words>
  <Application>Microsoft Office PowerPoint</Application>
  <PresentationFormat>Bildspel på skärmen (16:10)</PresentationFormat>
  <Paragraphs>86</Paragraphs>
  <Slides>20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lnu-gray</vt:lpstr>
      <vt:lpstr>Modeller, datainmatning och validering</vt:lpstr>
      <vt:lpstr>Upphovsrätt för detta verk</vt:lpstr>
      <vt:lpstr>Vad är en modell?</vt:lpstr>
      <vt:lpstr>En enkel klass är modellen</vt:lpstr>
      <vt:lpstr>Ett enkelt formulär för data till modellen…</vt:lpstr>
      <vt:lpstr>Ett enklare formulär med HTML Helpers</vt:lpstr>
      <vt:lpstr>Metadata bestämmer vad Html.LabelFor renderar</vt:lpstr>
      <vt:lpstr>Binda formulärdatat till parametrar</vt:lpstr>
      <vt:lpstr>Automatiskt binda formulärdata till en egen typ</vt:lpstr>
      <vt:lpstr>Binda data som har samma namn </vt:lpstr>
      <vt:lpstr>Manuellt binda formulärdatat till en egen typ</vt:lpstr>
      <vt:lpstr>Modellens status</vt:lpstr>
      <vt:lpstr>Felmeddelanden visas med HTML Helper</vt:lpstr>
      <vt:lpstr>Lägga till egna felmeddelanden till ModelState</vt:lpstr>
      <vt:lpstr>Validering med data annotation</vt:lpstr>
      <vt:lpstr>Placering av felmeddelanden</vt:lpstr>
      <vt:lpstr>Validering på klienten</vt:lpstr>
      <vt:lpstr>Eget valideringsattribut</vt:lpstr>
      <vt:lpstr>Validering på klienten genom valideringsattribut</vt:lpstr>
      <vt:lpstr>Mer information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Modeller, datainmatning och validering</dc:title>
  <dc:creator>Mats Loock</dc:creator>
  <cp:lastModifiedBy>Mats Loock</cp:lastModifiedBy>
  <cp:revision>517</cp:revision>
  <dcterms:created xsi:type="dcterms:W3CDTF">2010-10-22T06:49:30Z</dcterms:created>
  <dcterms:modified xsi:type="dcterms:W3CDTF">2014-11-10T08:58:05Z</dcterms:modified>
</cp:coreProperties>
</file>