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385" r:id="rId2"/>
    <p:sldId id="268" r:id="rId3"/>
    <p:sldId id="358" r:id="rId4"/>
    <p:sldId id="360" r:id="rId5"/>
    <p:sldId id="364" r:id="rId6"/>
    <p:sldId id="363" r:id="rId7"/>
    <p:sldId id="386" r:id="rId8"/>
    <p:sldId id="365" r:id="rId9"/>
    <p:sldId id="370" r:id="rId10"/>
    <p:sldId id="371" r:id="rId11"/>
    <p:sldId id="372" r:id="rId12"/>
    <p:sldId id="373" r:id="rId13"/>
    <p:sldId id="374" r:id="rId14"/>
    <p:sldId id="375" r:id="rId15"/>
    <p:sldId id="378" r:id="rId16"/>
    <p:sldId id="379" r:id="rId17"/>
    <p:sldId id="377" r:id="rId18"/>
    <p:sldId id="382" r:id="rId19"/>
    <p:sldId id="390" r:id="rId20"/>
    <p:sldId id="391" r:id="rId21"/>
    <p:sldId id="392" r:id="rId22"/>
    <p:sldId id="393" r:id="rId23"/>
    <p:sldId id="395" r:id="rId24"/>
    <p:sldId id="396" r:id="rId25"/>
    <p:sldId id="397" r:id="rId26"/>
    <p:sldId id="398" r:id="rId27"/>
    <p:sldId id="399" r:id="rId28"/>
    <p:sldId id="401" r:id="rId29"/>
    <p:sldId id="403" r:id="rId30"/>
    <p:sldId id="440" r:id="rId31"/>
    <p:sldId id="420" r:id="rId32"/>
    <p:sldId id="421" r:id="rId33"/>
    <p:sldId id="422" r:id="rId34"/>
    <p:sldId id="423" r:id="rId35"/>
    <p:sldId id="424" r:id="rId36"/>
    <p:sldId id="425" r:id="rId37"/>
    <p:sldId id="426" r:id="rId38"/>
    <p:sldId id="427" r:id="rId39"/>
    <p:sldId id="361" r:id="rId4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23" d="100"/>
          <a:sy n="123" d="100"/>
        </p:scale>
        <p:origin x="-504" y="-5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2013-12-13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2013-12-13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youtube.com/watch?v=Y2Y0U-2qJM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http://www.youtube.com/watch?v=Y2Y0U-2qJMs</a:t>
            </a:r>
            <a:r>
              <a:rPr lang="sv-SE" dirty="0" smtClean="0"/>
              <a:t> -7:33</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 att alla</a:t>
            </a:r>
            <a:r>
              <a:rPr lang="sv-SE" baseline="0" dirty="0" smtClean="0"/>
              <a:t> pekarna är read </a:t>
            </a:r>
            <a:r>
              <a:rPr lang="sv-SE" baseline="0" dirty="0" err="1" smtClean="0"/>
              <a:t>only</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a:t>
            </a:r>
            <a:r>
              <a:rPr lang="sv-SE" baseline="0" dirty="0" smtClean="0"/>
              <a:t> att det finns fler metoder på #textnoden: </a:t>
            </a:r>
            <a:r>
              <a:rPr lang="sv-SE" baseline="0" dirty="0" err="1" smtClean="0"/>
              <a:t>deleteData</a:t>
            </a:r>
            <a:r>
              <a:rPr lang="sv-SE" baseline="0" dirty="0" smtClean="0"/>
              <a:t>(), </a:t>
            </a:r>
            <a:r>
              <a:rPr lang="sv-SE" baseline="0" dirty="0" err="1" smtClean="0"/>
              <a:t>inserData</a:t>
            </a:r>
            <a:r>
              <a:rPr lang="sv-SE" baseline="0" dirty="0" smtClean="0"/>
              <a:t>(), </a:t>
            </a:r>
            <a:r>
              <a:rPr lang="sv-SE" baseline="0" dirty="0" err="1" smtClean="0"/>
              <a:t>replaceData</a:t>
            </a:r>
            <a:r>
              <a:rPr lang="sv-SE" baseline="0" dirty="0" smtClean="0"/>
              <a:t>(), </a:t>
            </a:r>
            <a:r>
              <a:rPr lang="sv-SE" baseline="0" dirty="0" err="1" smtClean="0"/>
              <a:t>splitText</a:t>
            </a:r>
            <a:r>
              <a:rPr lang="sv-SE" baseline="0" dirty="0" smtClean="0"/>
              <a:t>(), </a:t>
            </a:r>
            <a:r>
              <a:rPr lang="sv-SE" baseline="0" dirty="0" err="1" smtClean="0"/>
              <a:t>substringData</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39</a:t>
            </a:fld>
            <a:endParaRPr lang="sv-SE"/>
          </a:p>
        </p:txBody>
      </p:sp>
    </p:spTree>
    <p:extLst>
      <p:ext uri="{BB962C8B-B14F-4D97-AF65-F5344CB8AC3E}">
        <p14:creationId xmlns:p14="http://schemas.microsoft.com/office/powerpoint/2010/main" val="165147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Leitet/YfG4t/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F07 </a:t>
            </a:r>
            <a:r>
              <a:rPr lang="sv-SE" sz="3200" dirty="0" smtClean="0"/>
              <a:t>–</a:t>
            </a:r>
            <a:r>
              <a:rPr lang="sv-SE" sz="3200" b="1" dirty="0" smtClean="0"/>
              <a:t> </a:t>
            </a:r>
            <a:r>
              <a:rPr lang="sv-SE" sz="3200" b="1" dirty="0" smtClean="0"/>
              <a:t>DOM/BOM</a:t>
            </a:r>
            <a:endParaRPr lang="sv-SE" sz="4000" b="1" dirty="0"/>
          </a:p>
        </p:txBody>
      </p:sp>
      <p:sp>
        <p:nvSpPr>
          <p:cNvPr id="15" name="TextBox 14"/>
          <p:cNvSpPr txBox="1"/>
          <p:nvPr/>
        </p:nvSpPr>
        <p:spPr>
          <a:xfrm>
            <a:off x="395536" y="1201316"/>
            <a:ext cx="4036457" cy="1384995"/>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7</a:t>
            </a:r>
            <a:r>
              <a:rPr lang="sv-SE" sz="2800" b="1" dirty="0" smtClean="0">
                <a:latin typeface="Minya Nouvelle" pitchFamily="2" charset="0"/>
              </a:rPr>
              <a:t>, </a:t>
            </a:r>
            <a:r>
              <a:rPr lang="sv-SE" sz="2800" b="1" dirty="0" smtClean="0">
                <a:latin typeface="Minya Nouvelle" pitchFamily="2" charset="0"/>
              </a:rPr>
              <a:t>HT2013</a:t>
            </a:r>
          </a:p>
          <a:p>
            <a:r>
              <a:rPr lang="sv-SE" sz="2800" dirty="0" err="1" smtClean="0">
                <a:latin typeface="Minya Nouvelle" pitchFamily="2" charset="0"/>
              </a:rPr>
              <a:t>Document</a:t>
            </a:r>
            <a:r>
              <a:rPr lang="sv-SE" sz="2800" dirty="0" smtClean="0">
                <a:latin typeface="Minya Nouvelle" pitchFamily="2" charset="0"/>
              </a:rPr>
              <a:t>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r>
              <a:rPr lang="sv-SE" sz="2800" dirty="0" smtClean="0">
                <a:latin typeface="Minya Nouvelle" pitchFamily="2" charset="0"/>
              </a:rPr>
              <a:t/>
            </a:r>
            <a:br>
              <a:rPr lang="sv-SE" sz="2800" dirty="0" smtClean="0">
                <a:latin typeface="Minya Nouvelle" pitchFamily="2" charset="0"/>
              </a:rPr>
            </a:br>
            <a:r>
              <a:rPr lang="sv-SE" sz="2800" dirty="0" smtClean="0">
                <a:latin typeface="Minya Nouvelle" pitchFamily="2" charset="0"/>
              </a:rPr>
              <a:t>Browser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1DV435 Klientbaserad Webbutveckling</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smtClean="0">
                <a:latin typeface="Courier New" pitchFamily="49" charset="0"/>
                <a:cs typeface="Courier New" pitchFamily="49" charset="0"/>
              </a:rPr>
              <a:t>(</a:t>
            </a:r>
            <a:r>
              <a:rPr lang="sv-SE" sz="1400" dirty="0" smtClean="0">
                <a:latin typeface="Courier New" pitchFamily="49" charset="0"/>
                <a:cs typeface="Courier New" pitchFamily="49" charset="0"/>
              </a:rPr>
              <a:t>node.id);  		// </a:t>
            </a:r>
            <a:r>
              <a:rPr lang="sv-SE" sz="1400" dirty="0" err="1" smtClean="0">
                <a:latin typeface="Courier New" pitchFamily="49" charset="0"/>
                <a:cs typeface="Courier New" pitchFamily="49" charset="0"/>
              </a:rPr>
              <a:t>Airborne</a:t>
            </a:r>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a:t>
            </a:r>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undefined</a:t>
            </a:r>
            <a:endParaRPr lang="sv-SE" sz="1400" dirty="0" smtClean="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node.className</a:t>
            </a:r>
            <a:r>
              <a:rPr lang="sv-SE" sz="1400" dirty="0" smtClean="0">
                <a:latin typeface="Courier New" pitchFamily="49" charset="0"/>
                <a:cs typeface="Courier New" pitchFamily="49" charset="0"/>
              </a:rPr>
              <a:t>); 	// ab</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smtClean="0">
                <a:latin typeface="Minya Nouvelle" pitchFamily="2" charset="0"/>
              </a:rPr>
              <a:t>Vi kommer enbart åt attribut som är definierade i HTML via .attributnamn.</a:t>
            </a:r>
          </a:p>
          <a:p>
            <a:r>
              <a:rPr lang="sv-SE" dirty="0" smtClean="0">
                <a:latin typeface="Minya Nouvelle" pitchFamily="2" charset="0"/>
              </a:rPr>
              <a:t>Vi måste dessutom se upp med vissa attributnamn.</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smtClean="0">
                <a:latin typeface="Courier New" pitchFamily="49" charset="0"/>
                <a:cs typeface="Courier New" pitchFamily="49" charset="0"/>
              </a:rPr>
              <a:t>("id"));		// </a:t>
            </a:r>
            <a:r>
              <a:rPr lang="sv-SE" sz="1400" dirty="0" err="1" smtClean="0">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 ab</a:t>
            </a:r>
          </a:p>
        </p:txBody>
      </p:sp>
      <p:sp>
        <p:nvSpPr>
          <p:cNvPr id="6" name="TextBox 5"/>
          <p:cNvSpPr txBox="1"/>
          <p:nvPr/>
        </p:nvSpPr>
        <p:spPr>
          <a:xfrm>
            <a:off x="368429" y="1057300"/>
            <a:ext cx="5937716" cy="369332"/>
          </a:xfrm>
          <a:prstGeom prst="rect">
            <a:avLst/>
          </a:prstGeom>
          <a:noFill/>
        </p:spPr>
        <p:txBody>
          <a:bodyPr wrap="none" rtlCol="0">
            <a:spAutoFit/>
          </a:bodyPr>
          <a:lstStyle/>
          <a:p>
            <a:r>
              <a:rPr lang="sv-SE" dirty="0" smtClean="0">
                <a:latin typeface="Minya Nouvelle" pitchFamily="2" charset="0"/>
              </a:rPr>
              <a:t>W3C har ett standardiserat sätt att jobba med attribut:</a:t>
            </a:r>
          </a:p>
        </p:txBody>
      </p:sp>
      <p:pic>
        <p:nvPicPr>
          <p:cNvPr id="12"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smtClean="0"/>
              <a:t>getAttribute</a:t>
            </a:r>
            <a:r>
              <a:rPr lang="sv-SE" dirty="0" smtClean="0"/>
              <a:t>("attributnamn")</a:t>
            </a:r>
            <a:r>
              <a:rPr lang="sv-SE" dirty="0" smtClean="0"/>
              <a:t>;</a:t>
            </a:r>
            <a:br>
              <a:rPr lang="sv-SE" dirty="0" smtClean="0"/>
            </a:br>
            <a:endParaRPr lang="sv-SE" dirty="0" smtClean="0"/>
          </a:p>
          <a:p>
            <a:pPr marL="342900" indent="-342900">
              <a:buFont typeface="Arial" charset="0"/>
              <a:buChar char="•"/>
            </a:pPr>
            <a:r>
              <a:rPr lang="sv-SE" dirty="0" err="1" smtClean="0"/>
              <a:t>setAttribute</a:t>
            </a:r>
            <a:r>
              <a:rPr lang="sv-SE" dirty="0" smtClean="0"/>
              <a:t>("attributnamn", "värde")</a:t>
            </a:r>
            <a:r>
              <a:rPr lang="sv-SE" dirty="0" smtClean="0"/>
              <a:t>;</a:t>
            </a:r>
            <a:br>
              <a:rPr lang="sv-SE" dirty="0" smtClean="0"/>
            </a:br>
            <a:endParaRPr lang="sv-SE" dirty="0" smtClean="0"/>
          </a:p>
          <a:p>
            <a:pPr marL="342900" indent="-342900">
              <a:buFont typeface="Arial" charset="0"/>
              <a:buChar char="•"/>
            </a:pPr>
            <a:r>
              <a:rPr lang="sv-SE" dirty="0" err="1" smtClean="0"/>
              <a:t>removeAttribute</a:t>
            </a:r>
            <a:r>
              <a:rPr lang="sv-SE" dirty="0" smtClean="0"/>
              <a:t>("attributnamn");</a:t>
            </a:r>
            <a:endParaRPr lang="sv-SE" dirty="0"/>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element</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Skapar nya noder gör vi med </a:t>
            </a:r>
            <a:r>
              <a:rPr lang="sv-SE" sz="2000" dirty="0" err="1" smtClean="0"/>
              <a:t>document.</a:t>
            </a:r>
            <a:r>
              <a:rPr lang="sv-SE" sz="2000" b="1" dirty="0" err="1" smtClean="0"/>
              <a:t>createElement</a:t>
            </a:r>
            <a:r>
              <a:rPr lang="sv-SE" sz="2000" dirty="0" smtClean="0"/>
              <a:t>("</a:t>
            </a:r>
            <a:r>
              <a:rPr lang="sv-SE" sz="2000" dirty="0" err="1" smtClean="0"/>
              <a:t>nodenamn</a:t>
            </a:r>
            <a:r>
              <a:rPr lang="sv-SE" sz="2000" dirty="0" smtClean="0"/>
              <a:t>")</a:t>
            </a:r>
            <a:endParaRPr lang="sv-SE" sz="2000" dirty="0"/>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endParaRPr lang="sv-SE" sz="1600" dirty="0" smtClean="0">
              <a:latin typeface="Courier New" pitchFamily="49" charset="0"/>
              <a:cs typeface="Courier New" pitchFamily="49" charset="0"/>
            </a:endParaRPr>
          </a:p>
          <a:p>
            <a:r>
              <a:rPr lang="sv-SE" sz="1600" dirty="0" smtClean="0">
                <a:latin typeface="Courier New" pitchFamily="49" charset="0"/>
                <a:cs typeface="Courier New" pitchFamily="49" charset="0"/>
              </a:rPr>
              <a:t>div.id = "</a:t>
            </a:r>
            <a:r>
              <a:rPr lang="sv-SE" sz="1600" dirty="0" err="1" smtClean="0">
                <a:latin typeface="Courier New" pitchFamily="49" charset="0"/>
                <a:cs typeface="Courier New" pitchFamily="49" charset="0"/>
              </a:rPr>
              <a:t>Malarkey</a:t>
            </a:r>
            <a:r>
              <a:rPr lang="sv-SE" sz="1600" dirty="0" smtClean="0">
                <a:latin typeface="Courier New" pitchFamily="49" charset="0"/>
                <a:cs typeface="Courier New" pitchFamily="49" charset="0"/>
              </a:rPr>
              <a:t>";</a:t>
            </a:r>
          </a:p>
          <a:p>
            <a:r>
              <a:rPr lang="sv-SE" sz="1600" dirty="0" err="1" smtClean="0">
                <a:latin typeface="Courier New" pitchFamily="49" charset="0"/>
                <a:cs typeface="Courier New" pitchFamily="49" charset="0"/>
              </a:rPr>
              <a:t>div.className</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redHair</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smtClean="0">
                <a:latin typeface="Minya Nouvelle" pitchFamily="2" charset="0"/>
              </a:rPr>
              <a:t>Koden ovans skapar bara elementet. </a:t>
            </a:r>
          </a:p>
          <a:p>
            <a:r>
              <a:rPr lang="sv-SE" dirty="0" smtClean="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Lägga till noder</a:t>
            </a:r>
            <a:endParaRPr lang="sv-SE" dirty="0"/>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gridCol w="3289254"/>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node.appendChild</a:t>
                      </a:r>
                      <a:r>
                        <a:rPr kumimoji="0" lang="sv-SE" sz="1300" b="1" u="none" strike="noStrike" cap="none" normalizeH="0" baseline="0" dirty="0" smtClean="0">
                          <a:ln>
                            <a:noFill/>
                          </a:ln>
                          <a:effectLst/>
                        </a:rPr>
                        <a:t>(</a:t>
                      </a:r>
                      <a:r>
                        <a:rPr kumimoji="0" lang="sv-SE" sz="1300" b="1" u="none" strike="noStrike" cap="none" normalizeH="0" baseline="0" dirty="0" err="1" smtClean="0">
                          <a:ln>
                            <a:noFill/>
                          </a:ln>
                          <a:effectLst/>
                        </a:rPr>
                        <a:t>newNode</a:t>
                      </a:r>
                      <a:r>
                        <a:rPr kumimoji="0" lang="sv-SE"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sist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node.insertBefore</a:t>
                      </a:r>
                      <a:r>
                        <a:rPr kumimoji="0" lang="sv-SE" sz="1300" u="none" strike="noStrike" cap="none" normalizeH="0" baseline="0" dirty="0" smtClean="0">
                          <a:ln>
                            <a:noFill/>
                          </a:ln>
                          <a:effectLst/>
                        </a:rPr>
                        <a:t>(</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innan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node.replaceChild</a:t>
                      </a:r>
                      <a:r>
                        <a:rPr kumimoji="0" lang="en-US" sz="1300" u="none" strike="noStrike" cap="none" normalizeH="0" baseline="0" dirty="0" smtClean="0">
                          <a:ln>
                            <a:noFill/>
                          </a:ln>
                          <a:effectLst/>
                        </a:rPr>
                        <a:t>(</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Ersätter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 med </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node.childNodes</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node.removeChild</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Tar </a:t>
                      </a:r>
                      <a:r>
                        <a:rPr kumimoji="0" lang="en-US" sz="1300" b="0" i="0" u="none" strike="noStrike" cap="none" normalizeH="0" baseline="0" dirty="0" err="1" smtClean="0">
                          <a:ln>
                            <a:noFill/>
                          </a:ln>
                          <a:solidFill>
                            <a:schemeClr val="dk1"/>
                          </a:solidFill>
                          <a:effectLst/>
                          <a:latin typeface="+mn-lt"/>
                        </a:rPr>
                        <a:t>bort</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från</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node.childNodes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node.cloneNode</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bool</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Klonar</a:t>
                      </a:r>
                      <a:r>
                        <a:rPr kumimoji="0" lang="en-US" sz="1300" u="none" strike="noStrike" cap="none" normalizeH="0" baseline="0" dirty="0" smtClean="0">
                          <a:ln>
                            <a:noFill/>
                          </a:ln>
                          <a:effectLst/>
                        </a:rPr>
                        <a:t> node, true </a:t>
                      </a:r>
                      <a:r>
                        <a:rPr kumimoji="0" lang="en-US" sz="1300" u="none" strike="noStrike" cap="none" normalizeH="0" baseline="0" dirty="0" err="1" smtClean="0">
                          <a:ln>
                            <a:noFill/>
                          </a:ln>
                          <a:effectLst/>
                        </a:rPr>
                        <a:t>gör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att</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samtliga</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undernoder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också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klonas</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document.body.insertBefore</a:t>
            </a:r>
            <a:r>
              <a:rPr lang="sv-SE" sz="1600" dirty="0" smtClean="0">
                <a:latin typeface="Courier New" pitchFamily="49" charset="0"/>
                <a:cs typeface="Courier New" pitchFamily="49" charset="0"/>
              </a:rPr>
              <a:t>(div, </a:t>
            </a:r>
            <a:r>
              <a:rPr lang="sv-SE" sz="1600" dirty="0" err="1" smtClean="0">
                <a:latin typeface="Courier New" pitchFamily="49" charset="0"/>
                <a:cs typeface="Courier New" pitchFamily="49" charset="0"/>
              </a:rPr>
              <a:t>document.body.firstChild</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document.body.appendChild</a:t>
            </a:r>
            <a:r>
              <a:rPr lang="sv-SE" sz="1600" dirty="0" smtClean="0">
                <a:latin typeface="Courier New" pitchFamily="49" charset="0"/>
                <a:cs typeface="Courier New" pitchFamily="49" charset="0"/>
              </a:rPr>
              <a:t>(div);</a:t>
            </a:r>
            <a:endParaRPr lang="sv-SE" sz="1600" dirty="0">
              <a:latin typeface="Courier New" pitchFamily="49" charset="0"/>
              <a:cs typeface="Courier New" pitchFamily="49" charset="0"/>
            </a:endParaRP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smtClean="0">
                <a:latin typeface="Minya Nouvelle" pitchFamily="2" charset="0"/>
              </a:rPr>
              <a:t>Lägga till sist i </a:t>
            </a:r>
            <a:r>
              <a:rPr lang="sv-SE" dirty="0" err="1" smtClean="0">
                <a:latin typeface="Minya Nouvelle" pitchFamily="2" charset="0"/>
              </a:rPr>
              <a:t>body</a:t>
            </a:r>
            <a:r>
              <a:rPr lang="sv-SE" dirty="0" smtClean="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smtClean="0">
                <a:latin typeface="Minya Nouvelle" pitchFamily="2" charset="0"/>
              </a:rPr>
              <a:t>Lägga till först i </a:t>
            </a:r>
            <a:r>
              <a:rPr lang="sv-SE" dirty="0" err="1" smtClean="0">
                <a:latin typeface="Minya Nouvelle" pitchFamily="2" charset="0"/>
              </a:rPr>
              <a:t>body</a:t>
            </a:r>
            <a:r>
              <a:rPr lang="sv-SE" dirty="0" smtClean="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gridCol w="1800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nodeName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#text</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nodeType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3</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nodeValue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noden</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parentNode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Ett</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smtClean="0">
                          <a:ln>
                            <a:noFill/>
                          </a:ln>
                          <a:solidFill>
                            <a:schemeClr val="dk1"/>
                          </a:solidFill>
                          <a:effectLst/>
                          <a:latin typeface="+mn-lt"/>
                        </a:rPr>
                        <a:t>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smtClean="0">
                          <a:ln>
                            <a:noFill/>
                          </a:ln>
                          <a:effectLst/>
                        </a:rPr>
                        <a:t>finns</a:t>
                      </a:r>
                      <a:r>
                        <a:rPr kumimoji="0" lang="en-US" sz="1300" i="1" u="none" strike="noStrike" cap="none" normalizeH="0" baseline="0" dirty="0" smtClean="0">
                          <a:ln>
                            <a:noFill/>
                          </a:ln>
                          <a:effectLst/>
                        </a:rPr>
                        <a:t> </a:t>
                      </a:r>
                      <a:r>
                        <a:rPr kumimoji="0" lang="en-US" sz="1300" i="1" u="none" strike="noStrike" cap="none" normalizeH="0" baseline="0" dirty="0" err="1" smtClean="0">
                          <a:ln>
                            <a:noFill/>
                          </a:ln>
                          <a:effectLst/>
                        </a:rPr>
                        <a:t>ej</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appendData</a:t>
                      </a:r>
                      <a:r>
                        <a:rPr kumimoji="0" lang="en-US" sz="1300" b="1" u="none" strike="noStrike" cap="none" normalizeH="0" baseline="0" dirty="0" smtClean="0">
                          <a:ln>
                            <a:noFill/>
                          </a:ln>
                          <a:effectLst/>
                        </a:rPr>
                        <a:t>(</a:t>
                      </a:r>
                      <a:r>
                        <a:rPr kumimoji="0" lang="en-US" sz="1300" b="0" i="1" u="none" strike="noStrike" cap="none" normalizeH="0" baseline="0" dirty="0" smtClean="0">
                          <a:ln>
                            <a:noFill/>
                          </a:ln>
                          <a:effectLst/>
                        </a:rPr>
                        <a:t>text</a:t>
                      </a:r>
                      <a:r>
                        <a:rPr kumimoji="0" lang="en-US"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Lägger</a:t>
                      </a:r>
                      <a:r>
                        <a:rPr kumimoji="0" lang="en-US" sz="1300" b="0" i="0" u="none" strike="noStrike" cap="none" normalizeH="0" baseline="0" dirty="0" smtClean="0">
                          <a:ln>
                            <a:noFill/>
                          </a:ln>
                          <a:solidFill>
                            <a:schemeClr val="dk1"/>
                          </a:solidFill>
                          <a:effectLst/>
                          <a:latin typeface="+mn-lt"/>
                        </a:rPr>
                        <a:t> till </a:t>
                      </a:r>
                      <a:r>
                        <a:rPr kumimoji="0" lang="en-US" sz="1300" b="0" i="1" u="none" strike="noStrike" cap="none" normalizeH="0" baseline="0" dirty="0" smtClean="0">
                          <a:ln>
                            <a:noFill/>
                          </a:ln>
                          <a:solidFill>
                            <a:schemeClr val="dk1"/>
                          </a:solidFill>
                          <a:effectLst/>
                          <a:latin typeface="+mn-lt"/>
                        </a:rPr>
                        <a:t>text</a:t>
                      </a:r>
                      <a:r>
                        <a:rPr kumimoji="0" lang="en-US" sz="1300" b="0" i="0" u="none" strike="noStrike" cap="none" normalizeH="0" baseline="0" dirty="0" smtClean="0">
                          <a:ln>
                            <a:noFill/>
                          </a:ln>
                          <a:solidFill>
                            <a:schemeClr val="dk1"/>
                          </a:solidFill>
                          <a:effectLst/>
                          <a:latin typeface="+mn-lt"/>
                        </a:rPr>
                        <a:t> till </a:t>
                      </a:r>
                      <a:r>
                        <a:rPr kumimoji="0" lang="en-US" sz="1300" b="0" i="0" u="none" strike="noStrike" cap="none" normalizeH="0" baseline="0" dirty="0" err="1" smtClean="0">
                          <a:ln>
                            <a:noFill/>
                          </a:ln>
                          <a:solidFill>
                            <a:schemeClr val="dk1"/>
                          </a:solidFill>
                          <a:effectLst/>
                          <a:latin typeface="+mn-lt"/>
                        </a:rPr>
                        <a:t>slutet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div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p>
          <a:p>
            <a:endParaRPr lang="sv-SE" sz="1600" dirty="0" smtClean="0">
              <a:latin typeface="Courier New" pitchFamily="49" charset="0"/>
              <a:cs typeface="Courier New" pitchFamily="49" charset="0"/>
            </a:endParaRPr>
          </a:p>
          <a:p>
            <a:r>
              <a:rPr lang="sv-SE" sz="1400" b="1" dirty="0" err="1" smtClean="0">
                <a:latin typeface="Courier New" pitchFamily="49" charset="0"/>
                <a:cs typeface="Courier New" pitchFamily="49" charset="0"/>
              </a:rPr>
              <a:t>div.firstChild.nodeValue</a:t>
            </a:r>
            <a:r>
              <a:rPr lang="sv-SE" sz="1400" b="1" dirty="0" smtClean="0">
                <a:latin typeface="Courier New" pitchFamily="49" charset="0"/>
                <a:cs typeface="Courier New" pitchFamily="49" charset="0"/>
              </a:rPr>
              <a:t> = "Hello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 "Hello </a:t>
            </a:r>
            <a:r>
              <a:rPr lang="sv-SE" sz="1400" dirty="0" err="1" smtClean="0">
                <a:latin typeface="Courier New" pitchFamily="49" charset="0"/>
                <a:cs typeface="Courier New" pitchFamily="49" charset="0"/>
              </a:rPr>
              <a:t>Again</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Ger: "&amp;</a:t>
            </a:r>
            <a:r>
              <a:rPr lang="sv-SE" sz="1400" dirty="0" err="1" smtClean="0">
                <a:latin typeface="Courier New" pitchFamily="49" charset="0"/>
                <a:cs typeface="Courier New" pitchFamily="49" charset="0"/>
              </a:rPr>
              <a:t>lt;strong&amp;gt;Hello</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Again&amp;lt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strong&amp;gt</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a:t>
            </a:r>
            <a:r>
              <a:rPr lang="sv-SE" sz="1400" b="1" dirty="0" smtClean="0">
                <a:latin typeface="Courier New" pitchFamily="49" charset="0"/>
                <a:cs typeface="Courier New" pitchFamily="49" charset="0"/>
              </a:rPr>
              <a:t>"&lt;strong&gt;Hello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&lt;/strong&gt;";</a:t>
            </a:r>
            <a:endParaRPr lang="sv-SE" sz="1400" b="1" dirty="0">
              <a:latin typeface="Courier New" pitchFamily="49" charset="0"/>
              <a:cs typeface="Courier New" pitchFamily="49" charset="0"/>
            </a:endParaRP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a:t>
            </a:r>
            <a:r>
              <a:rPr lang="sv-SE" sz="1600" dirty="0" smtClean="0">
                <a:latin typeface="Courier New" pitchFamily="49" charset="0"/>
                <a:cs typeface="Courier New" pitchFamily="49" charset="0"/>
              </a:rPr>
              <a:t>div </a:t>
            </a:r>
            <a:r>
              <a:rPr lang="sv-SE" sz="1600" dirty="0">
                <a:latin typeface="Courier New" pitchFamily="49" charset="0"/>
                <a:cs typeface="Courier New" pitchFamily="49" charset="0"/>
              </a:rPr>
              <a:t>id</a:t>
            </a:r>
            <a:r>
              <a:rPr lang="sv-SE" sz="1600" dirty="0" smtClean="0">
                <a:latin typeface="Courier New" pitchFamily="49" charset="0"/>
                <a:cs typeface="Courier New" pitchFamily="49" charset="0"/>
              </a:rPr>
              <a:t>="Ross"&gt; &lt;/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p>
          <a:p>
            <a:r>
              <a:rPr lang="sv-SE" sz="1600" dirty="0">
                <a:latin typeface="Courier New" pitchFamily="49" charset="0"/>
                <a:cs typeface="Courier New" pitchFamily="49" charset="0"/>
              </a:rPr>
              <a:t>&lt;div id</a:t>
            </a:r>
            <a:r>
              <a:rPr lang="sv-SE" sz="1600" dirty="0" smtClean="0">
                <a:latin typeface="Courier New" pitchFamily="49" charset="0"/>
                <a:cs typeface="Courier New" pitchFamily="49" charset="0"/>
              </a:rPr>
              <a:t>="Bull"&gt;Hello&lt;/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endParaRPr lang="sv-SE" sz="1600" dirty="0">
              <a:latin typeface="Courier New" pitchFamily="49" charset="0"/>
              <a:cs typeface="Courier New" pitchFamily="49" charset="0"/>
            </a:endParaRPr>
          </a:p>
        </p:txBody>
      </p:sp>
    </p:spTree>
    <p:extLst>
      <p:ext uri="{BB962C8B-B14F-4D97-AF65-F5344CB8AC3E}">
        <p14:creationId xmlns:p14="http://schemas.microsoft.com/office/powerpoint/2010/main" val="9147229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textnoder</a:t>
            </a:r>
            <a:endParaRPr lang="sv-SE" dirty="0"/>
          </a:p>
        </p:txBody>
      </p:sp>
      <p:sp>
        <p:nvSpPr>
          <p:cNvPr id="3" name="Subtitle 2"/>
          <p:cNvSpPr>
            <a:spLocks noGrp="1"/>
          </p:cNvSpPr>
          <p:nvPr>
            <p:ph type="subTitle" idx="1"/>
          </p:nvPr>
        </p:nvSpPr>
        <p:spPr>
          <a:xfrm>
            <a:off x="323528" y="985292"/>
            <a:ext cx="8640960" cy="576064"/>
          </a:xfrm>
        </p:spPr>
        <p:txBody>
          <a:bodyPr/>
          <a:lstStyle/>
          <a:p>
            <a:r>
              <a:rPr lang="sv-SE" sz="2000" dirty="0" smtClean="0"/>
              <a:t>Skapar nya textnoder gör vi med </a:t>
            </a:r>
            <a:r>
              <a:rPr lang="sv-SE" sz="2000" dirty="0" err="1" smtClean="0"/>
              <a:t>document.</a:t>
            </a:r>
            <a:r>
              <a:rPr lang="sv-SE" sz="2000" b="1" dirty="0" err="1" smtClean="0"/>
              <a:t>createTextNode</a:t>
            </a:r>
            <a:r>
              <a:rPr lang="sv-SE" sz="2000" dirty="0" smtClean="0"/>
              <a:t>("text")</a:t>
            </a:r>
            <a:endParaRPr lang="sv-SE" sz="2000" dirty="0"/>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r>
              <a:rPr lang="sv-SE" sz="1600" dirty="0" smtClean="0">
                <a:latin typeface="Courier New" pitchFamily="49" charset="0"/>
                <a:cs typeface="Courier New" pitchFamily="49" charset="0"/>
              </a:rPr>
              <a:t>var text = </a:t>
            </a:r>
            <a:r>
              <a:rPr lang="sv-SE" sz="1600" b="1" dirty="0" err="1" smtClean="0">
                <a:latin typeface="Courier New" pitchFamily="49" charset="0"/>
                <a:cs typeface="Courier New" pitchFamily="49" charset="0"/>
              </a:rPr>
              <a:t>document.createTextNode</a:t>
            </a:r>
            <a:r>
              <a:rPr lang="sv-SE" sz="1600" b="1" dirty="0" smtClean="0">
                <a:latin typeface="Courier New" pitchFamily="49" charset="0"/>
                <a:cs typeface="Courier New" pitchFamily="49" charset="0"/>
              </a:rPr>
              <a:t>("Hello </a:t>
            </a:r>
            <a:r>
              <a:rPr lang="sv-SE" sz="1600" b="1" dirty="0" err="1" smtClean="0">
                <a:latin typeface="Courier New" pitchFamily="49" charset="0"/>
                <a:cs typeface="Courier New" pitchFamily="49" charset="0"/>
              </a:rPr>
              <a:t>Again</a:t>
            </a:r>
            <a:r>
              <a:rPr lang="sv-SE" sz="1600" b="1" dirty="0" smtClean="0">
                <a:latin typeface="Courier New" pitchFamily="49" charset="0"/>
                <a:cs typeface="Courier New" pitchFamily="49" charset="0"/>
              </a:rPr>
              <a:t>");</a:t>
            </a:r>
          </a:p>
          <a:p>
            <a:endParaRPr lang="sv-SE" sz="1600" dirty="0" smtClean="0">
              <a:latin typeface="Courier New" pitchFamily="49" charset="0"/>
              <a:cs typeface="Courier New" pitchFamily="49" charset="0"/>
            </a:endParaRPr>
          </a:p>
          <a:p>
            <a:r>
              <a:rPr lang="sv-SE" sz="1600" dirty="0" err="1" smtClean="0">
                <a:latin typeface="Courier New" pitchFamily="49" charset="0"/>
                <a:cs typeface="Courier New" pitchFamily="49" charset="0"/>
              </a:rPr>
              <a:t>div.appendChild</a:t>
            </a:r>
            <a:r>
              <a:rPr lang="sv-SE" sz="1600" dirty="0" smtClean="0">
                <a:latin typeface="Courier New" pitchFamily="49" charset="0"/>
                <a:cs typeface="Courier New" pitchFamily="49" charset="0"/>
              </a:rPr>
              <a:t>(text);</a:t>
            </a:r>
            <a:endParaRPr lang="sv-SE" sz="1600" dirty="0">
              <a:latin typeface="Courier New" pitchFamily="49" charset="0"/>
              <a:cs typeface="Courier New" pitchFamily="49" charset="0"/>
            </a:endParaRP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smtClean="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Utökning:</a:t>
            </a:r>
            <a:r>
              <a:rPr lang="sv-SE" dirty="0" smtClean="0"/>
              <a:t> </a:t>
            </a:r>
            <a:r>
              <a:rPr lang="sv-SE" dirty="0" err="1" smtClean="0"/>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smtClean="0"/>
              <a:t>innerHTML</a:t>
            </a:r>
            <a:r>
              <a:rPr lang="sv-SE" sz="2000" dirty="0" smtClean="0"/>
              <a:t> skapades av Microsoft och gör det enklare att lägga till element i DOM-strukturen</a:t>
            </a:r>
            <a:endParaRPr lang="sv-SE" sz="2000" dirty="0"/>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&lt;p&gt;</a:t>
            </a:r>
            <a:r>
              <a:rPr lang="sv-SE" sz="1400" b="1" dirty="0" smtClean="0">
                <a:latin typeface="Courier New" pitchFamily="49" charset="0"/>
                <a:cs typeface="Courier New" pitchFamily="49" charset="0"/>
              </a:rPr>
              <a:t>Ersätter</a:t>
            </a:r>
            <a:r>
              <a:rPr lang="sv-SE" sz="1400" dirty="0" smtClean="0">
                <a:latin typeface="Courier New" pitchFamily="49" charset="0"/>
                <a:cs typeface="Courier New" pitchFamily="49" charset="0"/>
              </a:rPr>
              <a:t> hela innehållet i #Bull&lt;/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a:t>
            </a:r>
            <a:r>
              <a:rPr lang="sv-SE" sz="1400" dirty="0" smtClean="0">
                <a:latin typeface="Courier New" pitchFamily="49" charset="0"/>
                <a:cs typeface="Courier New" pitchFamily="49" charset="0"/>
              </a:rPr>
              <a:t>&gt;";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 "&lt;</a:t>
            </a:r>
            <a:r>
              <a:rPr lang="sv-SE" sz="1400" dirty="0">
                <a:latin typeface="Courier New" pitchFamily="49" charset="0"/>
                <a:cs typeface="Courier New" pitchFamily="49" charset="0"/>
              </a:rPr>
              <a:t>p&gt;Lägger till ett nytt stycke </a:t>
            </a:r>
            <a:r>
              <a:rPr lang="sv-SE" sz="1400" b="1" dirty="0" smtClean="0">
                <a:latin typeface="Courier New" pitchFamily="49" charset="0"/>
                <a:cs typeface="Courier New" pitchFamily="49" charset="0"/>
              </a:rPr>
              <a:t>först.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smtClean="0"/>
              <a:t>Observera skillnaden mot </a:t>
            </a:r>
            <a:r>
              <a:rPr lang="sv-SE" sz="2000" dirty="0" err="1" smtClean="0"/>
              <a:t>node.nodeValue</a:t>
            </a:r>
            <a:r>
              <a:rPr lang="sv-SE" sz="2000" dirty="0" smtClean="0"/>
              <a:t> som enbart kan lägga till text.</a:t>
            </a:r>
            <a:endParaRPr lang="sv-SE" sz="2000" dirty="0"/>
          </a:p>
        </p:txBody>
      </p:sp>
    </p:spTree>
    <p:extLst>
      <p:ext uri="{BB962C8B-B14F-4D97-AF65-F5344CB8AC3E}">
        <p14:creationId xmlns:p14="http://schemas.microsoft.com/office/powerpoint/2010/main" val="1264410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&lt;p&gt;&lt;/p&gt;Flash </a:t>
            </a:r>
            <a:r>
              <a:rPr lang="sv-SE" sz="1600" dirty="0" err="1" smtClean="0">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&lt;p&gt;Flash </a:t>
            </a:r>
            <a:r>
              <a:rPr lang="sv-SE" sz="1600" dirty="0" err="1" smtClean="0">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smtClean="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smtClean="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Annars kan vi skriva:</a:t>
            </a:r>
          </a:p>
          <a:p>
            <a:endParaRPr lang="sv-SE" sz="2000" dirty="0" smtClean="0"/>
          </a:p>
        </p:txBody>
      </p:sp>
    </p:spTree>
    <p:extLst>
      <p:ext uri="{BB962C8B-B14F-4D97-AF65-F5344CB8AC3E}">
        <p14:creationId xmlns:p14="http://schemas.microsoft.com/office/powerpoint/2010/main" val="3586764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a:t>
            </a:r>
            <a:r>
              <a:rPr lang="sv-SE" dirty="0" smtClean="0"/>
              <a:t>– </a:t>
            </a:r>
            <a:r>
              <a:rPr lang="en-US" sz="3200" b="1" dirty="0" smtClean="0"/>
              <a:t>DOM/BOM</a:t>
            </a:r>
            <a:endParaRPr lang="sv-SE" sz="3200" dirty="0"/>
          </a:p>
        </p:txBody>
      </p:sp>
      <p:sp>
        <p:nvSpPr>
          <p:cNvPr id="4" name="TextBox 3"/>
          <p:cNvSpPr txBox="1"/>
          <p:nvPr/>
        </p:nvSpPr>
        <p:spPr>
          <a:xfrm>
            <a:off x="1403648" y="1378601"/>
            <a:ext cx="2838613" cy="5940089"/>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DOM </a:t>
            </a:r>
            <a:r>
              <a:rPr lang="sv-SE" dirty="0" smtClean="0">
                <a:latin typeface="Minya Nouvelle" pitchFamily="2" charset="0"/>
              </a:rPr>
              <a:t>och BOM</a:t>
            </a:r>
          </a:p>
          <a:p>
            <a:pPr marL="285750" indent="-285750">
              <a:buFont typeface="Arial" charset="0"/>
              <a:buChar char="•"/>
            </a:pPr>
            <a:r>
              <a:rPr lang="sv-SE" dirty="0" smtClean="0">
                <a:latin typeface="Minya Nouvelle" pitchFamily="2" charset="0"/>
              </a:rPr>
              <a:t>DOM-strukturen</a:t>
            </a:r>
          </a:p>
          <a:p>
            <a:pPr marL="285750" indent="-285750">
              <a:buFont typeface="Arial" charset="0"/>
              <a:buChar char="•"/>
            </a:pPr>
            <a:r>
              <a:rPr lang="sv-SE" dirty="0" smtClean="0">
                <a:latin typeface="Minya Nouvelle" pitchFamily="2" charset="0"/>
              </a:rPr>
              <a:t>Navigering </a:t>
            </a:r>
            <a:r>
              <a:rPr lang="sv-SE" dirty="0" smtClean="0">
                <a:latin typeface="Minya Nouvelle" pitchFamily="2" charset="0"/>
              </a:rPr>
              <a:t>i noder</a:t>
            </a:r>
          </a:p>
          <a:p>
            <a:pPr marL="285750" indent="-285750">
              <a:buFont typeface="Arial" charset="0"/>
              <a:buChar char="•"/>
            </a:pPr>
            <a:r>
              <a:rPr lang="sv-SE" dirty="0" err="1" smtClean="0">
                <a:latin typeface="Minya Nouvelle" pitchFamily="2" charset="0"/>
              </a:rPr>
              <a:t>document</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Jobba med attribut</a:t>
            </a:r>
          </a:p>
          <a:p>
            <a:pPr marL="285750" indent="-285750">
              <a:buFont typeface="Arial" charset="0"/>
              <a:buChar char="•"/>
            </a:pPr>
            <a:r>
              <a:rPr lang="sv-SE" dirty="0" smtClean="0">
                <a:latin typeface="Minya Nouvelle" pitchFamily="2" charset="0"/>
              </a:rPr>
              <a:t>Skapa element</a:t>
            </a:r>
          </a:p>
          <a:p>
            <a:pPr marL="285750" indent="-285750">
              <a:buFont typeface="Arial" charset="0"/>
              <a:buChar char="•"/>
            </a:pPr>
            <a:r>
              <a:rPr lang="sv-SE" dirty="0" smtClean="0">
                <a:latin typeface="Minya Nouvelle" pitchFamily="2" charset="0"/>
              </a:rPr>
              <a:t>Textnoder</a:t>
            </a:r>
          </a:p>
          <a:p>
            <a:pPr marL="285750" indent="-285750">
              <a:buFont typeface="Arial" charset="0"/>
              <a:buChar char="•"/>
            </a:pPr>
            <a:r>
              <a:rPr lang="sv-SE" dirty="0" err="1" smtClean="0">
                <a:latin typeface="Minya Nouvelle" pitchFamily="2" charset="0"/>
              </a:rPr>
              <a:t>innerHTML</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Event</a:t>
            </a:r>
          </a:p>
          <a:p>
            <a:pPr marL="285750" indent="-285750">
              <a:buFont typeface="Arial" charset="0"/>
              <a:buChar char="•"/>
            </a:pPr>
            <a:r>
              <a:rPr lang="sv-SE" dirty="0" smtClean="0">
                <a:latin typeface="Minya Nouvelle" pitchFamily="2" charset="0"/>
              </a:rPr>
              <a:t>Timers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792140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3" name="Picture 12"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3359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b="1"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b="1"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solidFill>
                  <a:schemeClr val="accent6">
                    <a:lumMod val="60000"/>
                    <a:lumOff val="40000"/>
                  </a:schemeClr>
                </a:solidFill>
              </a:rPr>
              <a:t>Användargränsnittshändelser</a:t>
            </a:r>
            <a:r>
              <a:rPr lang="sv-SE" sz="2000" dirty="0">
                <a:solidFill>
                  <a:schemeClr val="accent6">
                    <a:lumMod val="60000"/>
                    <a:lumOff val="40000"/>
                  </a:schemeClr>
                </a:solidFill>
              </a:rPr>
              <a:t/>
            </a:r>
            <a:br>
              <a:rPr lang="sv-SE" sz="2000" dirty="0">
                <a:solidFill>
                  <a:schemeClr val="accent6">
                    <a:lumMod val="60000"/>
                    <a:lumOff val="40000"/>
                  </a:schemeClr>
                </a:solidFill>
              </a:rPr>
            </a:br>
            <a:r>
              <a:rPr lang="sv-SE" sz="1200" dirty="0" err="1">
                <a:solidFill>
                  <a:schemeClr val="accent6">
                    <a:lumMod val="60000"/>
                    <a:lumOff val="40000"/>
                  </a:schemeClr>
                </a:solidFill>
              </a:rPr>
              <a:t>DOMFocusIn</a:t>
            </a:r>
            <a:r>
              <a:rPr lang="sv-SE" sz="1200" dirty="0">
                <a:solidFill>
                  <a:schemeClr val="accent6">
                    <a:lumMod val="60000"/>
                    <a:lumOff val="40000"/>
                  </a:schemeClr>
                </a:solidFill>
              </a:rPr>
              <a:t>, </a:t>
            </a:r>
            <a:r>
              <a:rPr lang="sv-SE" sz="1200" dirty="0" err="1">
                <a:solidFill>
                  <a:schemeClr val="accent6">
                    <a:lumMod val="60000"/>
                    <a:lumOff val="40000"/>
                  </a:schemeClr>
                </a:solidFill>
              </a:rPr>
              <a:t>DOMFocusOut</a:t>
            </a:r>
            <a:r>
              <a:rPr lang="sv-SE" sz="1200" dirty="0">
                <a:solidFill>
                  <a:schemeClr val="accent6">
                    <a:lumMod val="60000"/>
                    <a:lumOff val="40000"/>
                  </a:schemeClr>
                </a:solidFill>
              </a:rPr>
              <a:t>, </a:t>
            </a:r>
            <a:r>
              <a:rPr lang="sv-SE" sz="1200" dirty="0" err="1">
                <a:solidFill>
                  <a:schemeClr val="accent6">
                    <a:lumMod val="60000"/>
                    <a:lumOff val="40000"/>
                  </a:schemeClr>
                </a:solidFill>
              </a:rPr>
              <a:t>DOMActivate</a:t>
            </a:r>
            <a:endParaRPr lang="sv-SE" sz="2000" dirty="0">
              <a:solidFill>
                <a:schemeClr val="accent6">
                  <a:lumMod val="60000"/>
                  <a:lumOff val="40000"/>
                </a:schemeClr>
              </a:solidFill>
            </a:endParaRPr>
          </a:p>
          <a:p>
            <a:pPr marL="342900" indent="-342900">
              <a:buFont typeface="Arial" charset="0"/>
              <a:buChar char="•"/>
            </a:pPr>
            <a:r>
              <a:rPr lang="sv-SE" sz="2000" dirty="0" smtClean="0">
                <a:solidFill>
                  <a:schemeClr val="accent6">
                    <a:lumMod val="60000"/>
                    <a:lumOff val="40000"/>
                  </a:schemeClr>
                </a:solidFill>
              </a:rPr>
              <a:t>Mutationshändelser</a:t>
            </a:r>
            <a:br>
              <a:rPr lang="sv-SE" sz="2000" dirty="0" smtClean="0">
                <a:solidFill>
                  <a:schemeClr val="accent6">
                    <a:lumMod val="60000"/>
                    <a:lumOff val="40000"/>
                  </a:schemeClr>
                </a:solidFill>
              </a:rPr>
            </a:br>
            <a:r>
              <a:rPr lang="sv-SE" sz="1200" dirty="0" err="1" smtClean="0">
                <a:solidFill>
                  <a:schemeClr val="accent6">
                    <a:lumMod val="60000"/>
                    <a:lumOff val="40000"/>
                  </a:schemeClr>
                </a:solidFill>
              </a:rPr>
              <a:t>DOMSubtreeModified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DOMNodeInsertedIntoDocument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DOMNodeRemovedFromDocument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DOMAttrModified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DOMCharacterDataModified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DOMContentLoaded</a:t>
            </a:r>
            <a:endParaRPr lang="sv-SE" dirty="0">
              <a:solidFill>
                <a:schemeClr val="accent6">
                  <a:lumMod val="60000"/>
                  <a:lumOff val="40000"/>
                </a:schemeClr>
              </a:solidFill>
            </a:endParaRPr>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Jumping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a:t>
            </a:r>
            <a:r>
              <a:rPr lang="sv-SE" dirty="0" smtClean="0">
                <a:latin typeface="Minya Nouvelle" pitchFamily="2" charset="0"/>
              </a:rPr>
              <a:t>ett nyare sätt, via </a:t>
            </a:r>
            <a:r>
              <a:rPr lang="sv-SE" dirty="0" err="1" smtClean="0">
                <a:latin typeface="Minya Nouvelle" pitchFamily="2" charset="0"/>
              </a:rPr>
              <a:t>addEventListener</a:t>
            </a:r>
            <a:r>
              <a:rPr lang="sv-SE" dirty="0" smtClean="0">
                <a:latin typeface="Minya Nouvelle" pitchFamily="2" charset="0"/>
              </a:rPr>
              <a:t>.</a:t>
            </a:r>
            <a:endParaRPr lang="sv-SE" dirty="0" smtClean="0">
              <a:latin typeface="Minya Nouvelle" pitchFamily="2" charset="0"/>
            </a:endParaRP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2402177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document.querySelector</a:t>
            </a:r>
            <a:r>
              <a:rPr lang="sv-SE" sz="1600" dirty="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dirty="0" smtClean="0">
                <a:latin typeface="Courier New" pitchFamily="49" charset="0"/>
                <a:cs typeface="Courier New" pitchFamily="49" charset="0"/>
              </a:rPr>
              <a:t>(</a:t>
            </a:r>
            <a:r>
              <a:rPr lang="sv-SE" sz="1600" b="1" dirty="0" err="1" smtClean="0">
                <a:latin typeface="Courier New" pitchFamily="49" charset="0"/>
                <a:cs typeface="Courier New" pitchFamily="49" charset="0"/>
              </a:rPr>
              <a:t>e.target</a:t>
            </a:r>
            <a:r>
              <a:rPr lang="sv-SE" sz="1600" dirty="0" smtClean="0">
                <a:latin typeface="Courier New" pitchFamily="49" charset="0"/>
                <a:cs typeface="Courier New" pitchFamily="49" charset="0"/>
              </a:rPr>
              <a:t> </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e.target</a:t>
            </a:r>
            <a:r>
              <a:rPr lang="sv-SE" b="1" dirty="0" smtClean="0">
                <a:latin typeface="Minya Nouvelle" pitchFamily="2" charset="0"/>
              </a:rPr>
              <a:t> </a:t>
            </a:r>
            <a:r>
              <a:rPr lang="sv-SE" dirty="0" smtClean="0">
                <a:latin typeface="Minya Nouvelle" pitchFamily="2" charset="0"/>
              </a:rPr>
              <a:t>refererar </a:t>
            </a:r>
            <a:r>
              <a:rPr lang="sv-SE" dirty="0" smtClean="0">
                <a:latin typeface="Minya Nouvelle" pitchFamily="2" charset="0"/>
              </a:rPr>
              <a:t>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Detta går att hindra</a:t>
            </a:r>
            <a:endParaRPr lang="sv-SE" sz="1600" dirty="0" smtClean="0"/>
          </a:p>
          <a:p>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r>
              <a:rPr lang="sv-SE" sz="1400" b="1" dirty="0" smtClean="0">
                <a:latin typeface="Courier New" pitchFamily="49" charset="0"/>
                <a:cs typeface="Courier New" pitchFamily="49" charset="0"/>
              </a:rPr>
              <a:t>e</a:t>
            </a:r>
            <a:r>
              <a:rPr lang="sv-SE" sz="1400" dirty="0" smtClean="0">
                <a:latin typeface="Courier New" pitchFamily="49" charset="0"/>
                <a:cs typeface="Courier New" pitchFamily="49" charset="0"/>
              </a:rPr>
              <a:t>)</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b="1" dirty="0" err="1">
                <a:latin typeface="Courier New" pitchFamily="49" charset="0"/>
                <a:cs typeface="Courier New" pitchFamily="49" charset="0"/>
              </a:rPr>
              <a:t>e.preventDefault</a:t>
            </a:r>
            <a:r>
              <a:rPr lang="sv-SE" sz="1400" b="1"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19908389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latin typeface="Minya Nouvelle" pitchFamily="2" charset="0"/>
              </a:rPr>
              <a:t>Document</a:t>
            </a:r>
            <a:r>
              <a:rPr lang="sv-SE" dirty="0" smtClean="0">
                <a:latin typeface="Minya Nouvelle" pitchFamily="2" charset="0"/>
              </a:rPr>
              <a:t>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solidFill>
                  <a:schemeClr val="bg1">
                    <a:lumMod val="50000"/>
                  </a:schemeClr>
                </a:solidFill>
                <a:latin typeface="Minya Nouvelle" pitchFamily="2" charset="0"/>
              </a:rPr>
              <a:t>Browser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Rectangle 4"/>
          <p:cNvSpPr/>
          <p:nvPr/>
        </p:nvSpPr>
        <p:spPr>
          <a:xfrm>
            <a:off x="323528" y="5089748"/>
            <a:ext cx="3394341" cy="369332"/>
          </a:xfrm>
          <a:prstGeom prst="rect">
            <a:avLst/>
          </a:prstGeom>
        </p:spPr>
        <p:txBody>
          <a:bodyPr wrap="none">
            <a:spAutoFit/>
          </a:bodyPr>
          <a:lstStyle/>
          <a:p>
            <a:r>
              <a:rPr lang="en-US" dirty="0">
                <a:hlinkClick r:id="rId2"/>
              </a:rPr>
              <a:t>http://</a:t>
            </a:r>
            <a:r>
              <a:rPr lang="en-US" dirty="0" err="1">
                <a:hlinkClick r:id="rId2"/>
              </a:rPr>
              <a:t>jsfiddle.net</a:t>
            </a:r>
            <a:r>
              <a:rPr lang="en-US" dirty="0">
                <a:hlinkClick r:id="rId2"/>
              </a:rPr>
              <a:t>/Leitet/YfG4t/1/</a:t>
            </a:r>
            <a:endParaRPr lang="en-US" dirty="0"/>
          </a:p>
        </p:txBody>
      </p:sp>
    </p:spTree>
    <p:extLst>
      <p:ext uri="{BB962C8B-B14F-4D97-AF65-F5344CB8AC3E}">
        <p14:creationId xmlns:p14="http://schemas.microsoft.com/office/powerpoint/2010/main" val="96571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a:t>
            </a:r>
            <a:endParaRPr lang="sv-SE" dirty="0"/>
          </a:p>
        </p:txBody>
      </p:sp>
      <p:sp>
        <p:nvSpPr>
          <p:cNvPr id="3" name="Subtitle 2"/>
          <p:cNvSpPr>
            <a:spLocks noGrp="1"/>
          </p:cNvSpPr>
          <p:nvPr>
            <p:ph type="subTitle" idx="1"/>
          </p:nvPr>
        </p:nvSpPr>
        <p:spPr>
          <a:xfrm>
            <a:off x="467544" y="1201316"/>
            <a:ext cx="7962108" cy="1460500"/>
          </a:xfrm>
        </p:spPr>
        <p:txBody>
          <a:bodyPr/>
          <a:lstStyle/>
          <a:p>
            <a:r>
              <a:rPr lang="sv-SE" dirty="0" smtClean="0"/>
              <a:t>BOM (Browser </a:t>
            </a:r>
            <a:r>
              <a:rPr lang="sv-SE" dirty="0" err="1" smtClean="0"/>
              <a:t>Object</a:t>
            </a:r>
            <a:r>
              <a:rPr lang="sv-SE" dirty="0" smtClean="0"/>
              <a:t> </a:t>
            </a:r>
            <a:r>
              <a:rPr lang="sv-SE" dirty="0" err="1" smtClean="0"/>
              <a:t>Model</a:t>
            </a:r>
            <a:r>
              <a:rPr lang="sv-SE" dirty="0" smtClean="0"/>
              <a:t>) är gränssnittet mellan JavaScript och webbläsaren. </a:t>
            </a:r>
          </a:p>
          <a:p>
            <a:endParaRPr lang="sv-SE" dirty="0"/>
          </a:p>
          <a:p>
            <a:r>
              <a:rPr lang="sv-SE" dirty="0" smtClean="0"/>
              <a:t>BOM är inte standardiserat. </a:t>
            </a:r>
          </a:p>
          <a:p>
            <a:endParaRPr lang="sv-SE" dirty="0"/>
          </a:p>
          <a:p>
            <a:r>
              <a:rPr lang="sv-SE" dirty="0" smtClean="0"/>
              <a:t>Objektet </a:t>
            </a:r>
            <a:r>
              <a:rPr lang="sv-SE" sz="2800" b="1" dirty="0" err="1" smtClean="0"/>
              <a:t>window</a:t>
            </a:r>
            <a:r>
              <a:rPr lang="sv-SE" dirty="0" smtClean="0"/>
              <a:t> är centralt.</a:t>
            </a: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b="1" dirty="0" smtClean="0"/>
              <a:t>Timers och intervall</a:t>
            </a:r>
          </a:p>
          <a:p>
            <a:pPr marL="342900" indent="-342900">
              <a:buFont typeface="Arial" charset="0"/>
              <a:buChar char="•"/>
            </a:pPr>
            <a:r>
              <a:rPr lang="sv-SE" sz="2000" dirty="0">
                <a:solidFill>
                  <a:srgbClr val="ADB0B5"/>
                </a:solidFill>
              </a:rPr>
              <a:t>Webbläsarfönster (och ramar, </a:t>
            </a:r>
            <a:r>
              <a:rPr lang="sv-SE" sz="2000" dirty="0" err="1">
                <a:solidFill>
                  <a:srgbClr val="ADB0B5"/>
                </a:solidFill>
              </a:rPr>
              <a:t>frames</a:t>
            </a:r>
            <a:r>
              <a:rPr lang="sv-SE" sz="2000" dirty="0">
                <a:solidFill>
                  <a:srgbClr val="ADB0B5"/>
                </a:solidFill>
              </a:rPr>
              <a:t>)</a:t>
            </a:r>
            <a:br>
              <a:rPr lang="sv-SE" sz="2000" dirty="0">
                <a:solidFill>
                  <a:srgbClr val="ADB0B5"/>
                </a:solidFill>
              </a:rPr>
            </a:br>
            <a:r>
              <a:rPr lang="sv-SE" sz="2000" dirty="0">
                <a:solidFill>
                  <a:srgbClr val="ADB0B5"/>
                </a:solidFill>
              </a:rPr>
              <a:t>- Positioner</a:t>
            </a:r>
            <a:br>
              <a:rPr lang="sv-SE" sz="2000" dirty="0">
                <a:solidFill>
                  <a:srgbClr val="ADB0B5"/>
                </a:solidFill>
              </a:rPr>
            </a:br>
            <a:r>
              <a:rPr lang="sv-SE" sz="2000" dirty="0">
                <a:solidFill>
                  <a:srgbClr val="ADB0B5"/>
                </a:solidFill>
              </a:rPr>
              <a:t>- </a:t>
            </a:r>
            <a:r>
              <a:rPr lang="sv-SE" sz="2000" dirty="0" smtClean="0">
                <a:solidFill>
                  <a:srgbClr val="ADB0B5"/>
                </a:solidFill>
              </a:rPr>
              <a:t>Storlekar</a:t>
            </a:r>
          </a:p>
          <a:p>
            <a:pPr marL="342900" indent="-342900">
              <a:buFont typeface="Arial" charset="0"/>
              <a:buChar char="•"/>
            </a:pPr>
            <a:r>
              <a:rPr lang="sv-SE" sz="2000" dirty="0" smtClean="0">
                <a:solidFill>
                  <a:srgbClr val="ADB0B5"/>
                </a:solidFill>
              </a:rPr>
              <a:t>Systemdialoger (alert, prompt, </a:t>
            </a:r>
            <a:r>
              <a:rPr lang="sv-SE" sz="2000" dirty="0" err="1" smtClean="0">
                <a:solidFill>
                  <a:srgbClr val="ADB0B5"/>
                </a:solidFill>
              </a:rPr>
              <a:t>confirm</a:t>
            </a:r>
            <a:r>
              <a:rPr lang="sv-SE" sz="2000" dirty="0" smtClean="0">
                <a:solidFill>
                  <a:srgbClr val="ADB0B5"/>
                </a:solidFill>
              </a:rPr>
              <a:t>)</a:t>
            </a:r>
          </a:p>
          <a:p>
            <a:pPr marL="342900" indent="-342900">
              <a:buFont typeface="Arial" charset="0"/>
              <a:buChar char="•"/>
            </a:pPr>
            <a:r>
              <a:rPr lang="sv-SE" sz="2000" dirty="0" err="1" smtClean="0">
                <a:solidFill>
                  <a:srgbClr val="ADB0B5"/>
                </a:solidFill>
              </a:rPr>
              <a:t>Location</a:t>
            </a:r>
            <a:r>
              <a:rPr lang="sv-SE" sz="2000" dirty="0" smtClean="0">
                <a:solidFill>
                  <a:srgbClr val="ADB0B5"/>
                </a:solidFill>
              </a:rPr>
              <a:t> (adressfält)</a:t>
            </a:r>
          </a:p>
          <a:p>
            <a:pPr marL="342900" indent="-342900">
              <a:buFont typeface="Arial" charset="0"/>
              <a:buChar char="•"/>
            </a:pPr>
            <a:r>
              <a:rPr lang="sv-SE" sz="2000" dirty="0" smtClean="0">
                <a:solidFill>
                  <a:srgbClr val="ADB0B5"/>
                </a:solidFill>
              </a:rPr>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smtClean="0">
                <a:latin typeface="Courier New" pitchFamily="49" charset="0"/>
                <a:cs typeface="Courier New" pitchFamily="49" charset="0"/>
              </a:rPr>
              <a:t>window</a:t>
            </a:r>
            <a:r>
              <a:rPr lang="sv-SE" dirty="0" smtClean="0"/>
              <a:t>-objektet representerar en instans </a:t>
            </a:r>
          </a:p>
          <a:p>
            <a:r>
              <a:rPr lang="sv-SE" dirty="0" smtClean="0"/>
              <a:t>av webbläsarfönstret och motsvarar i </a:t>
            </a:r>
          </a:p>
          <a:p>
            <a:r>
              <a:rPr lang="sv-SE" dirty="0" smtClean="0"/>
              <a:t>webbläsaren det objekt som är </a:t>
            </a:r>
            <a:r>
              <a:rPr lang="sv-SE" b="1" dirty="0" smtClean="0">
                <a:latin typeface="Courier New" pitchFamily="49" charset="0"/>
                <a:cs typeface="Courier New" pitchFamily="49" charset="0"/>
              </a:rPr>
              <a:t>Global</a:t>
            </a:r>
            <a:r>
              <a:rPr lang="sv-SE" dirty="0" smtClean="0"/>
              <a:t> i </a:t>
            </a:r>
          </a:p>
          <a:p>
            <a:r>
              <a:rPr lang="sv-SE" dirty="0" err="1" smtClean="0"/>
              <a:t>ECMAScript</a:t>
            </a:r>
            <a:r>
              <a:rPr lang="sv-SE" dirty="0" smtClean="0"/>
              <a:t>.</a:t>
            </a:r>
          </a:p>
          <a:p>
            <a:endParaRPr lang="sv-SE" sz="1050" dirty="0"/>
          </a:p>
          <a:p>
            <a:r>
              <a:rPr lang="sv-SE" dirty="0" smtClean="0"/>
              <a:t>Alla globala variabler hamnar således på just </a:t>
            </a:r>
            <a:r>
              <a:rPr lang="sv-SE" dirty="0" err="1" smtClean="0"/>
              <a:t>window</a:t>
            </a:r>
            <a:r>
              <a:rPr lang="sv-SE" dirty="0" smtClean="0"/>
              <a:t>-objektet</a:t>
            </a:r>
            <a:endParaRPr lang="sv-SE" dirty="0"/>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var </a:t>
            </a:r>
            <a:r>
              <a:rPr lang="sv-SE" sz="2000" b="1" dirty="0" err="1" smtClean="0">
                <a:latin typeface="Courier New" pitchFamily="49" charset="0"/>
              </a:rPr>
              <a:t>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p>
          <a:p>
            <a:pPr>
              <a:spcBef>
                <a:spcPct val="50000"/>
              </a:spcBef>
            </a:pPr>
            <a:r>
              <a:rPr lang="sv-SE" sz="2000" b="1" dirty="0" smtClean="0">
                <a:latin typeface="Courier New" pitchFamily="49" charset="0"/>
              </a:rPr>
              <a:t>alert(</a:t>
            </a:r>
            <a:r>
              <a:rPr lang="sv-SE" sz="2000" b="1" dirty="0" err="1" smtClean="0">
                <a:latin typeface="Courier New" pitchFamily="49" charset="0"/>
              </a:rPr>
              <a:t>todo</a:t>
            </a:r>
            <a:r>
              <a:rPr lang="sv-SE" sz="2000" b="1" dirty="0" smtClean="0">
                <a:latin typeface="Courier New" pitchFamily="49" charset="0"/>
              </a:rPr>
              <a:t>);</a:t>
            </a:r>
            <a:r>
              <a:rPr lang="sv-SE" sz="2000" b="1" dirty="0">
                <a:latin typeface="Courier New" pitchFamily="49" charset="0"/>
              </a:rPr>
              <a:t> </a:t>
            </a:r>
            <a:r>
              <a:rPr lang="sv-SE" sz="2000" b="1" dirty="0" smtClean="0">
                <a:latin typeface="Courier New" pitchFamily="49" charset="0"/>
              </a:rPr>
              <a:t>	  // </a:t>
            </a:r>
            <a:r>
              <a:rPr lang="sv-SE" sz="2000" b="1" dirty="0">
                <a:latin typeface="Courier New" pitchFamily="49" charset="0"/>
              </a:rPr>
              <a:t>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000" b="1" dirty="0" smtClean="0">
              <a:latin typeface="Courier New" pitchFamily="49" charset="0"/>
            </a:endParaRPr>
          </a:p>
          <a:p>
            <a:pPr>
              <a:spcBef>
                <a:spcPct val="50000"/>
              </a:spcBef>
            </a:pPr>
            <a:r>
              <a:rPr lang="sv-SE" sz="2000" b="1" dirty="0" smtClean="0">
                <a:latin typeface="Courier New" pitchFamily="49" charset="0"/>
              </a:rPr>
              <a:t>alert(</a:t>
            </a:r>
            <a:r>
              <a:rPr lang="sv-SE" sz="2000" b="1" dirty="0" err="1" smtClean="0">
                <a:latin typeface="Courier New" pitchFamily="49" charset="0"/>
              </a:rPr>
              <a:t>window.todo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Timers</a:t>
            </a:r>
            <a:endParaRPr lang="sv-SE" dirty="0"/>
          </a:p>
        </p:txBody>
      </p:sp>
      <p:sp>
        <p:nvSpPr>
          <p:cNvPr id="3" name="Subtitle 2"/>
          <p:cNvSpPr>
            <a:spLocks noGrp="1"/>
          </p:cNvSpPr>
          <p:nvPr>
            <p:ph type="subTitle" idx="1"/>
          </p:nvPr>
        </p:nvSpPr>
        <p:spPr>
          <a:xfrm>
            <a:off x="1051520" y="1309677"/>
            <a:ext cx="6400800" cy="1460500"/>
          </a:xfrm>
        </p:spPr>
        <p:txBody>
          <a:bodyPr/>
          <a:lstStyle/>
          <a:p>
            <a:r>
              <a:rPr lang="sv-SE" dirty="0" smtClean="0"/>
              <a:t>Två typer av timers i webbläsaren:</a:t>
            </a:r>
            <a:endParaRPr lang="sv-SE" dirty="0"/>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smtClean="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smtClean="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a:latin typeface="Courier New" pitchFamily="49" charset="0"/>
              </a:rPr>
              <a:t>("</a:t>
            </a:r>
            <a:r>
              <a:rPr lang="sv-SE" sz="2400" b="1" dirty="0" err="1">
                <a:latin typeface="Courier New" pitchFamily="49" charset="0"/>
              </a:rPr>
              <a:t>goToSchool</a:t>
            </a:r>
            <a:r>
              <a:rPr lang="sv-SE" sz="2400" b="1" dirty="0" smtClean="0">
                <a:latin typeface="Courier New" pitchFamily="49" charset="0"/>
              </a:rPr>
              <a:t>()", 3000</a:t>
            </a:r>
            <a:r>
              <a:rPr lang="sv-SE" sz="2400" b="1" dirty="0">
                <a:latin typeface="Courier New" pitchFamily="49" charset="0"/>
              </a:rPr>
              <a:t>);</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smtClean="0">
                <a:latin typeface="Courier New" pitchFamily="49" charset="0"/>
              </a:rPr>
              <a:t>	</a:t>
            </a:r>
            <a:r>
              <a:rPr lang="sv-SE" sz="2400" b="1" dirty="0" err="1" smtClean="0">
                <a:latin typeface="Courier New" pitchFamily="49" charset="0"/>
              </a:rPr>
              <a:t>goToSchool</a:t>
            </a:r>
            <a:r>
              <a:rPr lang="sv-SE" sz="2400" b="1" dirty="0" smtClean="0">
                <a:latin typeface="Courier New" pitchFamily="49" charset="0"/>
              </a:rPr>
              <a:t>();</a:t>
            </a:r>
            <a:endParaRPr lang="sv-SE" sz="2400"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smtClean="0">
                <a:latin typeface="Minya Nouvelle" pitchFamily="2" charset="0"/>
              </a:rPr>
              <a:t>setTimeout</a:t>
            </a:r>
            <a:r>
              <a:rPr lang="sv-SE" dirty="0" smtClean="0">
                <a:latin typeface="Minya Nouvelle" pitchFamily="2" charset="0"/>
              </a:rPr>
              <a:t> ligger på </a:t>
            </a:r>
            <a:r>
              <a:rPr lang="sv-SE" dirty="0" err="1" smtClean="0">
                <a:latin typeface="Minya Nouvelle" pitchFamily="2" charset="0"/>
              </a:rPr>
              <a:t>window</a:t>
            </a:r>
            <a:r>
              <a:rPr lang="sv-SE" dirty="0" smtClean="0">
                <a:latin typeface="Minya Nouvelle" pitchFamily="2" charset="0"/>
              </a:rPr>
              <a:t>-objektet men eftersom detta är globalt behöver vi inte skriva </a:t>
            </a:r>
            <a:r>
              <a:rPr lang="sv-SE" dirty="0" err="1" smtClean="0">
                <a:latin typeface="Minya Nouvelle" pitchFamily="2" charset="0"/>
              </a:rPr>
              <a:t>window.setTimeout</a:t>
            </a:r>
            <a:r>
              <a:rPr lang="sv-SE" dirty="0" smtClean="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smtClean="0">
                <a:latin typeface="Courier New" pitchFamily="49" charset="0"/>
              </a:rPr>
              <a:t>setInterval</a:t>
            </a:r>
            <a:r>
              <a:rPr lang="sv-SE" sz="2000" b="1" dirty="0" smtClean="0">
                <a:latin typeface="Courier New" pitchFamily="49" charset="0"/>
              </a:rPr>
              <a:t>(</a:t>
            </a:r>
            <a:r>
              <a:rPr lang="sv-SE" sz="2000" b="1" dirty="0" err="1" smtClean="0">
                <a:latin typeface="Courier New" pitchFamily="49" charset="0"/>
              </a:rPr>
              <a:t>writeOnBlackboard</a:t>
            </a:r>
            <a:r>
              <a:rPr lang="sv-SE" sz="2000" b="1" dirty="0" smtClean="0">
                <a:latin typeface="Courier New" pitchFamily="49" charset="0"/>
              </a:rPr>
              <a:t>, 3000</a:t>
            </a:r>
            <a:r>
              <a:rPr lang="sv-SE" sz="2000" b="1" dirty="0">
                <a:latin typeface="Courier New" pitchFamily="49" charset="0"/>
              </a:rPr>
              <a:t>);</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setInterval</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a:latin typeface="Courier New" pitchFamily="49" charset="0"/>
              </a:rPr>
              <a:t> </a:t>
            </a:r>
            <a:r>
              <a:rPr lang="sv-SE" sz="2400" b="1" dirty="0" smtClean="0">
                <a:latin typeface="Courier New" pitchFamily="49" charset="0"/>
              </a:rPr>
              <a:t> </a:t>
            </a:r>
            <a:r>
              <a:rPr lang="sv-SE" b="1" dirty="0" err="1" smtClean="0">
                <a:latin typeface="Courier New" pitchFamily="49" charset="0"/>
              </a:rPr>
              <a:t>writeOnBlackboard</a:t>
            </a:r>
            <a:r>
              <a:rPr lang="sv-SE" b="1" dirty="0" smtClean="0">
                <a:latin typeface="Courier New" pitchFamily="49" charset="0"/>
              </a:rPr>
              <a:t>("</a:t>
            </a:r>
            <a:r>
              <a:rPr lang="sv-SE" sz="1200" b="1" dirty="0" smtClean="0">
                <a:latin typeface="Courier New" pitchFamily="49" charset="0"/>
              </a:rPr>
              <a:t>I </a:t>
            </a:r>
            <a:r>
              <a:rPr lang="sv-SE" sz="1200" b="1" dirty="0" err="1" smtClean="0">
                <a:latin typeface="Courier New" pitchFamily="49" charset="0"/>
              </a:rPr>
              <a:t>will</a:t>
            </a:r>
            <a:r>
              <a:rPr lang="sv-SE" sz="1200" b="1" dirty="0" smtClean="0">
                <a:latin typeface="Courier New" pitchFamily="49" charset="0"/>
              </a:rPr>
              <a:t> not </a:t>
            </a:r>
            <a:r>
              <a:rPr lang="sv-SE" sz="1200" b="1" dirty="0" err="1" smtClean="0">
                <a:latin typeface="Courier New" pitchFamily="49" charset="0"/>
              </a:rPr>
              <a:t>use</a:t>
            </a:r>
            <a:r>
              <a:rPr lang="sv-SE" sz="1200" b="1" dirty="0" smtClean="0">
                <a:latin typeface="Courier New" pitchFamily="49" charset="0"/>
              </a:rPr>
              <a:t> </a:t>
            </a:r>
            <a:r>
              <a:rPr lang="sv-SE" sz="1200" b="1" dirty="0" err="1" smtClean="0">
                <a:latin typeface="Courier New" pitchFamily="49" charset="0"/>
              </a:rPr>
              <a:t>inline</a:t>
            </a:r>
            <a:r>
              <a:rPr lang="sv-SE" sz="1200" b="1" dirty="0" smtClean="0">
                <a:latin typeface="Courier New" pitchFamily="49" charset="0"/>
              </a:rPr>
              <a:t> JS in my HTML-pages</a:t>
            </a:r>
            <a:r>
              <a:rPr lang="sv-SE" sz="1400" b="1" dirty="0" smtClean="0">
                <a:latin typeface="Courier New" pitchFamily="49" charset="0"/>
              </a:rPr>
              <a:t>."</a:t>
            </a:r>
            <a:r>
              <a:rPr lang="sv-SE" b="1" dirty="0" smtClean="0">
                <a:latin typeface="Courier New" pitchFamily="49" charset="0"/>
              </a:rPr>
              <a:t>);</a:t>
            </a:r>
            <a:endParaRPr lang="sv-SE"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smtClean="0">
                <a:latin typeface="Minya Nouvelle" pitchFamily="2" charset="0"/>
              </a:rPr>
              <a:t>När väl ett intervall startat så slutar det inte förrän man säger till det att stoppa. (Vilket kan innebära vissa problem, så kan man bör man undvika </a:t>
            </a:r>
            <a:r>
              <a:rPr lang="sv-SE" dirty="0" err="1" smtClean="0">
                <a:latin typeface="Minya Nouvelle" pitchFamily="2" charset="0"/>
              </a:rPr>
              <a:t>setInterval</a:t>
            </a:r>
            <a:r>
              <a:rPr lang="sv-SE" dirty="0" smtClean="0">
                <a:latin typeface="Minya Nouvelle" pitchFamily="2" charset="0"/>
              </a:rPr>
              <a:t> och förlita sig på </a:t>
            </a:r>
            <a:r>
              <a:rPr lang="sv-SE" dirty="0" err="1" smtClean="0">
                <a:latin typeface="Minya Nouvelle" pitchFamily="2" charset="0"/>
              </a:rPr>
              <a:t>setTimeout</a:t>
            </a:r>
            <a:r>
              <a:rPr lang="sv-SE" dirty="0" smtClean="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smtClean="0">
                <a:latin typeface="Courier New" pitchFamily="49" charset="0"/>
              </a:rPr>
              <a:t>var </a:t>
            </a:r>
            <a:r>
              <a:rPr lang="sv-SE" sz="2400" b="1" dirty="0" err="1" smtClean="0">
                <a:latin typeface="Courier New" pitchFamily="49" charset="0"/>
              </a:rPr>
              <a:t>timerID</a:t>
            </a:r>
            <a:r>
              <a:rPr lang="sv-SE" sz="2400" b="1" dirty="0" smtClean="0">
                <a:latin typeface="Courier New" pitchFamily="49" charset="0"/>
              </a:rPr>
              <a:t> </a:t>
            </a:r>
            <a:r>
              <a:rPr lang="sv-SE" sz="2400" dirty="0" smtClean="0">
                <a:latin typeface="Courier New" pitchFamily="49" charset="0"/>
              </a:rPr>
              <a:t>= </a:t>
            </a:r>
            <a:r>
              <a:rPr lang="sv-SE" sz="2400" dirty="0" err="1" smtClean="0">
                <a:latin typeface="Courier New" pitchFamily="49" charset="0"/>
              </a:rPr>
              <a:t>setInterval</a:t>
            </a:r>
            <a:r>
              <a:rPr lang="sv-SE" sz="2400" dirty="0" smtClean="0">
                <a:latin typeface="Courier New" pitchFamily="49" charset="0"/>
              </a:rPr>
              <a:t>(</a:t>
            </a:r>
            <a:r>
              <a:rPr lang="sv-SE" sz="2400" dirty="0" err="1" smtClean="0">
                <a:latin typeface="Courier New" pitchFamily="49" charset="0"/>
              </a:rPr>
              <a:t>function</a:t>
            </a:r>
            <a:r>
              <a:rPr lang="sv-SE" sz="2400" dirty="0" smtClean="0">
                <a:latin typeface="Courier New" pitchFamily="49" charset="0"/>
              </a:rPr>
              <a:t>(){</a:t>
            </a:r>
          </a:p>
          <a:p>
            <a:pPr>
              <a:spcBef>
                <a:spcPct val="50000"/>
              </a:spcBef>
            </a:pPr>
            <a:r>
              <a:rPr lang="sv-SE" sz="2400" dirty="0">
                <a:latin typeface="Courier New" pitchFamily="49" charset="0"/>
              </a:rPr>
              <a:t> </a:t>
            </a:r>
            <a:r>
              <a:rPr lang="sv-SE" sz="2400" dirty="0" smtClean="0">
                <a:latin typeface="Courier New" pitchFamily="49" charset="0"/>
              </a:rPr>
              <a:t> </a:t>
            </a:r>
            <a:r>
              <a:rPr lang="sv-SE" dirty="0" err="1" smtClean="0">
                <a:latin typeface="Courier New" pitchFamily="49" charset="0"/>
              </a:rPr>
              <a:t>writeOnBlackboard</a:t>
            </a:r>
            <a:r>
              <a:rPr lang="sv-SE" dirty="0" smtClean="0">
                <a:latin typeface="Courier New" pitchFamily="49" charset="0"/>
              </a:rPr>
              <a:t>("</a:t>
            </a:r>
            <a:r>
              <a:rPr lang="sv-SE" sz="1200" dirty="0" smtClean="0">
                <a:latin typeface="Courier New" pitchFamily="49" charset="0"/>
              </a:rPr>
              <a:t>I </a:t>
            </a:r>
            <a:r>
              <a:rPr lang="sv-SE" sz="1200" dirty="0" err="1" smtClean="0">
                <a:latin typeface="Courier New" pitchFamily="49" charset="0"/>
              </a:rPr>
              <a:t>will</a:t>
            </a:r>
            <a:r>
              <a:rPr lang="sv-SE" sz="1200" dirty="0" smtClean="0">
                <a:latin typeface="Courier New" pitchFamily="49" charset="0"/>
              </a:rPr>
              <a:t> not </a:t>
            </a:r>
            <a:r>
              <a:rPr lang="sv-SE" sz="1200" dirty="0" err="1" smtClean="0">
                <a:latin typeface="Courier New" pitchFamily="49" charset="0"/>
              </a:rPr>
              <a:t>use</a:t>
            </a:r>
            <a:r>
              <a:rPr lang="sv-SE" sz="1200" dirty="0" smtClean="0">
                <a:latin typeface="Courier New" pitchFamily="49" charset="0"/>
              </a:rPr>
              <a:t> </a:t>
            </a:r>
            <a:r>
              <a:rPr lang="sv-SE" sz="1200" dirty="0" err="1" smtClean="0">
                <a:latin typeface="Courier New" pitchFamily="49" charset="0"/>
              </a:rPr>
              <a:t>inline</a:t>
            </a:r>
            <a:r>
              <a:rPr lang="sv-SE" sz="1200" dirty="0" smtClean="0">
                <a:latin typeface="Courier New" pitchFamily="49" charset="0"/>
              </a:rPr>
              <a:t> JS in my HTML-pages</a:t>
            </a:r>
            <a:r>
              <a:rPr lang="sv-SE" sz="1400" dirty="0" smtClean="0">
                <a:latin typeface="Courier New" pitchFamily="49" charset="0"/>
              </a:rPr>
              <a:t>."</a:t>
            </a:r>
            <a:r>
              <a:rPr lang="sv-SE" dirty="0" smtClean="0">
                <a:latin typeface="Courier New" pitchFamily="49" charset="0"/>
              </a:rPr>
              <a:t>);</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a:t>
            </a:r>
            <a:r>
              <a:rPr lang="sv-SE" dirty="0" err="1" smtClean="0">
                <a:latin typeface="Courier New" pitchFamily="49" charset="0"/>
              </a:rPr>
              <a:t>isBlackboardFilled</a:t>
            </a:r>
            <a:r>
              <a:rPr lang="sv-SE" dirty="0" smtClean="0">
                <a:latin typeface="Courier New" pitchFamily="49" charset="0"/>
              </a:rPr>
              <a:t>()){</a:t>
            </a:r>
          </a:p>
          <a:p>
            <a:pPr>
              <a:spcBef>
                <a:spcPct val="50000"/>
              </a:spcBef>
            </a:pPr>
            <a:r>
              <a:rPr lang="sv-SE" b="1" dirty="0" smtClean="0">
                <a:latin typeface="Courier New" pitchFamily="49" charset="0"/>
              </a:rPr>
              <a:t>        </a:t>
            </a:r>
            <a:r>
              <a:rPr lang="sv-SE" b="1" dirty="0" err="1" smtClean="0">
                <a:latin typeface="Courier New" pitchFamily="49" charset="0"/>
              </a:rPr>
              <a:t>clearInterval</a:t>
            </a:r>
            <a:r>
              <a:rPr lang="sv-SE" b="1" dirty="0" smtClean="0">
                <a:latin typeface="Courier New" pitchFamily="49" charset="0"/>
              </a:rPr>
              <a:t>(</a:t>
            </a:r>
            <a:r>
              <a:rPr lang="sv-SE" b="1" dirty="0" err="1" smtClean="0">
                <a:latin typeface="Courier New" pitchFamily="49" charset="0"/>
              </a:rPr>
              <a:t>timerID</a:t>
            </a:r>
            <a:r>
              <a:rPr lang="sv-SE" b="1" dirty="0" smtClean="0">
                <a:latin typeface="Courier New" pitchFamily="49" charset="0"/>
              </a:rPr>
              <a:t>);</a:t>
            </a:r>
            <a:endParaRPr lang="sv-SE" b="1" dirty="0">
              <a:latin typeface="Courier New" pitchFamily="49" charset="0"/>
            </a:endParaRPr>
          </a:p>
          <a:p>
            <a:pPr>
              <a:spcBef>
                <a:spcPct val="50000"/>
              </a:spcBef>
            </a:pPr>
            <a:r>
              <a:rPr lang="sv-SE" dirty="0" smtClean="0">
                <a:latin typeface="Courier New" pitchFamily="49" charset="0"/>
              </a:rPr>
              <a:t>   }</a:t>
            </a:r>
            <a:endParaRPr lang="sv-SE" dirty="0">
              <a:latin typeface="Courier New" pitchFamily="49" charset="0"/>
            </a:endParaRPr>
          </a:p>
          <a:p>
            <a:pPr>
              <a:spcBef>
                <a:spcPct val="50000"/>
              </a:spcBef>
            </a:pPr>
            <a:r>
              <a:rPr lang="sv-SE" sz="2400" dirty="0" smtClean="0">
                <a:latin typeface="Courier New" pitchFamily="49" charset="0"/>
              </a:rPr>
              <a:t>}, 3000</a:t>
            </a:r>
            <a:r>
              <a:rPr lang="sv-SE" sz="2400" dirty="0">
                <a:latin typeface="Courier New" pitchFamily="49" charset="0"/>
              </a:rPr>
              <a:t>);</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smtClean="0">
                <a:latin typeface="Minya Nouvelle" pitchFamily="2" charset="0"/>
              </a:rPr>
              <a:t>Genom att spara undan ett id som returneras från </a:t>
            </a:r>
            <a:r>
              <a:rPr lang="sv-SE" dirty="0" err="1" smtClean="0">
                <a:latin typeface="Minya Nouvelle" pitchFamily="2" charset="0"/>
              </a:rPr>
              <a:t>setInterval</a:t>
            </a:r>
            <a:r>
              <a:rPr lang="sv-SE" dirty="0" smtClean="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smtClean="0">
                <a:latin typeface="Minya Nouvelle" pitchFamily="2" charset="0"/>
              </a:rPr>
              <a:t>På samma sätt fungerar metoden </a:t>
            </a:r>
            <a:r>
              <a:rPr lang="sv-SE" sz="2400" b="1" dirty="0" err="1" smtClean="0">
                <a:latin typeface="Minya Nouvelle" pitchFamily="2" charset="0"/>
              </a:rPr>
              <a:t>clearTimeout</a:t>
            </a:r>
            <a:endParaRPr lang="sv-SE" sz="2400" b="1" dirty="0" smtClean="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3" name="Subtitle 2"/>
          <p:cNvSpPr>
            <a:spLocks noGrp="1"/>
          </p:cNvSpPr>
          <p:nvPr>
            <p:ph type="subTitle" idx="1"/>
          </p:nvPr>
        </p:nvSpPr>
        <p:spPr>
          <a:xfrm>
            <a:off x="107504" y="1309677"/>
            <a:ext cx="8856984" cy="1460500"/>
          </a:xfrm>
        </p:spPr>
        <p:txBody>
          <a:bodyPr/>
          <a:lstStyle/>
          <a:p>
            <a:pPr algn="ctr"/>
            <a:r>
              <a:rPr lang="sv-SE" sz="3600" dirty="0" smtClean="0"/>
              <a:t>Vilken fågel är </a:t>
            </a:r>
          </a:p>
          <a:p>
            <a:pPr algn="ctr"/>
            <a:r>
              <a:rPr lang="sv-SE" sz="3600" dirty="0" smtClean="0"/>
              <a:t>bäst på JavaScript?</a:t>
            </a:r>
            <a:endParaRPr lang="sv-SE" sz="3600" dirty="0"/>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hört på </a:t>
            </a:r>
            <a:r>
              <a:rPr lang="sv-SE" dirty="0" err="1" smtClean="0">
                <a:latin typeface="Minya Nouvelle" pitchFamily="2" charset="0"/>
              </a:rPr>
              <a:t>twitter</a:t>
            </a:r>
            <a:endParaRPr lang="sv-SE" dirty="0" smtClean="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DOM-strukturen</a:t>
            </a:r>
            <a:endParaRPr lang="sv-SE" dirty="0"/>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smtClean="0">
                <a:latin typeface="Minya Nouvelle" pitchFamily="2" charset="0"/>
              </a:rPr>
              <a:t>DOM delar in sidans delar i en trädstruktur. Varje del i trädet kallas </a:t>
            </a:r>
            <a:r>
              <a:rPr lang="sv-SE" b="1" dirty="0" smtClean="0">
                <a:latin typeface="Minya Nouvelle" pitchFamily="2" charset="0"/>
              </a:rPr>
              <a:t>nod</a:t>
            </a:r>
            <a:r>
              <a:rPr lang="sv-SE" dirty="0" smtClean="0">
                <a:latin typeface="Minya Nouvelle" pitchFamily="2" charset="0"/>
              </a:rPr>
              <a:t>. Noderna har familjerelationer till varandra, </a:t>
            </a:r>
            <a:r>
              <a:rPr lang="sv-SE" b="1" dirty="0" err="1" smtClean="0">
                <a:latin typeface="Minya Nouvelle" pitchFamily="2" charset="0"/>
              </a:rPr>
              <a:t>siblings</a:t>
            </a:r>
            <a:r>
              <a:rPr lang="sv-SE" b="1" dirty="0" smtClean="0">
                <a:latin typeface="Minya Nouvelle" pitchFamily="2" charset="0"/>
              </a:rPr>
              <a:t>, </a:t>
            </a:r>
            <a:r>
              <a:rPr lang="sv-SE" b="1" dirty="0" err="1" smtClean="0">
                <a:latin typeface="Minya Nouvelle" pitchFamily="2" charset="0"/>
              </a:rPr>
              <a:t>child</a:t>
            </a:r>
            <a:r>
              <a:rPr lang="sv-SE" b="1" dirty="0" smtClean="0">
                <a:latin typeface="Minya Nouvelle" pitchFamily="2" charset="0"/>
              </a:rPr>
              <a:t>, </a:t>
            </a:r>
            <a:r>
              <a:rPr lang="sv-SE" b="1" dirty="0" err="1" smtClean="0">
                <a:latin typeface="Minya Nouvelle" pitchFamily="2" charset="0"/>
              </a:rPr>
              <a:t>parents</a:t>
            </a:r>
            <a:r>
              <a:rPr lang="sv-SE" dirty="0" smtClean="0">
                <a:latin typeface="Minya Nouvelle" pitchFamily="2" charset="0"/>
              </a:rPr>
              <a:t>.</a:t>
            </a:r>
            <a:endParaRPr lang="sv-SE" b="1" dirty="0" smtClean="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Välja ut element</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För att komma åt en eller flera noder i trädet kan vi t.ex. använda dessa metoder:</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893397887"/>
              </p:ext>
            </p:extLst>
          </p:nvPr>
        </p:nvGraphicFramePr>
        <p:xfrm>
          <a:off x="394146" y="2042608"/>
          <a:ext cx="8282310" cy="2098146"/>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document.getElementById</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err="1" smtClean="0">
                          <a:ln>
                            <a:noFill/>
                          </a:ln>
                          <a:effectLst/>
                          <a:latin typeface="Courier New" pitchFamily="49" charset="0"/>
                          <a:cs typeface="Courier New" pitchFamily="49" charset="0"/>
                        </a:rPr>
                        <a:t>idvalue</a:t>
                      </a:r>
                      <a:r>
                        <a:rPr kumimoji="0" lang="sv-SE" sz="1200" b="1" u="none" strike="noStrike" cap="none" normalizeH="0" baseline="0" dirty="0" smtClean="0">
                          <a:ln>
                            <a:noFill/>
                          </a:ln>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referens till den nod i trädet som har det angivna </a:t>
                      </a:r>
                      <a:r>
                        <a:rPr kumimoji="0" lang="sv-SE" sz="1400" u="none" strike="noStrike" cap="none" normalizeH="0" baseline="0" dirty="0" err="1" smtClean="0">
                          <a:ln>
                            <a:noFill/>
                          </a:ln>
                          <a:effectLst/>
                        </a:rPr>
                        <a:t>ID:t</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smtClean="0">
                          <a:ln>
                            <a:noFill/>
                          </a:ln>
                          <a:effectLst/>
                          <a:latin typeface="Courier New" pitchFamily="49" charset="0"/>
                          <a:cs typeface="Courier New" pitchFamily="49" charset="0"/>
                        </a:rPr>
                        <a:t>document.getElementsByTagName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smtClean="0">
                          <a:ln>
                            <a:noFill/>
                          </a:ln>
                          <a:effectLst/>
                          <a:latin typeface="Courier New" pitchFamily="49" charset="0"/>
                          <a:cs typeface="Courier New" pitchFamily="49" charset="0"/>
                        </a:rPr>
                        <a:t/>
                      </a:r>
                      <a:br>
                        <a:rPr kumimoji="0" lang="sv-SE" sz="1100" b="1" u="none" strike="noStrike" cap="none" normalizeH="0" baseline="0" dirty="0" smtClean="0">
                          <a:ln>
                            <a:noFill/>
                          </a:ln>
                          <a:effectLst/>
                          <a:latin typeface="Courier New" pitchFamily="49" charset="0"/>
                          <a:cs typeface="Courier New" pitchFamily="49" charset="0"/>
                        </a:rPr>
                      </a:br>
                      <a:r>
                        <a:rPr kumimoji="0" lang="sv-SE" sz="1100" b="1" u="none" strike="noStrike" cap="none" normalizeH="0" baseline="0" dirty="0" err="1" smtClean="0">
                          <a:ln>
                            <a:noFill/>
                          </a:ln>
                          <a:effectLst/>
                          <a:latin typeface="Courier New" pitchFamily="49" charset="0"/>
                          <a:cs typeface="Courier New" pitchFamily="49" charset="0"/>
                        </a:rPr>
                        <a:t>node.getElementsByTagName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a:t>
                      </a:r>
                      <a:r>
                        <a:rPr kumimoji="0" lang="sv-SE" sz="1400" u="none" strike="noStrike" cap="none" normalizeH="0" baseline="0" dirty="0" err="1" smtClean="0">
                          <a:ln>
                            <a:noFill/>
                          </a:ln>
                          <a:effectLst/>
                        </a:rPr>
                        <a:t>nodlista</a:t>
                      </a:r>
                      <a:r>
                        <a:rPr kumimoji="0" lang="sv-SE" sz="1400" u="none" strike="noStrike" cap="none" normalizeH="0" baseline="0" dirty="0" smtClean="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Listan fungerar ungefär som en </a:t>
                      </a:r>
                      <a:r>
                        <a:rPr kumimoji="0" lang="sv-SE" sz="1400" u="none" strike="noStrike" cap="none" normalizeH="0" baseline="0" dirty="0" err="1" smtClean="0">
                          <a:ln>
                            <a:noFill/>
                          </a:ln>
                          <a:effectLst/>
                        </a:rPr>
                        <a:t>array</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Likt ovan men observera, Internet Explorer 9+</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(HTML5-utökning av DOM lvl1)</a:t>
                      </a:r>
                      <a:endParaRPr kumimoji="0" lang="en-US" sz="1400" b="0" i="1"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Vi får </a:t>
            </a:r>
            <a:r>
              <a:rPr lang="sv-SE" dirty="0" err="1" smtClean="0"/>
              <a:t>refrenser</a:t>
            </a:r>
            <a:r>
              <a:rPr lang="sv-SE" dirty="0" smtClean="0"/>
              <a:t> till noderna direkt i </a:t>
            </a:r>
            <a:r>
              <a:rPr lang="sv-SE" dirty="0" err="1" smtClean="0"/>
              <a:t>DOMen</a:t>
            </a:r>
            <a:r>
              <a:rPr lang="sv-SE" dirty="0" smtClean="0"/>
              <a:t>. Vi får alltså </a:t>
            </a:r>
            <a:r>
              <a:rPr lang="sv-SE" u="sng" dirty="0" smtClean="0"/>
              <a:t>inte</a:t>
            </a:r>
            <a:r>
              <a:rPr lang="sv-SE" dirty="0" smtClean="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 </a:t>
            </a:r>
            <a:r>
              <a:rPr lang="sv-SE" sz="1200" dirty="0" err="1">
                <a:latin typeface="Courier New" pitchFamily="49" charset="0"/>
                <a:cs typeface="Courier New" pitchFamily="49" charset="0"/>
              </a:rPr>
              <a:t>class</a:t>
            </a:r>
            <a:r>
              <a:rPr lang="sv-SE" sz="1200" dirty="0" smtClean="0">
                <a:latin typeface="Courier New" pitchFamily="49" charset="0"/>
                <a:cs typeface="Courier New" pitchFamily="49" charset="0"/>
              </a:rPr>
              <a:t>="</a:t>
            </a:r>
            <a:r>
              <a:rPr lang="sv-SE" sz="1200" dirty="0" err="1" smtClean="0">
                <a:latin typeface="Courier New" pitchFamily="49" charset="0"/>
                <a:cs typeface="Courier New" pitchFamily="49" charset="0"/>
              </a:rPr>
              <a:t>topMenu</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Selectors</a:t>
            </a:r>
            <a:r>
              <a:rPr lang="sv-SE" dirty="0" smtClean="0"/>
              <a:t> API</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I nyare webbläsare kan vi hämta ut noder med </a:t>
            </a:r>
            <a:r>
              <a:rPr lang="sv-SE" dirty="0" err="1" smtClean="0"/>
              <a:t>CSS-selektorer</a:t>
            </a:r>
            <a:r>
              <a:rPr lang="sv-SE" dirty="0" smtClean="0"/>
              <a:t>:</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4287446315"/>
              </p:ext>
            </p:extLst>
          </p:nvPr>
        </p:nvGraphicFramePr>
        <p:xfrm>
          <a:off x="394146" y="1921396"/>
          <a:ext cx="8282310" cy="1944623"/>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document.querySelector</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i="1" u="none" strike="noStrike" cap="none" normalizeH="0" baseline="0" dirty="0" err="1" smtClean="0">
                          <a:ln>
                            <a:noFill/>
                          </a:ln>
                          <a:effectLst/>
                          <a:latin typeface="Courier New" pitchFamily="49" charset="0"/>
                          <a:cs typeface="Courier New" pitchFamily="49" charset="0"/>
                        </a:rPr>
                        <a:t>selector</a:t>
                      </a:r>
                      <a:r>
                        <a:rPr kumimoji="0" lang="sv-SE" sz="1200" b="1" i="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smtClean="0">
                          <a:ln>
                            <a:noFill/>
                          </a:ln>
                          <a:effectLst/>
                          <a:latin typeface="Courier New" pitchFamily="49" charset="0"/>
                          <a:cs typeface="Courier New" pitchFamily="49" charset="0"/>
                        </a:rPr>
                        <a:t>)</a:t>
                      </a:r>
                      <a:br>
                        <a:rPr kumimoji="0" lang="sv-SE" sz="1200" b="1" u="none" strike="noStrike" cap="none" normalizeH="0" baseline="0" dirty="0" smtClean="0">
                          <a:ln>
                            <a:noFill/>
                          </a:ln>
                          <a:effectLst/>
                          <a:latin typeface="Courier New" pitchFamily="49" charset="0"/>
                          <a:cs typeface="Courier New" pitchFamily="49" charset="0"/>
                        </a:rPr>
                      </a:br>
                      <a:endParaRPr kumimoji="0" lang="sv-SE" sz="12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första nod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br>
                        <a:rPr kumimoji="0" lang="sv-SE" sz="1400" u="none" strike="noStrike" cap="none" normalizeH="0" baseline="0" dirty="0" smtClean="0">
                          <a:ln>
                            <a:noFill/>
                          </a:ln>
                          <a:effectLst/>
                        </a:rPr>
                      </a:br>
                      <a:endParaRPr kumimoji="0" lang="sv-SE"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i="1" u="none" strike="noStrike" cap="none" normalizeH="0" baseline="0" dirty="0" smtClean="0">
                          <a:ln>
                            <a:noFill/>
                          </a:ln>
                          <a:effectLst/>
                        </a:rPr>
                        <a:t>Internet Explorer 8+</a:t>
                      </a: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smtClean="0">
                          <a:ln>
                            <a:noFill/>
                          </a:ln>
                          <a:effectLst/>
                          <a:latin typeface="Courier New" pitchFamily="49" charset="0"/>
                          <a:cs typeface="Courier New" pitchFamily="49" charset="0"/>
                        </a:rPr>
                        <a:t>document.querySelectorAll</a:t>
                      </a:r>
                      <a:r>
                        <a:rPr kumimoji="0" lang="sv-SE" sz="1100" b="1" u="none" strike="noStrike" cap="none" normalizeH="0" baseline="0" dirty="0" smtClean="0">
                          <a:ln>
                            <a:noFill/>
                          </a:ln>
                          <a:effectLst/>
                          <a:latin typeface="Courier New" pitchFamily="49" charset="0"/>
                          <a:cs typeface="Courier New" pitchFamily="49" charset="0"/>
                        </a:rPr>
                        <a:t>( </a:t>
                      </a:r>
                      <a:r>
                        <a:rPr kumimoji="0" lang="sv-SE" sz="1100" b="1" i="1" u="none" strike="noStrike" cap="none" normalizeH="0" baseline="0" dirty="0" err="1" smtClean="0">
                          <a:ln>
                            <a:noFill/>
                          </a:ln>
                          <a:effectLst/>
                          <a:latin typeface="Courier New" pitchFamily="49" charset="0"/>
                          <a:cs typeface="Courier New" pitchFamily="49" charset="0"/>
                        </a:rPr>
                        <a:t>selector</a:t>
                      </a:r>
                      <a:r>
                        <a:rPr kumimoji="0" lang="sv-SE" sz="1100" b="1" i="1" u="none" strike="noStrike" cap="none" normalizeH="0" baseline="0" dirty="0" smtClean="0">
                          <a:ln>
                            <a:noFill/>
                          </a:ln>
                          <a:effectLst/>
                          <a:latin typeface="Courier New" pitchFamily="49" charset="0"/>
                          <a:cs typeface="Courier New" pitchFamily="49" charset="0"/>
                        </a:rPr>
                        <a:t> </a:t>
                      </a:r>
                      <a:r>
                        <a:rPr kumimoji="0" lang="sv-SE" sz="1100" b="1" u="none" strike="noStrike" cap="none" normalizeH="0" baseline="0" dirty="0" smtClean="0">
                          <a:ln>
                            <a:noFill/>
                          </a:ln>
                          <a:effectLst/>
                          <a:latin typeface="Courier New" pitchFamily="49" charset="0"/>
                          <a:cs typeface="Courier New" pitchFamily="49" charset="0"/>
                        </a:rPr>
                        <a:t>)</a:t>
                      </a:r>
                      <a:br>
                        <a:rPr kumimoji="0" lang="sv-SE" sz="1100" b="1" u="none" strike="noStrike" cap="none" normalizeH="0" baseline="0" dirty="0" smtClean="0">
                          <a:ln>
                            <a:noFill/>
                          </a:ln>
                          <a:effectLst/>
                          <a:latin typeface="Courier New" pitchFamily="49" charset="0"/>
                          <a:cs typeface="Courier New" pitchFamily="49" charset="0"/>
                        </a:rPr>
                      </a:br>
                      <a:endParaRPr kumimoji="0" lang="sv-SE"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smtClean="0">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alla noder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Internet Explorer 8+</a:t>
                      </a:r>
                      <a:endParaRPr kumimoji="0" lang="sv-SE" sz="1400" b="0" i="0"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08304" y="5233764"/>
            <a:ext cx="1672253"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Kap. 11</a:t>
            </a:r>
          </a:p>
        </p:txBody>
      </p:sp>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articles = </a:t>
            </a:r>
            <a:r>
              <a:rPr lang="sv-SE" sz="1400" b="1" dirty="0" err="1" smtClean="0">
                <a:latin typeface="Courier New" pitchFamily="49" charset="0"/>
                <a:cs typeface="Courier New" pitchFamily="49" charset="0"/>
              </a:rPr>
              <a:t>document.querySelectorAll</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content</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article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console.log(</a:t>
            </a:r>
            <a:r>
              <a:rPr lang="sv-SE" sz="1400" dirty="0" err="1" smtClean="0">
                <a:latin typeface="Courier New" pitchFamily="49" charset="0"/>
                <a:cs typeface="Courier New" pitchFamily="49" charset="0"/>
              </a:rPr>
              <a:t>articles.length</a:t>
            </a:r>
            <a:r>
              <a:rPr lang="sv-SE"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childNodes</a:t>
            </a:r>
            <a:endParaRPr lang="sv-SE" dirty="0" smtClean="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firstChild</a:t>
            </a:r>
            <a:endParaRPr lang="sv-SE" dirty="0" smtClean="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smtClean="0">
                <a:latin typeface="Courier New" pitchFamily="49" charset="0"/>
                <a:cs typeface="Courier New" pitchFamily="49" charset="0"/>
              </a:rPr>
              <a:t>lastChild</a:t>
            </a:r>
            <a:endParaRPr lang="sv-SE" dirty="0" smtClean="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gridCol w="422433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Namn på en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nodeType</a:t>
                      </a:r>
                      <a:endParaRPr kumimoji="0" lang="en-US" sz="1300" b="0" i="1" u="none" strike="noStrike" cap="none" normalizeH="0" baseline="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Ett nummer som visar typ av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Ger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på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textnoder</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Tree>
    <p:extLst>
      <p:ext uri="{BB962C8B-B14F-4D97-AF65-F5344CB8AC3E}">
        <p14:creationId xmlns:p14="http://schemas.microsoft.com/office/powerpoint/2010/main" val="3404787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HTML-element</a:t>
            </a:r>
            <a:endParaRPr lang="sv-SE" dirty="0"/>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smtClean="0">
                <a:solidFill>
                  <a:srgbClr val="FF0000"/>
                </a:solidFill>
                <a:latin typeface="Minya Nouvelle" pitchFamily="2" charset="0"/>
              </a:rPr>
              <a:t>A</a:t>
            </a:r>
          </a:p>
          <a:p>
            <a:r>
              <a:rPr lang="sv-SE" dirty="0" smtClean="0">
                <a:solidFill>
                  <a:srgbClr val="FF0000"/>
                </a:solidFill>
                <a:latin typeface="Minya Nouvelle" pitchFamily="2" charset="0"/>
              </a:rPr>
              <a:t>BR</a:t>
            </a:r>
          </a:p>
          <a:p>
            <a:r>
              <a:rPr lang="sv-SE" dirty="0" smtClean="0">
                <a:solidFill>
                  <a:srgbClr val="FF0000"/>
                </a:solidFill>
                <a:latin typeface="Minya Nouvelle" pitchFamily="2" charset="0"/>
              </a:rPr>
              <a:t>BUTTON</a:t>
            </a:r>
          </a:p>
          <a:p>
            <a:r>
              <a:rPr lang="sv-SE" dirty="0" smtClean="0">
                <a:solidFill>
                  <a:srgbClr val="FF0000"/>
                </a:solidFill>
                <a:latin typeface="Minya Nouvelle" pitchFamily="2" charset="0"/>
              </a:rPr>
              <a:t>DIV</a:t>
            </a:r>
          </a:p>
          <a:p>
            <a:r>
              <a:rPr lang="sv-SE" dirty="0" smtClean="0">
                <a:solidFill>
                  <a:srgbClr val="FF0000"/>
                </a:solidFill>
                <a:latin typeface="Minya Nouvelle" pitchFamily="2" charset="0"/>
              </a:rPr>
              <a:t>FORM</a:t>
            </a:r>
          </a:p>
          <a:p>
            <a:r>
              <a:rPr lang="sv-SE" dirty="0" smtClean="0">
                <a:solidFill>
                  <a:srgbClr val="FF0000"/>
                </a:solidFill>
                <a:latin typeface="Minya Nouvelle" pitchFamily="2" charset="0"/>
              </a:rPr>
              <a:t>H1, H2...H6</a:t>
            </a:r>
          </a:p>
          <a:p>
            <a:r>
              <a:rPr lang="sv-SE" dirty="0" smtClean="0">
                <a:solidFill>
                  <a:srgbClr val="FF0000"/>
                </a:solidFill>
                <a:latin typeface="Minya Nouvelle" pitchFamily="2" charset="0"/>
              </a:rPr>
              <a:t>HEAD</a:t>
            </a:r>
            <a:br>
              <a:rPr lang="sv-SE" dirty="0" smtClean="0">
                <a:solidFill>
                  <a:srgbClr val="FF0000"/>
                </a:solidFill>
                <a:latin typeface="Minya Nouvelle" pitchFamily="2" charset="0"/>
              </a:rPr>
            </a:br>
            <a:r>
              <a:rPr lang="sv-SE" dirty="0" smtClean="0">
                <a:solidFill>
                  <a:srgbClr val="FF0000"/>
                </a:solidFill>
                <a:latin typeface="Minya Nouvelle" pitchFamily="2" charset="0"/>
              </a:rPr>
              <a:t>LI</a:t>
            </a:r>
          </a:p>
          <a:p>
            <a:r>
              <a:rPr lang="sv-SE" dirty="0" smtClean="0">
                <a:solidFill>
                  <a:srgbClr val="FF0000"/>
                </a:solidFill>
                <a:latin typeface="Minya Nouvelle" pitchFamily="2" charset="0"/>
              </a:rPr>
              <a:t>P</a:t>
            </a:r>
          </a:p>
          <a:p>
            <a:r>
              <a:rPr lang="sv-SE" dirty="0" smtClean="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gridCol w="346830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"IMG", "P", "BR" etc...</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nodeType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1</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null</a:t>
                      </a: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parentNode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Document </a:t>
                      </a:r>
                      <a:r>
                        <a:rPr kumimoji="0" lang="en-US" sz="1300" b="0" i="0" u="none" strike="noStrike" cap="none" normalizeH="0" baseline="0" dirty="0" err="1" smtClean="0">
                          <a:ln>
                            <a:noFill/>
                          </a:ln>
                          <a:solidFill>
                            <a:schemeClr val="dk1"/>
                          </a:solidFill>
                          <a:effectLst/>
                          <a:latin typeface="+mn-lt"/>
                        </a:rPr>
                        <a:t>eller</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className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smtClean="0">
                          <a:ln>
                            <a:noFill/>
                          </a:ln>
                          <a:effectLst/>
                        </a:rPr>
                        <a:t>nodeegenskapen</a:t>
                      </a:r>
                      <a:r>
                        <a:rPr kumimoji="0" lang="en-US" sz="1300" b="1" u="none" strike="noStrike" cap="none" normalizeH="0" baseline="0" dirty="0" smtClean="0">
                          <a:ln>
                            <a:noFill/>
                          </a:ln>
                          <a:effectLst/>
                        </a:rPr>
                        <a:t> </a:t>
                      </a:r>
                      <a:r>
                        <a:rPr kumimoji="0" lang="en-US" sz="1300" b="1" i="0" u="none" strike="noStrike" cap="none" normalizeH="0" baseline="0" dirty="0" smtClean="0">
                          <a:ln>
                            <a:noFill/>
                          </a:ln>
                          <a:solidFill>
                            <a:schemeClr val="dk1"/>
                          </a:solidFill>
                          <a:effectLst/>
                          <a:latin typeface="+mn-lt"/>
                        </a:rPr>
                        <a:t>class</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79468</TotalTime>
  <Words>2298</Words>
  <Application>Microsoft Macintosh PowerPoint</Application>
  <PresentationFormat>On-screen Show (16:10)</PresentationFormat>
  <Paragraphs>429</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F07 – DOM/BOM</vt:lpstr>
      <vt:lpstr>E07 – DOM/BOM</vt:lpstr>
      <vt:lpstr>DOM och BOM</vt:lpstr>
      <vt:lpstr>DOM-strukturen</vt:lpstr>
      <vt:lpstr>Välja ut element</vt:lpstr>
      <vt:lpstr>PowerPoint Presentation</vt:lpstr>
      <vt:lpstr>Selectors API</vt:lpstr>
      <vt:lpstr>Nodträdet</vt:lpstr>
      <vt:lpstr>HTML-element</vt:lpstr>
      <vt:lpstr>Attribut</vt:lpstr>
      <vt:lpstr>Attribut</vt:lpstr>
      <vt:lpstr>Attribut</vt:lpstr>
      <vt:lpstr>Skapa element</vt:lpstr>
      <vt:lpstr>Lägga till noder</vt:lpstr>
      <vt:lpstr>Textnoder</vt:lpstr>
      <vt:lpstr>Skapa textnoder</vt:lpstr>
      <vt:lpstr>Utökning: innerHTML</vt:lpstr>
      <vt:lpstr>innerHTML</vt:lpstr>
      <vt:lpstr>Ändra CSS-egenskaper</vt:lpstr>
      <vt:lpstr>Inline styles</vt:lpstr>
      <vt:lpstr>Undvik uppblandning av lager</vt:lpstr>
      <vt:lpstr>HTML5 classList</vt:lpstr>
      <vt:lpstr>Händelsestyrd programmering</vt:lpstr>
      <vt:lpstr>Händelser</vt:lpstr>
      <vt:lpstr>Händelsehanterare</vt:lpstr>
      <vt:lpstr>Koppla händelsehanterare</vt:lpstr>
      <vt:lpstr>Koppla händelsehanterare</vt:lpstr>
      <vt:lpstr>Vad triggade eventet?</vt:lpstr>
      <vt:lpstr>Hindra defulthändelsen</vt:lpstr>
      <vt:lpstr>Demo</vt:lpstr>
      <vt:lpstr>DOM och BOM</vt:lpstr>
      <vt:lpstr>BOM</vt:lpstr>
      <vt:lpstr>BOM hanterar</vt:lpstr>
      <vt:lpstr>window</vt:lpstr>
      <vt:lpstr>Timers</vt:lpstr>
      <vt:lpstr>setTimeout</vt:lpstr>
      <vt:lpstr>setInterval</vt:lpstr>
      <vt:lpstr>clearInterval</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5104</cp:revision>
  <dcterms:created xsi:type="dcterms:W3CDTF">2009-01-05T10:26:14Z</dcterms:created>
  <dcterms:modified xsi:type="dcterms:W3CDTF">2013-12-13T10:12:40Z</dcterms:modified>
</cp:coreProperties>
</file>