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3"/>
  </p:notesMasterIdLst>
  <p:handoutMasterIdLst>
    <p:handoutMasterId r:id="rId44"/>
  </p:handoutMasterIdLst>
  <p:sldIdLst>
    <p:sldId id="385" r:id="rId2"/>
    <p:sldId id="268" r:id="rId3"/>
    <p:sldId id="358" r:id="rId4"/>
    <p:sldId id="359" r:id="rId5"/>
    <p:sldId id="360" r:id="rId6"/>
    <p:sldId id="364" r:id="rId7"/>
    <p:sldId id="363" r:id="rId8"/>
    <p:sldId id="386" r:id="rId9"/>
    <p:sldId id="365" r:id="rId10"/>
    <p:sldId id="370" r:id="rId11"/>
    <p:sldId id="439" r:id="rId12"/>
    <p:sldId id="371" r:id="rId13"/>
    <p:sldId id="372" r:id="rId14"/>
    <p:sldId id="373" r:id="rId15"/>
    <p:sldId id="374" r:id="rId16"/>
    <p:sldId id="375" r:id="rId17"/>
    <p:sldId id="378" r:id="rId18"/>
    <p:sldId id="379" r:id="rId19"/>
    <p:sldId id="377" r:id="rId20"/>
    <p:sldId id="382" r:id="rId21"/>
    <p:sldId id="390" r:id="rId22"/>
    <p:sldId id="391" r:id="rId23"/>
    <p:sldId id="392" r:id="rId24"/>
    <p:sldId id="393" r:id="rId25"/>
    <p:sldId id="395" r:id="rId26"/>
    <p:sldId id="396" r:id="rId27"/>
    <p:sldId id="397" r:id="rId28"/>
    <p:sldId id="398" r:id="rId29"/>
    <p:sldId id="399" r:id="rId30"/>
    <p:sldId id="401" r:id="rId31"/>
    <p:sldId id="403" r:id="rId32"/>
    <p:sldId id="440" r:id="rId33"/>
    <p:sldId id="420" r:id="rId34"/>
    <p:sldId id="421" r:id="rId35"/>
    <p:sldId id="422" r:id="rId36"/>
    <p:sldId id="423" r:id="rId37"/>
    <p:sldId id="424" r:id="rId38"/>
    <p:sldId id="425" r:id="rId39"/>
    <p:sldId id="426" r:id="rId40"/>
    <p:sldId id="427" r:id="rId41"/>
    <p:sldId id="361" r:id="rId42"/>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4371" autoAdjust="0"/>
  </p:normalViewPr>
  <p:slideViewPr>
    <p:cSldViewPr>
      <p:cViewPr varScale="1">
        <p:scale>
          <a:sx n="123" d="100"/>
          <a:sy n="123" d="100"/>
        </p:scale>
        <p:origin x="-504" y="-9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2013-12-13</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2013-12-13</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www.youtube.com/watch?v=Y2Y0U-2qJM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 Id="rId3" Type="http://schemas.openxmlformats.org/officeDocument/2006/relationships/hyperlink" Target="http://video.yahoo.com/watch/111582/992708"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http://www.youtube.com/watch?v=Y2Y0U-2qJMs</a:t>
            </a:r>
            <a:r>
              <a:rPr lang="sv-SE" dirty="0" smtClean="0"/>
              <a:t> -7:33</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5</a:t>
            </a:fld>
            <a:endParaRPr lang="sv-SE"/>
          </a:p>
        </p:txBody>
      </p:sp>
    </p:spTree>
    <p:extLst>
      <p:ext uri="{BB962C8B-B14F-4D97-AF65-F5344CB8AC3E}">
        <p14:creationId xmlns:p14="http://schemas.microsoft.com/office/powerpoint/2010/main" val="279177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Observera att alla</a:t>
            </a:r>
            <a:r>
              <a:rPr lang="sv-SE" baseline="0" dirty="0" smtClean="0"/>
              <a:t> pekarna är read </a:t>
            </a:r>
            <a:r>
              <a:rPr lang="sv-SE" baseline="0" dirty="0" err="1" smtClean="0"/>
              <a:t>only</a:t>
            </a:r>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9</a:t>
            </a:fld>
            <a:endParaRPr lang="sv-SE"/>
          </a:p>
        </p:txBody>
      </p:sp>
    </p:spTree>
    <p:extLst>
      <p:ext uri="{BB962C8B-B14F-4D97-AF65-F5344CB8AC3E}">
        <p14:creationId xmlns:p14="http://schemas.microsoft.com/office/powerpoint/2010/main" val="1126180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Observera</a:t>
            </a:r>
            <a:r>
              <a:rPr lang="sv-SE" baseline="0" dirty="0" smtClean="0"/>
              <a:t> att det finns fler metoder på #textnoden: </a:t>
            </a:r>
            <a:r>
              <a:rPr lang="sv-SE" baseline="0" dirty="0" err="1" smtClean="0"/>
              <a:t>deleteData</a:t>
            </a:r>
            <a:r>
              <a:rPr lang="sv-SE" baseline="0" dirty="0" smtClean="0"/>
              <a:t>(), </a:t>
            </a:r>
            <a:r>
              <a:rPr lang="sv-SE" baseline="0" dirty="0" err="1" smtClean="0"/>
              <a:t>inserData</a:t>
            </a:r>
            <a:r>
              <a:rPr lang="sv-SE" baseline="0" dirty="0" smtClean="0"/>
              <a:t>(), </a:t>
            </a:r>
            <a:r>
              <a:rPr lang="sv-SE" baseline="0" dirty="0" err="1" smtClean="0"/>
              <a:t>replaceData</a:t>
            </a:r>
            <a:r>
              <a:rPr lang="sv-SE" baseline="0" dirty="0" smtClean="0"/>
              <a:t>(), </a:t>
            </a:r>
            <a:r>
              <a:rPr lang="sv-SE" baseline="0" dirty="0" err="1" smtClean="0"/>
              <a:t>splitText</a:t>
            </a:r>
            <a:r>
              <a:rPr lang="sv-SE" baseline="0" dirty="0" smtClean="0"/>
              <a:t>(), </a:t>
            </a:r>
            <a:r>
              <a:rPr lang="sv-SE" baseline="0" dirty="0" err="1" smtClean="0"/>
              <a:t>substringData</a:t>
            </a:r>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17</a:t>
            </a:fld>
            <a:endParaRPr lang="sv-SE"/>
          </a:p>
        </p:txBody>
      </p:sp>
    </p:spTree>
    <p:extLst>
      <p:ext uri="{BB962C8B-B14F-4D97-AF65-F5344CB8AC3E}">
        <p14:creationId xmlns:p14="http://schemas.microsoft.com/office/powerpoint/2010/main" val="2384982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sv-SE" dirty="0" smtClean="0"/>
              <a:t>Anledningen till att jag använder prefixet .</a:t>
            </a:r>
            <a:r>
              <a:rPr lang="sv-SE" dirty="0" err="1" smtClean="0"/>
              <a:t>js</a:t>
            </a:r>
            <a:r>
              <a:rPr lang="sv-SE" dirty="0" smtClean="0"/>
              <a:t> på mina klasser är för att enkelt kunna skilja dem från de som har effekt med en gång. Detta är absolut inget som måste göras.</a:t>
            </a:r>
          </a:p>
          <a:p>
            <a:pPr eaLnBrk="1" hangingPunct="1"/>
            <a:endParaRPr lang="sv-SE" dirty="0" smtClean="0"/>
          </a:p>
          <a:p>
            <a:pPr eaLnBrk="1" hangingPunct="1"/>
            <a:r>
              <a:rPr lang="sv-SE" dirty="0" smtClean="0"/>
              <a:t>Vill du inte ändra klass kan du lägga till nya klasser genom att skriva:</a:t>
            </a:r>
          </a:p>
          <a:p>
            <a:pPr eaLnBrk="1" hangingPunct="1"/>
            <a:r>
              <a:rPr lang="sv-SE" dirty="0" err="1" smtClean="0"/>
              <a:t>node.className</a:t>
            </a:r>
            <a:r>
              <a:rPr lang="sv-SE" dirty="0" smtClean="0"/>
              <a:t> +=" </a:t>
            </a:r>
            <a:r>
              <a:rPr lang="sv-SE" dirty="0" err="1" smtClean="0"/>
              <a:t>jsChanged</a:t>
            </a:r>
            <a:r>
              <a:rPr lang="sv-SE" dirty="0" smtClean="0"/>
              <a:t>";</a:t>
            </a:r>
          </a:p>
          <a:p>
            <a:pPr eaLnBrk="1" hangingPunct="1"/>
            <a:endParaRPr lang="sv-SE" dirty="0" smtClean="0"/>
          </a:p>
          <a:p>
            <a:pPr eaLnBrk="1" hangingPunct="1"/>
            <a:r>
              <a:rPr lang="sv-SE" dirty="0" smtClean="0"/>
              <a:t>Observera mellanslaget innan </a:t>
            </a:r>
            <a:r>
              <a:rPr lang="sv-SE" dirty="0" err="1" smtClean="0"/>
              <a:t>jsChanged</a:t>
            </a:r>
            <a:r>
              <a:rPr lang="sv-SE" dirty="0" smtClean="0"/>
              <a:t>.</a:t>
            </a:r>
          </a:p>
          <a:p>
            <a:pPr eaLnBrk="1" hangingPunct="1"/>
            <a:endParaRPr lang="sv-SE" dirty="0" smtClean="0"/>
          </a:p>
          <a:p>
            <a:pPr eaLnBrk="1" hangingPunct="1"/>
            <a:r>
              <a:rPr lang="sv-SE" dirty="0" smtClean="0"/>
              <a:t>Ovanstående fungerar då det redan finns ett klassnamn så ska man vara korrekt så bör man testa om det redan finns ett klassnamn och då lägga på mellanslaget. Har man ingen klass sedan tidigare så ska det inte skrivas in ett mellanslag.</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23</a:t>
            </a:fld>
            <a:endParaRPr lang="sv-SE"/>
          </a:p>
        </p:txBody>
      </p:sp>
    </p:spTree>
    <p:extLst>
      <p:ext uri="{BB962C8B-B14F-4D97-AF65-F5344CB8AC3E}">
        <p14:creationId xmlns:p14="http://schemas.microsoft.com/office/powerpoint/2010/main" val="4015491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Efter denna föreläsning kan man titta på:</a:t>
            </a:r>
          </a:p>
          <a:p>
            <a:r>
              <a:rPr lang="sv-SE" smtClean="0">
                <a:hlinkClick r:id="rId3"/>
              </a:rPr>
              <a:t>http://video.yahoo.com/watch/111582/992708</a:t>
            </a:r>
            <a:r>
              <a:rPr lang="sv-SE" smtClean="0"/>
              <a:t> </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41</a:t>
            </a:fld>
            <a:endParaRPr lang="sv-SE"/>
          </a:p>
        </p:txBody>
      </p:sp>
    </p:spTree>
    <p:extLst>
      <p:ext uri="{BB962C8B-B14F-4D97-AF65-F5344CB8AC3E}">
        <p14:creationId xmlns:p14="http://schemas.microsoft.com/office/powerpoint/2010/main" val="1651471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dirty="0" smtClean="0"/>
              <a:t>F07 </a:t>
            </a:r>
            <a:r>
              <a:rPr lang="sv-SE" sz="3200" dirty="0" smtClean="0"/>
              <a:t>–</a:t>
            </a:r>
            <a:r>
              <a:rPr lang="sv-SE" sz="3200" b="1" dirty="0" smtClean="0"/>
              <a:t> </a:t>
            </a:r>
            <a:r>
              <a:rPr lang="sv-SE" sz="3200" b="1" dirty="0" smtClean="0"/>
              <a:t>DOM/BOM</a:t>
            </a:r>
            <a:endParaRPr lang="sv-SE" sz="4000" b="1" dirty="0"/>
          </a:p>
        </p:txBody>
      </p:sp>
      <p:sp>
        <p:nvSpPr>
          <p:cNvPr id="15" name="TextBox 14"/>
          <p:cNvSpPr txBox="1"/>
          <p:nvPr/>
        </p:nvSpPr>
        <p:spPr>
          <a:xfrm>
            <a:off x="395536" y="1201316"/>
            <a:ext cx="4036457" cy="1384995"/>
          </a:xfrm>
          <a:prstGeom prst="rect">
            <a:avLst/>
          </a:prstGeom>
          <a:noFill/>
        </p:spPr>
        <p:txBody>
          <a:bodyPr wrap="none" rtlCol="0">
            <a:spAutoFit/>
          </a:bodyPr>
          <a:lstStyle/>
          <a:p>
            <a:r>
              <a:rPr lang="sv-SE" sz="2800" b="1" dirty="0" smtClean="0">
                <a:latin typeface="Minya Nouvelle" pitchFamily="2" charset="0"/>
              </a:rPr>
              <a:t>Föreläsning </a:t>
            </a:r>
            <a:r>
              <a:rPr lang="sv-SE" sz="2800" b="1" dirty="0">
                <a:latin typeface="Minya Nouvelle" pitchFamily="2" charset="0"/>
              </a:rPr>
              <a:t>7</a:t>
            </a:r>
            <a:r>
              <a:rPr lang="sv-SE" sz="2800" b="1" dirty="0" smtClean="0">
                <a:latin typeface="Minya Nouvelle" pitchFamily="2" charset="0"/>
              </a:rPr>
              <a:t>, </a:t>
            </a:r>
            <a:r>
              <a:rPr lang="sv-SE" sz="2800" b="1" dirty="0" smtClean="0">
                <a:latin typeface="Minya Nouvelle" pitchFamily="2" charset="0"/>
              </a:rPr>
              <a:t>HT2013</a:t>
            </a:r>
          </a:p>
          <a:p>
            <a:r>
              <a:rPr lang="sv-SE" sz="2800" dirty="0" err="1" smtClean="0">
                <a:latin typeface="Minya Nouvelle" pitchFamily="2" charset="0"/>
              </a:rPr>
              <a:t>Document</a:t>
            </a:r>
            <a:r>
              <a:rPr lang="sv-SE" sz="2800" dirty="0" smtClean="0">
                <a:latin typeface="Minya Nouvelle" pitchFamily="2" charset="0"/>
              </a:rPr>
              <a:t> </a:t>
            </a:r>
            <a:r>
              <a:rPr lang="sv-SE" sz="2800" dirty="0" err="1" smtClean="0">
                <a:latin typeface="Minya Nouvelle" pitchFamily="2" charset="0"/>
              </a:rPr>
              <a:t>Object</a:t>
            </a:r>
            <a:r>
              <a:rPr lang="sv-SE" sz="2800" dirty="0" smtClean="0">
                <a:latin typeface="Minya Nouvelle" pitchFamily="2" charset="0"/>
              </a:rPr>
              <a:t> </a:t>
            </a:r>
            <a:r>
              <a:rPr lang="sv-SE" sz="2800" dirty="0" err="1" smtClean="0">
                <a:latin typeface="Minya Nouvelle" pitchFamily="2" charset="0"/>
              </a:rPr>
              <a:t>Model</a:t>
            </a:r>
            <a:r>
              <a:rPr lang="sv-SE" sz="2800" dirty="0" smtClean="0">
                <a:latin typeface="Minya Nouvelle" pitchFamily="2" charset="0"/>
              </a:rPr>
              <a:t/>
            </a:r>
            <a:br>
              <a:rPr lang="sv-SE" sz="2800" dirty="0" smtClean="0">
                <a:latin typeface="Minya Nouvelle" pitchFamily="2" charset="0"/>
              </a:rPr>
            </a:br>
            <a:r>
              <a:rPr lang="sv-SE" sz="2800" dirty="0" smtClean="0">
                <a:latin typeface="Minya Nouvelle" pitchFamily="2" charset="0"/>
              </a:rPr>
              <a:t>Browser </a:t>
            </a:r>
            <a:r>
              <a:rPr lang="sv-SE" sz="2800" dirty="0" err="1" smtClean="0">
                <a:latin typeface="Minya Nouvelle" pitchFamily="2" charset="0"/>
              </a:rPr>
              <a:t>Object</a:t>
            </a:r>
            <a:r>
              <a:rPr lang="sv-SE" sz="2800" dirty="0" smtClean="0">
                <a:latin typeface="Minya Nouvelle" pitchFamily="2" charset="0"/>
              </a:rPr>
              <a:t> </a:t>
            </a:r>
            <a:r>
              <a:rPr lang="sv-SE" sz="2800" dirty="0" err="1" smtClean="0">
                <a:latin typeface="Minya Nouvelle" pitchFamily="2" charset="0"/>
              </a:rPr>
              <a:t>Model</a:t>
            </a:r>
            <a:endParaRPr lang="sv-SE" sz="2800" dirty="0" smtClean="0">
              <a:latin typeface="Minya Nouvelle" pitchFamily="2" charset="0"/>
            </a:endParaRP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1DV435 Klientbaserad Webbutveckling</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7537181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HTML-element</a:t>
            </a:r>
            <a:endParaRPr lang="sv-SE" dirty="0"/>
          </a:p>
        </p:txBody>
      </p:sp>
      <p:sp>
        <p:nvSpPr>
          <p:cNvPr id="5" name="TextBox 4"/>
          <p:cNvSpPr txBox="1"/>
          <p:nvPr/>
        </p:nvSpPr>
        <p:spPr>
          <a:xfrm>
            <a:off x="3275856" y="1345332"/>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smtClean="0">
                <a:latin typeface="Minya Nouvelle" pitchFamily="2" charset="0"/>
              </a:rPr>
              <a:t>IMG</a:t>
            </a:r>
          </a:p>
        </p:txBody>
      </p:sp>
      <p:sp>
        <p:nvSpPr>
          <p:cNvPr id="6" name="TextBox 5"/>
          <p:cNvSpPr txBox="1"/>
          <p:nvPr/>
        </p:nvSpPr>
        <p:spPr>
          <a:xfrm>
            <a:off x="7164288" y="1129308"/>
            <a:ext cx="1308371" cy="2862322"/>
          </a:xfrm>
          <a:prstGeom prst="rect">
            <a:avLst/>
          </a:prstGeom>
          <a:noFill/>
        </p:spPr>
        <p:txBody>
          <a:bodyPr wrap="none" rtlCol="0">
            <a:spAutoFit/>
          </a:bodyPr>
          <a:lstStyle/>
          <a:p>
            <a:r>
              <a:rPr lang="sv-SE" dirty="0" smtClean="0">
                <a:solidFill>
                  <a:srgbClr val="FF0000"/>
                </a:solidFill>
                <a:latin typeface="Minya Nouvelle" pitchFamily="2" charset="0"/>
              </a:rPr>
              <a:t>A</a:t>
            </a:r>
          </a:p>
          <a:p>
            <a:r>
              <a:rPr lang="sv-SE" dirty="0" smtClean="0">
                <a:solidFill>
                  <a:srgbClr val="FF0000"/>
                </a:solidFill>
                <a:latin typeface="Minya Nouvelle" pitchFamily="2" charset="0"/>
              </a:rPr>
              <a:t>BR</a:t>
            </a:r>
          </a:p>
          <a:p>
            <a:r>
              <a:rPr lang="sv-SE" dirty="0" smtClean="0">
                <a:solidFill>
                  <a:srgbClr val="FF0000"/>
                </a:solidFill>
                <a:latin typeface="Minya Nouvelle" pitchFamily="2" charset="0"/>
              </a:rPr>
              <a:t>BUTTON</a:t>
            </a:r>
          </a:p>
          <a:p>
            <a:r>
              <a:rPr lang="sv-SE" dirty="0" smtClean="0">
                <a:solidFill>
                  <a:srgbClr val="FF0000"/>
                </a:solidFill>
                <a:latin typeface="Minya Nouvelle" pitchFamily="2" charset="0"/>
              </a:rPr>
              <a:t>DIV</a:t>
            </a:r>
          </a:p>
          <a:p>
            <a:r>
              <a:rPr lang="sv-SE" dirty="0" smtClean="0">
                <a:solidFill>
                  <a:srgbClr val="FF0000"/>
                </a:solidFill>
                <a:latin typeface="Minya Nouvelle" pitchFamily="2" charset="0"/>
              </a:rPr>
              <a:t>FORM</a:t>
            </a:r>
          </a:p>
          <a:p>
            <a:r>
              <a:rPr lang="sv-SE" dirty="0" smtClean="0">
                <a:solidFill>
                  <a:srgbClr val="FF0000"/>
                </a:solidFill>
                <a:latin typeface="Minya Nouvelle" pitchFamily="2" charset="0"/>
              </a:rPr>
              <a:t>H1, H2...H6</a:t>
            </a:r>
          </a:p>
          <a:p>
            <a:r>
              <a:rPr lang="sv-SE" dirty="0" smtClean="0">
                <a:solidFill>
                  <a:srgbClr val="FF0000"/>
                </a:solidFill>
                <a:latin typeface="Minya Nouvelle" pitchFamily="2" charset="0"/>
              </a:rPr>
              <a:t>HEAD</a:t>
            </a:r>
            <a:br>
              <a:rPr lang="sv-SE" dirty="0" smtClean="0">
                <a:solidFill>
                  <a:srgbClr val="FF0000"/>
                </a:solidFill>
                <a:latin typeface="Minya Nouvelle" pitchFamily="2" charset="0"/>
              </a:rPr>
            </a:br>
            <a:r>
              <a:rPr lang="sv-SE" dirty="0" smtClean="0">
                <a:solidFill>
                  <a:srgbClr val="FF0000"/>
                </a:solidFill>
                <a:latin typeface="Minya Nouvelle" pitchFamily="2" charset="0"/>
              </a:rPr>
              <a:t>LI</a:t>
            </a:r>
          </a:p>
          <a:p>
            <a:r>
              <a:rPr lang="sv-SE" dirty="0" smtClean="0">
                <a:solidFill>
                  <a:srgbClr val="FF0000"/>
                </a:solidFill>
                <a:latin typeface="Minya Nouvelle" pitchFamily="2" charset="0"/>
              </a:rPr>
              <a:t>P</a:t>
            </a:r>
          </a:p>
          <a:p>
            <a:r>
              <a:rPr lang="sv-SE" dirty="0" smtClean="0">
                <a:solidFill>
                  <a:srgbClr val="FF0000"/>
                </a:solidFill>
                <a:latin typeface="Minya Nouvelle" pitchFamily="2" charset="0"/>
              </a:rPr>
              <a:t>...</a:t>
            </a:r>
          </a:p>
        </p:txBody>
      </p:sp>
      <p:sp>
        <p:nvSpPr>
          <p:cNvPr id="7" name="Freeform 6"/>
          <p:cNvSpPr/>
          <p:nvPr/>
        </p:nvSpPr>
        <p:spPr>
          <a:xfrm>
            <a:off x="5364088" y="1251407"/>
            <a:ext cx="1728978" cy="2565219"/>
          </a:xfrm>
          <a:custGeom>
            <a:avLst/>
            <a:gdLst>
              <a:gd name="connsiteX0" fmla="*/ 1699592 w 1728978"/>
              <a:gd name="connsiteY0" fmla="*/ 2565219 h 2565219"/>
              <a:gd name="connsiteX1" fmla="*/ 1620079 w 1728978"/>
              <a:gd name="connsiteY1" fmla="*/ 398489 h 2565219"/>
              <a:gd name="connsiteX2" fmla="*/ 815009 w 1728978"/>
              <a:gd name="connsiteY2" fmla="*/ 923 h 2565219"/>
              <a:gd name="connsiteX3" fmla="*/ 0 w 1728978"/>
              <a:gd name="connsiteY3" fmla="*/ 289158 h 2565219"/>
            </a:gdLst>
            <a:ahLst/>
            <a:cxnLst>
              <a:cxn ang="0">
                <a:pos x="connsiteX0" y="connsiteY0"/>
              </a:cxn>
              <a:cxn ang="0">
                <a:pos x="connsiteX1" y="connsiteY1"/>
              </a:cxn>
              <a:cxn ang="0">
                <a:pos x="connsiteX2" y="connsiteY2"/>
              </a:cxn>
              <a:cxn ang="0">
                <a:pos x="connsiteX3" y="connsiteY3"/>
              </a:cxn>
            </a:cxnLst>
            <a:rect l="l" t="t" r="r" b="b"/>
            <a:pathLst>
              <a:path w="1728978" h="2565219">
                <a:moveTo>
                  <a:pt x="1699592" y="2565219"/>
                </a:moveTo>
                <a:cubicBezTo>
                  <a:pt x="1733550" y="1695545"/>
                  <a:pt x="1767509" y="825872"/>
                  <a:pt x="1620079" y="398489"/>
                </a:cubicBezTo>
                <a:cubicBezTo>
                  <a:pt x="1472649" y="-28894"/>
                  <a:pt x="1085022" y="19145"/>
                  <a:pt x="815009" y="923"/>
                </a:cubicBezTo>
                <a:cubicBezTo>
                  <a:pt x="544996" y="-17299"/>
                  <a:pt x="173935" y="239462"/>
                  <a:pt x="0" y="289158"/>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graphicFrame>
        <p:nvGraphicFramePr>
          <p:cNvPr id="9" name="Group 81"/>
          <p:cNvGraphicFramePr>
            <a:graphicFrameLocks noGrp="1"/>
          </p:cNvGraphicFramePr>
          <p:nvPr>
            <p:extLst>
              <p:ext uri="{D42A27DB-BD31-4B8C-83A1-F6EECF244321}">
                <p14:modId xmlns:p14="http://schemas.microsoft.com/office/powerpoint/2010/main" val="2058919495"/>
              </p:ext>
            </p:extLst>
          </p:nvPr>
        </p:nvGraphicFramePr>
        <p:xfrm>
          <a:off x="827584" y="2281436"/>
          <a:ext cx="5832648" cy="2794000"/>
        </p:xfrm>
        <a:graphic>
          <a:graphicData uri="http://schemas.openxmlformats.org/drawingml/2006/table">
            <a:tbl>
              <a:tblPr>
                <a:tableStyleId>{284E427A-3D55-4303-BF80-6455036E1DE7}</a:tableStyleId>
              </a:tblPr>
              <a:tblGrid>
                <a:gridCol w="2364341"/>
                <a:gridCol w="3468307"/>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nodeName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"IMG", "P", "BR" etc...</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nodeType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1</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nodeValue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smtClean="0">
                          <a:ln>
                            <a:noFill/>
                          </a:ln>
                          <a:effectLst/>
                        </a:rPr>
                        <a:t>null</a:t>
                      </a: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parentNode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smtClean="0">
                          <a:ln>
                            <a:noFill/>
                          </a:ln>
                          <a:solidFill>
                            <a:schemeClr val="dk1"/>
                          </a:solidFill>
                          <a:effectLst/>
                          <a:latin typeface="+mn-lt"/>
                        </a:rPr>
                        <a:t>Document </a:t>
                      </a:r>
                      <a:r>
                        <a:rPr kumimoji="0" lang="en-US" sz="1300" b="0" i="0" u="none" strike="noStrike" cap="none" normalizeH="0" baseline="0" dirty="0" err="1" smtClean="0">
                          <a:ln>
                            <a:noFill/>
                          </a:ln>
                          <a:solidFill>
                            <a:schemeClr val="dk1"/>
                          </a:solidFill>
                          <a:effectLst/>
                          <a:latin typeface="+mn-lt"/>
                        </a:rPr>
                        <a:t>eller</a:t>
                      </a:r>
                      <a:r>
                        <a:rPr kumimoji="0" lang="en-US" sz="1300" b="0" i="0" u="none" strike="noStrike" cap="none" normalizeH="0" baseline="0" dirty="0" smtClean="0">
                          <a:ln>
                            <a:noFill/>
                          </a:ln>
                          <a:solidFill>
                            <a:schemeClr val="dk1"/>
                          </a:solidFill>
                          <a:effectLst/>
                          <a:latin typeface="+mn-lt"/>
                        </a:rPr>
                        <a:t> Element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smtClean="0">
                          <a:ln>
                            <a:noFill/>
                          </a:ln>
                          <a:effectLst/>
                        </a:rPr>
                        <a:t>id</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id</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smtClean="0">
                          <a:ln>
                            <a:noFill/>
                          </a:ln>
                          <a:effectLst/>
                        </a:rPr>
                        <a:t>title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title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lang</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lang</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dir</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dir</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className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1" u="none" strike="noStrike" cap="none" normalizeH="0" baseline="0" dirty="0" err="1" smtClean="0">
                          <a:ln>
                            <a:noFill/>
                          </a:ln>
                          <a:effectLst/>
                        </a:rPr>
                        <a:t>nodeegenskapen</a:t>
                      </a:r>
                      <a:r>
                        <a:rPr kumimoji="0" lang="en-US" sz="1300" b="1" u="none" strike="noStrike" cap="none" normalizeH="0" baseline="0" dirty="0" smtClean="0">
                          <a:ln>
                            <a:noFill/>
                          </a:ln>
                          <a:effectLst/>
                        </a:rPr>
                        <a:t> </a:t>
                      </a:r>
                      <a:r>
                        <a:rPr kumimoji="0" lang="en-US" sz="1300" b="1" i="0" u="none" strike="noStrike" cap="none" normalizeH="0" baseline="0" dirty="0" smtClean="0">
                          <a:ln>
                            <a:noFill/>
                          </a:ln>
                          <a:solidFill>
                            <a:schemeClr val="dk1"/>
                          </a:solidFill>
                          <a:effectLst/>
                          <a:latin typeface="+mn-lt"/>
                        </a:rPr>
                        <a:t>class</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pic>
        <p:nvPicPr>
          <p:cNvPr id="10"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2634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5656" y="265212"/>
            <a:ext cx="6400800" cy="2520280"/>
          </a:xfrm>
        </p:spPr>
        <p:style>
          <a:lnRef idx="1">
            <a:schemeClr val="accent3"/>
          </a:lnRef>
          <a:fillRef idx="2">
            <a:schemeClr val="accent3"/>
          </a:fillRef>
          <a:effectRef idx="1">
            <a:schemeClr val="accent3"/>
          </a:effectRef>
          <a:fontRef idx="minor">
            <a:schemeClr val="dk1"/>
          </a:fontRef>
        </p:style>
        <p:txBody>
          <a:bodyPr/>
          <a:lstStyle/>
          <a:p>
            <a:r>
              <a:rPr lang="sv-SE" sz="1200" dirty="0">
                <a:latin typeface="Courier New" pitchFamily="49" charset="0"/>
                <a:cs typeface="Courier New" pitchFamily="49" charset="0"/>
              </a:rPr>
              <a:t>&lt;html&gt;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head</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title</a:t>
            </a:r>
            <a:r>
              <a:rPr lang="sv-SE" sz="1200" dirty="0">
                <a:latin typeface="Courier New" pitchFamily="49" charset="0"/>
                <a:cs typeface="Courier New" pitchFamily="49" charset="0"/>
              </a:rPr>
              <a:t>&gt;Flash / </a:t>
            </a:r>
            <a:r>
              <a:rPr lang="sv-SE" sz="1200" dirty="0" err="1">
                <a:latin typeface="Courier New" pitchFamily="49" charset="0"/>
                <a:cs typeface="Courier New" pitchFamily="49" charset="0"/>
              </a:rPr>
              <a:t>Thunder</a:t>
            </a:r>
            <a:r>
              <a:rPr lang="sv-SE" sz="1200" dirty="0">
                <a:latin typeface="Courier New" pitchFamily="49" charset="0"/>
                <a:cs typeface="Courier New" pitchFamily="49" charset="0"/>
              </a:rPr>
              <a:t>&lt;/</a:t>
            </a:r>
            <a:r>
              <a:rPr lang="sv-SE" sz="1200" dirty="0" err="1">
                <a:latin typeface="Courier New" pitchFamily="49" charset="0"/>
                <a:cs typeface="Courier New" pitchFamily="49" charset="0"/>
              </a:rPr>
              <a:t>title</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head</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body</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a:t>
            </a:r>
            <a:r>
              <a:rPr lang="sv-SE" sz="1200" dirty="0" smtClean="0">
                <a:latin typeface="Courier New" pitchFamily="49" charset="0"/>
                <a:cs typeface="Courier New" pitchFamily="49" charset="0"/>
              </a:rPr>
              <a:t>&lt;form&gt;</a:t>
            </a:r>
            <a:endParaRPr lang="sv-SE" sz="1200" dirty="0">
              <a:latin typeface="Courier New" pitchFamily="49" charset="0"/>
              <a:cs typeface="Courier New" pitchFamily="49" charset="0"/>
            </a:endParaRP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ul</a:t>
            </a:r>
            <a:r>
              <a:rPr lang="sv-SE" sz="1200" dirty="0">
                <a:latin typeface="Courier New" pitchFamily="49" charset="0"/>
                <a:cs typeface="Courier New" pitchFamily="49" charset="0"/>
              </a:rPr>
              <a:t> id</a:t>
            </a:r>
            <a:r>
              <a:rPr lang="sv-SE" sz="1200" dirty="0" smtClean="0">
                <a:latin typeface="Courier New" pitchFamily="49" charset="0"/>
                <a:cs typeface="Courier New" pitchFamily="49" charset="0"/>
              </a:rPr>
              <a:t>="</a:t>
            </a:r>
            <a:r>
              <a:rPr lang="sv-SE" sz="1200" b="1" dirty="0" err="1" smtClean="0">
                <a:latin typeface="Courier New" pitchFamily="49" charset="0"/>
                <a:cs typeface="Courier New" pitchFamily="49" charset="0"/>
              </a:rPr>
              <a:t>mainNav</a:t>
            </a:r>
            <a:r>
              <a:rPr lang="sv-SE" sz="1200" dirty="0" smtClean="0">
                <a:latin typeface="Courier New" pitchFamily="49" charset="0"/>
                <a:cs typeface="Courier New" pitchFamily="49" charset="0"/>
              </a:rPr>
              <a:t>"&gt;</a:t>
            </a:r>
            <a:endParaRPr lang="sv-SE" sz="1200" dirty="0">
              <a:latin typeface="Courier New" pitchFamily="49" charset="0"/>
              <a:cs typeface="Courier New" pitchFamily="49" charset="0"/>
            </a:endParaRPr>
          </a:p>
          <a:p>
            <a:r>
              <a:rPr lang="it-IT" sz="1200" dirty="0" smtClean="0">
                <a:latin typeface="Courier New" pitchFamily="49" charset="0"/>
                <a:cs typeface="Courier New" pitchFamily="49" charset="0"/>
              </a:rPr>
              <a:t>             &lt;</a:t>
            </a:r>
            <a:r>
              <a:rPr lang="it-IT" sz="1200" dirty="0">
                <a:latin typeface="Courier New" pitchFamily="49" charset="0"/>
                <a:cs typeface="Courier New" pitchFamily="49" charset="0"/>
              </a:rPr>
              <a:t>li&gt;&lt;a href</a:t>
            </a:r>
            <a:r>
              <a:rPr lang="it-IT" sz="1200" dirty="0" smtClean="0">
                <a:latin typeface="Courier New" pitchFamily="49" charset="0"/>
                <a:cs typeface="Courier New" pitchFamily="49" charset="0"/>
              </a:rPr>
              <a:t>="#"&gt;VAT69&lt;/</a:t>
            </a:r>
            <a:r>
              <a:rPr lang="it-IT" sz="1200" dirty="0">
                <a:latin typeface="Courier New" pitchFamily="49" charset="0"/>
                <a:cs typeface="Courier New" pitchFamily="49" charset="0"/>
              </a:rPr>
              <a:t>a&gt;&lt;/li</a:t>
            </a:r>
            <a:r>
              <a:rPr lang="it-IT" sz="1200" dirty="0" smtClean="0">
                <a:latin typeface="Courier New" pitchFamily="49" charset="0"/>
                <a:cs typeface="Courier New" pitchFamily="49" charset="0"/>
              </a:rPr>
              <a:t>&gt;</a:t>
            </a:r>
          </a:p>
          <a:p>
            <a:r>
              <a:rPr lang="it-IT" sz="1200" dirty="0" smtClean="0">
                <a:latin typeface="Courier New" pitchFamily="49" charset="0"/>
                <a:cs typeface="Courier New" pitchFamily="49" charset="0"/>
              </a:rPr>
              <a:t>	   </a:t>
            </a:r>
            <a:r>
              <a:rPr lang="it-IT" sz="1200" dirty="0">
                <a:latin typeface="Courier New" pitchFamily="49" charset="0"/>
                <a:cs typeface="Courier New" pitchFamily="49" charset="0"/>
              </a:rPr>
              <a:t>&lt;li&gt;&lt;a href</a:t>
            </a:r>
            <a:r>
              <a:rPr lang="it-IT" sz="1200" dirty="0" smtClean="0">
                <a:latin typeface="Courier New" pitchFamily="49" charset="0"/>
                <a:cs typeface="Courier New" pitchFamily="49" charset="0"/>
              </a:rPr>
              <a:t>="#"&gt;Coffey&lt;/</a:t>
            </a:r>
            <a:r>
              <a:rPr lang="it-IT" sz="1200" dirty="0">
                <a:latin typeface="Courier New" pitchFamily="49" charset="0"/>
                <a:cs typeface="Courier New" pitchFamily="49" charset="0"/>
              </a:rPr>
              <a:t>a&gt;&lt;/li&gt;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ul</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a:latin typeface="Courier New" pitchFamily="49" charset="0"/>
                <a:cs typeface="Courier New" pitchFamily="49" charset="0"/>
              </a:rPr>
              <a:t>div&gt;</a:t>
            </a:r>
          </a:p>
          <a:p>
            <a:endParaRPr lang="sv-SE" sz="1600" dirty="0">
              <a:latin typeface="Courier New" pitchFamily="49" charset="0"/>
              <a:cs typeface="Courier New" pitchFamily="49" charset="0"/>
            </a:endParaRPr>
          </a:p>
        </p:txBody>
      </p:sp>
      <p:sp>
        <p:nvSpPr>
          <p:cNvPr id="5" name="Subtitle 2"/>
          <p:cNvSpPr txBox="1">
            <a:spLocks/>
          </p:cNvSpPr>
          <p:nvPr/>
        </p:nvSpPr>
        <p:spPr>
          <a:xfrm>
            <a:off x="1619672" y="3001516"/>
            <a:ext cx="6048672" cy="23568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node1 = </a:t>
            </a:r>
            <a:r>
              <a:rPr lang="sv-SE" sz="1400" dirty="0" err="1" smtClean="0">
                <a:latin typeface="Courier New" pitchFamily="49" charset="0"/>
                <a:cs typeface="Courier New" pitchFamily="49" charset="0"/>
              </a:rPr>
              <a:t>document.getElementBy</a:t>
            </a:r>
            <a:r>
              <a:rPr lang="sv-SE" sz="1400" b="1" dirty="0" err="1" smtClean="0">
                <a:latin typeface="Courier New" pitchFamily="49" charset="0"/>
                <a:cs typeface="Courier New" pitchFamily="49" charset="0"/>
              </a:rPr>
              <a:t>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mainNav</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console.log(node1.nodeName); // UL</a:t>
            </a:r>
          </a:p>
          <a:p>
            <a:r>
              <a:rPr lang="sv-SE" sz="1400" dirty="0">
                <a:latin typeface="Courier New" pitchFamily="49" charset="0"/>
                <a:cs typeface="Courier New" pitchFamily="49" charset="0"/>
              </a:rPr>
              <a:t>console.log(node1.nodeType</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1</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var node2 = </a:t>
            </a:r>
            <a:r>
              <a:rPr lang="sv-SE" sz="1400" dirty="0" err="1" smtClean="0">
                <a:latin typeface="Courier New" pitchFamily="49" charset="0"/>
                <a:cs typeface="Courier New" pitchFamily="49" charset="0"/>
              </a:rPr>
              <a:t>document.getElement</a:t>
            </a:r>
            <a:r>
              <a:rPr lang="sv-SE" sz="1400" b="1" dirty="0" err="1" smtClean="0">
                <a:latin typeface="Courier New" pitchFamily="49" charset="0"/>
                <a:cs typeface="Courier New" pitchFamily="49" charset="0"/>
              </a:rPr>
              <a:t>s</a:t>
            </a:r>
            <a:r>
              <a:rPr lang="sv-SE" sz="1400" dirty="0" err="1" smtClean="0">
                <a:latin typeface="Courier New" pitchFamily="49" charset="0"/>
                <a:cs typeface="Courier New" pitchFamily="49" charset="0"/>
              </a:rPr>
              <a:t>ByTagName</a:t>
            </a:r>
            <a:r>
              <a:rPr lang="sv-SE" sz="1400" dirty="0" smtClean="0">
                <a:latin typeface="Courier New" pitchFamily="49" charset="0"/>
                <a:cs typeface="Courier New" pitchFamily="49" charset="0"/>
              </a:rPr>
              <a:t>("li");</a:t>
            </a:r>
          </a:p>
          <a:p>
            <a:r>
              <a:rPr lang="sv-SE" sz="1400" dirty="0">
                <a:latin typeface="Courier New" pitchFamily="49" charset="0"/>
                <a:cs typeface="Courier New" pitchFamily="49" charset="0"/>
              </a:rPr>
              <a:t>console.log(node2.length</a:t>
            </a:r>
            <a:r>
              <a:rPr lang="sv-SE" sz="1400" dirty="0" smtClean="0">
                <a:latin typeface="Courier New" pitchFamily="49" charset="0"/>
                <a:cs typeface="Courier New" pitchFamily="49" charset="0"/>
              </a:rPr>
              <a:t>); // 2</a:t>
            </a:r>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console.log(node2[0].</a:t>
            </a:r>
            <a:r>
              <a:rPr lang="sv-SE" sz="1400" dirty="0" err="1">
                <a:latin typeface="Courier New" pitchFamily="49" charset="0"/>
                <a:cs typeface="Courier New" pitchFamily="49" charset="0"/>
              </a:rPr>
              <a:t>nodeName</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LI</a:t>
            </a:r>
          </a:p>
        </p:txBody>
      </p:sp>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1065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Attribut</a:t>
            </a:r>
            <a:endParaRPr lang="sv-SE" dirty="0"/>
          </a:p>
        </p:txBody>
      </p:sp>
      <p:sp>
        <p:nvSpPr>
          <p:cNvPr id="4" name="Subtitle 2"/>
          <p:cNvSpPr>
            <a:spLocks noGrp="1"/>
          </p:cNvSpPr>
          <p:nvPr>
            <p:ph type="subTitle" idx="1"/>
          </p:nvPr>
        </p:nvSpPr>
        <p:spPr>
          <a:xfrm>
            <a:off x="755576" y="1273324"/>
            <a:ext cx="7704856" cy="504056"/>
          </a:xfrm>
        </p:spPr>
        <p:style>
          <a:lnRef idx="1">
            <a:schemeClr val="accent3"/>
          </a:lnRef>
          <a:fillRef idx="2">
            <a:schemeClr val="accent3"/>
          </a:fillRef>
          <a:effectRef idx="1">
            <a:schemeClr val="accent3"/>
          </a:effectRef>
          <a:fontRef idx="minor">
            <a:schemeClr val="dk1"/>
          </a:fontRef>
        </p:style>
        <p:txBody>
          <a:bodyPr/>
          <a:lstStyle/>
          <a:p>
            <a:r>
              <a:rPr lang="sv-SE" sz="1800" dirty="0" smtClean="0">
                <a:latin typeface="Courier New" pitchFamily="49" charset="0"/>
                <a:cs typeface="Courier New" pitchFamily="49" charset="0"/>
              </a:rPr>
              <a:t>&lt;div id="</a:t>
            </a:r>
            <a:r>
              <a:rPr lang="sv-SE" sz="1800" dirty="0" err="1" smtClean="0">
                <a:latin typeface="Courier New" pitchFamily="49" charset="0"/>
                <a:cs typeface="Courier New" pitchFamily="49" charset="0"/>
              </a:rPr>
              <a:t>Airborne</a:t>
            </a:r>
            <a:r>
              <a:rPr lang="sv-SE" sz="1800" dirty="0" smtClean="0">
                <a:latin typeface="Courier New" pitchFamily="49" charset="0"/>
                <a:cs typeface="Courier New" pitchFamily="49" charset="0"/>
              </a:rPr>
              <a:t>" </a:t>
            </a:r>
            <a:r>
              <a:rPr lang="sv-SE" sz="1800" dirty="0" err="1" smtClean="0">
                <a:latin typeface="Courier New" pitchFamily="49" charset="0"/>
                <a:cs typeface="Courier New" pitchFamily="49" charset="0"/>
              </a:rPr>
              <a:t>eget_attribut</a:t>
            </a:r>
            <a:r>
              <a:rPr lang="sv-SE" sz="1800" dirty="0" smtClean="0">
                <a:latin typeface="Courier New" pitchFamily="49" charset="0"/>
                <a:cs typeface="Courier New" pitchFamily="49" charset="0"/>
              </a:rPr>
              <a:t>="test" </a:t>
            </a:r>
            <a:r>
              <a:rPr lang="sv-SE" sz="1800" dirty="0" err="1" smtClean="0">
                <a:latin typeface="Courier New" pitchFamily="49" charset="0"/>
                <a:cs typeface="Courier New" pitchFamily="49" charset="0"/>
              </a:rPr>
              <a:t>class</a:t>
            </a:r>
            <a:r>
              <a:rPr lang="sv-SE" sz="1800" dirty="0" smtClean="0">
                <a:latin typeface="Courier New" pitchFamily="49" charset="0"/>
                <a:cs typeface="Courier New" pitchFamily="49" charset="0"/>
              </a:rPr>
              <a:t>="ab"&gt;</a:t>
            </a:r>
            <a:endParaRPr lang="sv-SE" sz="1800" dirty="0">
              <a:latin typeface="Courier New" pitchFamily="49" charset="0"/>
              <a:cs typeface="Courier New" pitchFamily="49" charset="0"/>
            </a:endParaRPr>
          </a:p>
        </p:txBody>
      </p:sp>
      <p:sp>
        <p:nvSpPr>
          <p:cNvPr id="5" name="Subtitle 2"/>
          <p:cNvSpPr txBox="1">
            <a:spLocks/>
          </p:cNvSpPr>
          <p:nvPr/>
        </p:nvSpPr>
        <p:spPr>
          <a:xfrm>
            <a:off x="1619672" y="2065412"/>
            <a:ext cx="6048672" cy="16561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Airborne</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alert(node.id);  		// </a:t>
            </a:r>
            <a:r>
              <a:rPr lang="sv-SE" sz="1400" dirty="0" err="1" smtClean="0">
                <a:latin typeface="Courier New" pitchFamily="49" charset="0"/>
                <a:cs typeface="Courier New" pitchFamily="49" charset="0"/>
              </a:rPr>
              <a:t>Airborne</a:t>
            </a:r>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alert(</a:t>
            </a:r>
            <a:r>
              <a:rPr lang="sv-SE" sz="1400" dirty="0" err="1" smtClean="0">
                <a:latin typeface="Courier New" pitchFamily="49" charset="0"/>
                <a:cs typeface="Courier New" pitchFamily="49" charset="0"/>
              </a:rPr>
              <a:t>node.eget_attribut</a:t>
            </a:r>
            <a:r>
              <a:rPr lang="sv-SE" sz="1400" dirty="0" smtClean="0">
                <a:latin typeface="Courier New" pitchFamily="49" charset="0"/>
                <a:cs typeface="Courier New" pitchFamily="49" charset="0"/>
              </a:rPr>
              <a:t>);// </a:t>
            </a:r>
            <a:r>
              <a:rPr lang="sv-SE" sz="1400" dirty="0" err="1">
                <a:latin typeface="Courier New" pitchFamily="49" charset="0"/>
                <a:cs typeface="Courier New" pitchFamily="49" charset="0"/>
              </a:rPr>
              <a:t>u</a:t>
            </a:r>
            <a:r>
              <a:rPr lang="sv-SE" sz="1400" dirty="0" err="1" smtClean="0">
                <a:latin typeface="Courier New" pitchFamily="49" charset="0"/>
                <a:cs typeface="Courier New" pitchFamily="49" charset="0"/>
              </a:rPr>
              <a:t>ndefined</a:t>
            </a:r>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alert(</a:t>
            </a:r>
            <a:r>
              <a:rPr lang="sv-SE" sz="1400" dirty="0" err="1" smtClean="0">
                <a:latin typeface="Courier New" pitchFamily="49" charset="0"/>
                <a:cs typeface="Courier New" pitchFamily="49" charset="0"/>
              </a:rPr>
              <a:t>node.class</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undefined</a:t>
            </a:r>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alert(</a:t>
            </a:r>
            <a:r>
              <a:rPr lang="sv-SE" sz="1400" dirty="0" err="1" smtClean="0">
                <a:latin typeface="Courier New" pitchFamily="49" charset="0"/>
                <a:cs typeface="Courier New" pitchFamily="49" charset="0"/>
              </a:rPr>
              <a:t>node.className</a:t>
            </a:r>
            <a:r>
              <a:rPr lang="sv-SE" sz="1400" dirty="0" smtClean="0">
                <a:latin typeface="Courier New" pitchFamily="49" charset="0"/>
                <a:cs typeface="Courier New" pitchFamily="49" charset="0"/>
              </a:rPr>
              <a:t>); 	// ab</a:t>
            </a:r>
          </a:p>
        </p:txBody>
      </p:sp>
      <p:sp>
        <p:nvSpPr>
          <p:cNvPr id="8" name="TextBox 7"/>
          <p:cNvSpPr txBox="1"/>
          <p:nvPr/>
        </p:nvSpPr>
        <p:spPr>
          <a:xfrm>
            <a:off x="6444208" y="2497460"/>
            <a:ext cx="1303562" cy="369332"/>
          </a:xfrm>
          <a:prstGeom prst="rect">
            <a:avLst/>
          </a:prstGeom>
          <a:noFill/>
        </p:spPr>
        <p:txBody>
          <a:bodyPr wrap="none" rtlCol="0">
            <a:spAutoFit/>
          </a:bodyPr>
          <a:lstStyle/>
          <a:p>
            <a:r>
              <a:rPr lang="sv-SE" dirty="0" smtClean="0">
                <a:solidFill>
                  <a:srgbClr val="FF0000"/>
                </a:solidFill>
                <a:latin typeface="Minya Nouvelle" pitchFamily="2" charset="0"/>
              </a:rPr>
              <a:t>I IE: "test"</a:t>
            </a:r>
          </a:p>
        </p:txBody>
      </p:sp>
      <p:sp>
        <p:nvSpPr>
          <p:cNvPr id="9" name="TextBox 8"/>
          <p:cNvSpPr txBox="1"/>
          <p:nvPr/>
        </p:nvSpPr>
        <p:spPr>
          <a:xfrm>
            <a:off x="611560" y="4072344"/>
            <a:ext cx="8233344" cy="646331"/>
          </a:xfrm>
          <a:prstGeom prst="rect">
            <a:avLst/>
          </a:prstGeom>
          <a:noFill/>
        </p:spPr>
        <p:txBody>
          <a:bodyPr wrap="none" rtlCol="0">
            <a:spAutoFit/>
          </a:bodyPr>
          <a:lstStyle/>
          <a:p>
            <a:r>
              <a:rPr lang="sv-SE" dirty="0" smtClean="0">
                <a:latin typeface="Minya Nouvelle" pitchFamily="2" charset="0"/>
              </a:rPr>
              <a:t>Vi kommer enbart åt attribut som är definierade i HTML via .attributnamn.</a:t>
            </a:r>
          </a:p>
          <a:p>
            <a:r>
              <a:rPr lang="sv-SE" dirty="0" smtClean="0">
                <a:latin typeface="Minya Nouvelle" pitchFamily="2" charset="0"/>
              </a:rPr>
              <a:t>Vi måste dessutom se upp med vissa attributnamn.</a:t>
            </a:r>
          </a:p>
        </p:txBody>
      </p:sp>
      <p:sp>
        <p:nvSpPr>
          <p:cNvPr id="10" name="Freeform 9"/>
          <p:cNvSpPr/>
          <p:nvPr/>
        </p:nvSpPr>
        <p:spPr>
          <a:xfrm>
            <a:off x="5796136" y="2785492"/>
            <a:ext cx="1162878" cy="268162"/>
          </a:xfrm>
          <a:custGeom>
            <a:avLst/>
            <a:gdLst>
              <a:gd name="connsiteX0" fmla="*/ 1162878 w 1162878"/>
              <a:gd name="connsiteY0" fmla="*/ 0 h 268162"/>
              <a:gd name="connsiteX1" fmla="*/ 964095 w 1162878"/>
              <a:gd name="connsiteY1" fmla="*/ 258418 h 268162"/>
              <a:gd name="connsiteX2" fmla="*/ 0 w 1162878"/>
              <a:gd name="connsiteY2" fmla="*/ 188844 h 268162"/>
            </a:gdLst>
            <a:ahLst/>
            <a:cxnLst>
              <a:cxn ang="0">
                <a:pos x="connsiteX0" y="connsiteY0"/>
              </a:cxn>
              <a:cxn ang="0">
                <a:pos x="connsiteX1" y="connsiteY1"/>
              </a:cxn>
              <a:cxn ang="0">
                <a:pos x="connsiteX2" y="connsiteY2"/>
              </a:cxn>
            </a:cxnLst>
            <a:rect l="l" t="t" r="r" b="b"/>
            <a:pathLst>
              <a:path w="1162878" h="268162">
                <a:moveTo>
                  <a:pt x="1162878" y="0"/>
                </a:moveTo>
                <a:cubicBezTo>
                  <a:pt x="1096617" y="86139"/>
                  <a:pt x="1157908" y="226944"/>
                  <a:pt x="964095" y="258418"/>
                </a:cubicBezTo>
                <a:cubicBezTo>
                  <a:pt x="770282" y="289892"/>
                  <a:pt x="385141" y="239368"/>
                  <a:pt x="0" y="188844"/>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1"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1751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Attribut</a:t>
            </a:r>
            <a:endParaRPr lang="sv-SE" dirty="0"/>
          </a:p>
        </p:txBody>
      </p:sp>
      <p:sp>
        <p:nvSpPr>
          <p:cNvPr id="4" name="Subtitle 2"/>
          <p:cNvSpPr>
            <a:spLocks noGrp="1"/>
          </p:cNvSpPr>
          <p:nvPr>
            <p:ph type="subTitle" idx="1"/>
          </p:nvPr>
        </p:nvSpPr>
        <p:spPr>
          <a:xfrm>
            <a:off x="755576" y="1489348"/>
            <a:ext cx="7704856" cy="504056"/>
          </a:xfrm>
        </p:spPr>
        <p:style>
          <a:lnRef idx="1">
            <a:schemeClr val="accent3"/>
          </a:lnRef>
          <a:fillRef idx="2">
            <a:schemeClr val="accent3"/>
          </a:fillRef>
          <a:effectRef idx="1">
            <a:schemeClr val="accent3"/>
          </a:effectRef>
          <a:fontRef idx="minor">
            <a:schemeClr val="dk1"/>
          </a:fontRef>
        </p:style>
        <p:txBody>
          <a:bodyPr/>
          <a:lstStyle/>
          <a:p>
            <a:r>
              <a:rPr lang="sv-SE" sz="1800" dirty="0" smtClean="0">
                <a:latin typeface="Courier New" pitchFamily="49" charset="0"/>
                <a:cs typeface="Courier New" pitchFamily="49" charset="0"/>
              </a:rPr>
              <a:t>&lt;div id="</a:t>
            </a:r>
            <a:r>
              <a:rPr lang="sv-SE" sz="1800" dirty="0" err="1" smtClean="0">
                <a:latin typeface="Courier New" pitchFamily="49" charset="0"/>
                <a:cs typeface="Courier New" pitchFamily="49" charset="0"/>
              </a:rPr>
              <a:t>Airborne</a:t>
            </a:r>
            <a:r>
              <a:rPr lang="sv-SE" sz="1800" dirty="0" smtClean="0">
                <a:latin typeface="Courier New" pitchFamily="49" charset="0"/>
                <a:cs typeface="Courier New" pitchFamily="49" charset="0"/>
              </a:rPr>
              <a:t>" </a:t>
            </a:r>
            <a:r>
              <a:rPr lang="sv-SE" sz="1800" dirty="0" err="1" smtClean="0">
                <a:latin typeface="Courier New" pitchFamily="49" charset="0"/>
                <a:cs typeface="Courier New" pitchFamily="49" charset="0"/>
              </a:rPr>
              <a:t>eget_attribut</a:t>
            </a:r>
            <a:r>
              <a:rPr lang="sv-SE" sz="1800" dirty="0" smtClean="0">
                <a:latin typeface="Courier New" pitchFamily="49" charset="0"/>
                <a:cs typeface="Courier New" pitchFamily="49" charset="0"/>
              </a:rPr>
              <a:t>="test" </a:t>
            </a:r>
            <a:r>
              <a:rPr lang="sv-SE" sz="1800" dirty="0" err="1" smtClean="0">
                <a:latin typeface="Courier New" pitchFamily="49" charset="0"/>
                <a:cs typeface="Courier New" pitchFamily="49" charset="0"/>
              </a:rPr>
              <a:t>class</a:t>
            </a:r>
            <a:r>
              <a:rPr lang="sv-SE" sz="1800" dirty="0" smtClean="0">
                <a:latin typeface="Courier New" pitchFamily="49" charset="0"/>
                <a:cs typeface="Courier New" pitchFamily="49" charset="0"/>
              </a:rPr>
              <a:t>="ab"&gt;</a:t>
            </a:r>
            <a:endParaRPr lang="sv-SE" sz="1800" dirty="0">
              <a:latin typeface="Courier New" pitchFamily="49" charset="0"/>
              <a:cs typeface="Courier New" pitchFamily="49" charset="0"/>
            </a:endParaRPr>
          </a:p>
        </p:txBody>
      </p:sp>
      <p:sp>
        <p:nvSpPr>
          <p:cNvPr id="5" name="Subtitle 2"/>
          <p:cNvSpPr txBox="1">
            <a:spLocks/>
          </p:cNvSpPr>
          <p:nvPr/>
        </p:nvSpPr>
        <p:spPr>
          <a:xfrm>
            <a:off x="1619672" y="2425452"/>
            <a:ext cx="6048672" cy="16561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Airborne</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alert(</a:t>
            </a:r>
            <a:r>
              <a:rPr lang="sv-SE" sz="1400" dirty="0" err="1">
                <a:latin typeface="Courier New" pitchFamily="49" charset="0"/>
                <a:cs typeface="Courier New" pitchFamily="49" charset="0"/>
              </a:rPr>
              <a:t>node.</a:t>
            </a:r>
            <a:r>
              <a:rPr lang="sv-SE" sz="1400" b="1" dirty="0" err="1">
                <a:latin typeface="Courier New" pitchFamily="49" charset="0"/>
                <a:cs typeface="Courier New" pitchFamily="49" charset="0"/>
              </a:rPr>
              <a:t>getAttribute</a:t>
            </a:r>
            <a:r>
              <a:rPr lang="sv-SE" sz="1400" dirty="0" smtClean="0">
                <a:latin typeface="Courier New" pitchFamily="49" charset="0"/>
                <a:cs typeface="Courier New" pitchFamily="49" charset="0"/>
              </a:rPr>
              <a:t>("id"));		// </a:t>
            </a:r>
            <a:r>
              <a:rPr lang="sv-SE" sz="1400" dirty="0" err="1" smtClean="0">
                <a:latin typeface="Courier New" pitchFamily="49" charset="0"/>
                <a:cs typeface="Courier New" pitchFamily="49" charset="0"/>
              </a:rPr>
              <a:t>Airborne</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alert(</a:t>
            </a:r>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getAttribute</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eget_attribut</a:t>
            </a:r>
            <a:r>
              <a:rPr lang="sv-SE" sz="1400" dirty="0" smtClean="0">
                <a:latin typeface="Courier New" pitchFamily="49" charset="0"/>
                <a:cs typeface="Courier New" pitchFamily="49" charset="0"/>
              </a:rPr>
              <a:t>")); // test</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alert(</a:t>
            </a:r>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getAttribute</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class</a:t>
            </a:r>
            <a:r>
              <a:rPr lang="sv-SE" sz="1400" dirty="0" smtClean="0">
                <a:latin typeface="Courier New" pitchFamily="49" charset="0"/>
                <a:cs typeface="Courier New" pitchFamily="49" charset="0"/>
              </a:rPr>
              <a:t>"));		// ab</a:t>
            </a:r>
          </a:p>
        </p:txBody>
      </p:sp>
      <p:sp>
        <p:nvSpPr>
          <p:cNvPr id="6" name="TextBox 5"/>
          <p:cNvSpPr txBox="1"/>
          <p:nvPr/>
        </p:nvSpPr>
        <p:spPr>
          <a:xfrm>
            <a:off x="368429" y="1057300"/>
            <a:ext cx="5937716" cy="369332"/>
          </a:xfrm>
          <a:prstGeom prst="rect">
            <a:avLst/>
          </a:prstGeom>
          <a:noFill/>
        </p:spPr>
        <p:txBody>
          <a:bodyPr wrap="none" rtlCol="0">
            <a:spAutoFit/>
          </a:bodyPr>
          <a:lstStyle/>
          <a:p>
            <a:r>
              <a:rPr lang="sv-SE" dirty="0" smtClean="0">
                <a:latin typeface="Minya Nouvelle" pitchFamily="2" charset="0"/>
              </a:rPr>
              <a:t>W3C har ett standardiserat sätt att jobba med attribut:</a:t>
            </a:r>
          </a:p>
        </p:txBody>
      </p:sp>
      <p:sp>
        <p:nvSpPr>
          <p:cNvPr id="7" name="TextBox 6"/>
          <p:cNvSpPr txBox="1">
            <a:spLocks noChangeArrowheads="1"/>
          </p:cNvSpPr>
          <p:nvPr/>
        </p:nvSpPr>
        <p:spPr bwMode="auto">
          <a:xfrm>
            <a:off x="1325810" y="4513684"/>
            <a:ext cx="8286750" cy="369332"/>
          </a:xfrm>
          <a:prstGeom prst="rect">
            <a:avLst/>
          </a:prstGeom>
          <a:noFill/>
          <a:ln w="9525">
            <a:noFill/>
            <a:miter lim="800000"/>
            <a:headEnd/>
            <a:tailEnd/>
          </a:ln>
        </p:spPr>
        <p:txBody>
          <a:bodyPr>
            <a:spAutoFit/>
          </a:bodyPr>
          <a:lstStyle/>
          <a:p>
            <a:r>
              <a:rPr lang="sv-SE" dirty="0" err="1"/>
              <a:t>setAttribute</a:t>
            </a:r>
            <a:r>
              <a:rPr lang="sv-SE" dirty="0"/>
              <a:t> fungerar inte i </a:t>
            </a:r>
            <a:r>
              <a:rPr lang="sv-SE" dirty="0" smtClean="0"/>
              <a:t>IE (7 eller tidigare) </a:t>
            </a:r>
            <a:r>
              <a:rPr lang="sv-SE" dirty="0"/>
              <a:t>för </a:t>
            </a:r>
            <a:r>
              <a:rPr lang="sv-SE" dirty="0" smtClean="0"/>
              <a:t>"</a:t>
            </a:r>
            <a:r>
              <a:rPr lang="sv-SE" dirty="0" err="1" smtClean="0"/>
              <a:t>class</a:t>
            </a:r>
            <a:r>
              <a:rPr lang="sv-SE" dirty="0" smtClean="0"/>
              <a:t>" </a:t>
            </a:r>
            <a:r>
              <a:rPr lang="sv-SE" dirty="0"/>
              <a:t>eller </a:t>
            </a:r>
            <a:r>
              <a:rPr lang="sv-SE" dirty="0" smtClean="0"/>
              <a:t>"style". </a:t>
            </a:r>
            <a:endParaRPr lang="sv-SE" dirty="0"/>
          </a:p>
        </p:txBody>
      </p:sp>
      <p:pic>
        <p:nvPicPr>
          <p:cNvPr id="9"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4441676"/>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Icons\48x48\shadow\warn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873724"/>
            <a:ext cx="366986" cy="36698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a:spLocks noChangeArrowheads="1"/>
          </p:cNvSpPr>
          <p:nvPr/>
        </p:nvSpPr>
        <p:spPr bwMode="auto">
          <a:xfrm>
            <a:off x="1331640" y="4864432"/>
            <a:ext cx="8286750" cy="369332"/>
          </a:xfrm>
          <a:prstGeom prst="rect">
            <a:avLst/>
          </a:prstGeom>
          <a:noFill/>
          <a:ln w="9525">
            <a:noFill/>
            <a:miter lim="800000"/>
            <a:headEnd/>
            <a:tailEnd/>
          </a:ln>
        </p:spPr>
        <p:txBody>
          <a:bodyPr>
            <a:spAutoFit/>
          </a:bodyPr>
          <a:lstStyle/>
          <a:p>
            <a:r>
              <a:rPr lang="sv-SE" dirty="0" err="1" smtClean="0"/>
              <a:t>removeAttribute</a:t>
            </a:r>
            <a:r>
              <a:rPr lang="sv-SE" dirty="0" smtClean="0"/>
              <a:t> är ej implementerat i IE6 eller tidigare.</a:t>
            </a:r>
            <a:endParaRPr lang="sv-SE" dirty="0"/>
          </a:p>
        </p:txBody>
      </p:sp>
      <p:pic>
        <p:nvPicPr>
          <p:cNvPr id="12" name="Picture 3" descr="P:\Icons\48x48\shadow\text_t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0918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Attribut</a:t>
            </a:r>
            <a:endParaRPr lang="sv-SE" dirty="0"/>
          </a:p>
        </p:txBody>
      </p:sp>
      <p:sp>
        <p:nvSpPr>
          <p:cNvPr id="3" name="Subtitle 2"/>
          <p:cNvSpPr>
            <a:spLocks noGrp="1"/>
          </p:cNvSpPr>
          <p:nvPr>
            <p:ph type="subTitle" idx="1"/>
          </p:nvPr>
        </p:nvSpPr>
        <p:spPr>
          <a:xfrm>
            <a:off x="1195536" y="1757040"/>
            <a:ext cx="6400800" cy="1460500"/>
          </a:xfrm>
        </p:spPr>
        <p:txBody>
          <a:bodyPr/>
          <a:lstStyle/>
          <a:p>
            <a:pPr marL="342900" indent="-342900">
              <a:buFont typeface="Arial" charset="0"/>
              <a:buChar char="•"/>
            </a:pPr>
            <a:r>
              <a:rPr lang="sv-SE" dirty="0" err="1" smtClean="0"/>
              <a:t>getAttribute</a:t>
            </a:r>
            <a:r>
              <a:rPr lang="sv-SE" dirty="0" smtClean="0"/>
              <a:t>("attributnamn");</a:t>
            </a:r>
          </a:p>
          <a:p>
            <a:pPr marL="342900" indent="-342900">
              <a:buFont typeface="Arial" charset="0"/>
              <a:buChar char="•"/>
            </a:pPr>
            <a:r>
              <a:rPr lang="sv-SE" dirty="0" err="1" smtClean="0"/>
              <a:t>setAttribute</a:t>
            </a:r>
            <a:r>
              <a:rPr lang="sv-SE" dirty="0" smtClean="0"/>
              <a:t>("attributnamn", "värde");</a:t>
            </a:r>
          </a:p>
          <a:p>
            <a:pPr marL="342900" indent="-342900">
              <a:buFont typeface="Arial" charset="0"/>
              <a:buChar char="•"/>
            </a:pPr>
            <a:r>
              <a:rPr lang="sv-SE" dirty="0" err="1" smtClean="0"/>
              <a:t>removeAttribute</a:t>
            </a:r>
            <a:r>
              <a:rPr lang="sv-SE" dirty="0" smtClean="0"/>
              <a:t>("attributnamn");</a:t>
            </a:r>
            <a:endParaRPr lang="sv-SE" dirty="0"/>
          </a:p>
          <a:p>
            <a:pPr marL="342900" indent="-342900">
              <a:buFont typeface="Arial" charset="0"/>
              <a:buChar char="•"/>
            </a:pPr>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1321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Skapa element</a:t>
            </a:r>
            <a:endParaRPr lang="sv-SE" dirty="0"/>
          </a:p>
        </p:txBody>
      </p:sp>
      <p:sp>
        <p:nvSpPr>
          <p:cNvPr id="3" name="Subtitle 2"/>
          <p:cNvSpPr>
            <a:spLocks noGrp="1"/>
          </p:cNvSpPr>
          <p:nvPr>
            <p:ph type="subTitle" idx="1"/>
          </p:nvPr>
        </p:nvSpPr>
        <p:spPr>
          <a:xfrm>
            <a:off x="323528" y="985292"/>
            <a:ext cx="8640960" cy="1460500"/>
          </a:xfrm>
        </p:spPr>
        <p:txBody>
          <a:bodyPr/>
          <a:lstStyle/>
          <a:p>
            <a:r>
              <a:rPr lang="sv-SE" sz="2000" dirty="0" smtClean="0"/>
              <a:t>Skapar nya noder gör vi med </a:t>
            </a:r>
            <a:r>
              <a:rPr lang="sv-SE" sz="2000" dirty="0" err="1" smtClean="0"/>
              <a:t>document.</a:t>
            </a:r>
            <a:r>
              <a:rPr lang="sv-SE" sz="2000" b="1" dirty="0" err="1" smtClean="0"/>
              <a:t>createElement</a:t>
            </a:r>
            <a:r>
              <a:rPr lang="sv-SE" sz="2000" dirty="0" smtClean="0"/>
              <a:t>("</a:t>
            </a:r>
            <a:r>
              <a:rPr lang="sv-SE" sz="2000" dirty="0" err="1" smtClean="0"/>
              <a:t>nodenamn</a:t>
            </a:r>
            <a:r>
              <a:rPr lang="sv-SE" sz="2000" dirty="0" smtClean="0"/>
              <a:t>")</a:t>
            </a:r>
            <a:endParaRPr lang="sv-SE" sz="2000" dirty="0"/>
          </a:p>
        </p:txBody>
      </p:sp>
      <p:sp>
        <p:nvSpPr>
          <p:cNvPr id="4" name="Subtitle 2"/>
          <p:cNvSpPr txBox="1">
            <a:spLocks/>
          </p:cNvSpPr>
          <p:nvPr/>
        </p:nvSpPr>
        <p:spPr>
          <a:xfrm>
            <a:off x="1475656" y="1561356"/>
            <a:ext cx="6048672" cy="151216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div = </a:t>
            </a:r>
            <a:r>
              <a:rPr lang="sv-SE" sz="1600" dirty="0" err="1" smtClean="0">
                <a:latin typeface="Courier New" pitchFamily="49" charset="0"/>
                <a:cs typeface="Courier New" pitchFamily="49" charset="0"/>
              </a:rPr>
              <a:t>document.createElement</a:t>
            </a:r>
            <a:r>
              <a:rPr lang="sv-SE" sz="1600" dirty="0" smtClean="0">
                <a:latin typeface="Courier New" pitchFamily="49" charset="0"/>
                <a:cs typeface="Courier New" pitchFamily="49" charset="0"/>
              </a:rPr>
              <a:t>("div");</a:t>
            </a:r>
          </a:p>
          <a:p>
            <a:endParaRPr lang="sv-SE" sz="1600" dirty="0" smtClean="0">
              <a:latin typeface="Courier New" pitchFamily="49" charset="0"/>
              <a:cs typeface="Courier New" pitchFamily="49" charset="0"/>
            </a:endParaRPr>
          </a:p>
          <a:p>
            <a:r>
              <a:rPr lang="sv-SE" sz="1600" dirty="0" smtClean="0">
                <a:latin typeface="Courier New" pitchFamily="49" charset="0"/>
                <a:cs typeface="Courier New" pitchFamily="49" charset="0"/>
              </a:rPr>
              <a:t>div.id = "</a:t>
            </a:r>
            <a:r>
              <a:rPr lang="sv-SE" sz="1600" dirty="0" err="1" smtClean="0">
                <a:latin typeface="Courier New" pitchFamily="49" charset="0"/>
                <a:cs typeface="Courier New" pitchFamily="49" charset="0"/>
              </a:rPr>
              <a:t>Malarkey</a:t>
            </a:r>
            <a:r>
              <a:rPr lang="sv-SE" sz="1600" dirty="0" smtClean="0">
                <a:latin typeface="Courier New" pitchFamily="49" charset="0"/>
                <a:cs typeface="Courier New" pitchFamily="49" charset="0"/>
              </a:rPr>
              <a:t>";</a:t>
            </a:r>
          </a:p>
          <a:p>
            <a:r>
              <a:rPr lang="sv-SE" sz="1600" dirty="0" err="1" smtClean="0">
                <a:latin typeface="Courier New" pitchFamily="49" charset="0"/>
                <a:cs typeface="Courier New" pitchFamily="49" charset="0"/>
              </a:rPr>
              <a:t>div.className</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redHair</a:t>
            </a:r>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5" name="TextBox 4"/>
          <p:cNvSpPr txBox="1"/>
          <p:nvPr/>
        </p:nvSpPr>
        <p:spPr>
          <a:xfrm>
            <a:off x="2627784" y="4484067"/>
            <a:ext cx="237626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DIV#Malarkey</a:t>
            </a:r>
            <a:endParaRPr lang="sv-SE" sz="2400" dirty="0" smtClean="0">
              <a:latin typeface="Minya Nouvelle" pitchFamily="2"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5420" y="2836640"/>
            <a:ext cx="2356940" cy="261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TextBox 55"/>
          <p:cNvSpPr txBox="1"/>
          <p:nvPr/>
        </p:nvSpPr>
        <p:spPr>
          <a:xfrm>
            <a:off x="395536" y="3433564"/>
            <a:ext cx="4608954" cy="646331"/>
          </a:xfrm>
          <a:prstGeom prst="rect">
            <a:avLst/>
          </a:prstGeom>
          <a:noFill/>
        </p:spPr>
        <p:txBody>
          <a:bodyPr wrap="none" rtlCol="0">
            <a:spAutoFit/>
          </a:bodyPr>
          <a:lstStyle/>
          <a:p>
            <a:r>
              <a:rPr lang="sv-SE" dirty="0" smtClean="0">
                <a:latin typeface="Minya Nouvelle" pitchFamily="2" charset="0"/>
              </a:rPr>
              <a:t>Koden ovans skapar bara elementet. </a:t>
            </a:r>
          </a:p>
          <a:p>
            <a:r>
              <a:rPr lang="sv-SE" dirty="0" smtClean="0">
                <a:latin typeface="Minya Nouvelle" pitchFamily="2" charset="0"/>
              </a:rPr>
              <a:t>Det är fortfarande utanför vårt dokument.</a:t>
            </a:r>
          </a:p>
        </p:txBody>
      </p:sp>
      <p:pic>
        <p:nvPicPr>
          <p:cNvPr id="58"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7428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Lägga till noder</a:t>
            </a:r>
            <a:endParaRPr lang="sv-SE" dirty="0"/>
          </a:p>
        </p:txBody>
      </p:sp>
      <p:graphicFrame>
        <p:nvGraphicFramePr>
          <p:cNvPr id="4" name="Group 81"/>
          <p:cNvGraphicFramePr>
            <a:graphicFrameLocks noGrp="1"/>
          </p:cNvGraphicFramePr>
          <p:nvPr>
            <p:extLst>
              <p:ext uri="{D42A27DB-BD31-4B8C-83A1-F6EECF244321}">
                <p14:modId xmlns:p14="http://schemas.microsoft.com/office/powerpoint/2010/main" val="2227336986"/>
              </p:ext>
            </p:extLst>
          </p:nvPr>
        </p:nvGraphicFramePr>
        <p:xfrm>
          <a:off x="899592" y="1273324"/>
          <a:ext cx="7200800" cy="1976120"/>
        </p:xfrm>
        <a:graphic>
          <a:graphicData uri="http://schemas.openxmlformats.org/drawingml/2006/table">
            <a:tbl>
              <a:tblPr>
                <a:tableStyleId>{284E427A-3D55-4303-BF80-6455036E1DE7}</a:tableStyleId>
              </a:tblPr>
              <a:tblGrid>
                <a:gridCol w="3911546"/>
                <a:gridCol w="3289254"/>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b="1" u="none" strike="noStrike" cap="none" normalizeH="0" baseline="0" dirty="0" err="1" smtClean="0">
                          <a:ln>
                            <a:noFill/>
                          </a:ln>
                          <a:effectLst/>
                        </a:rPr>
                        <a:t>node.appendChild</a:t>
                      </a:r>
                      <a:r>
                        <a:rPr kumimoji="0" lang="sv-SE" sz="1300" b="1" u="none" strike="noStrike" cap="none" normalizeH="0" baseline="0" dirty="0" smtClean="0">
                          <a:ln>
                            <a:noFill/>
                          </a:ln>
                          <a:effectLst/>
                        </a:rPr>
                        <a:t>(</a:t>
                      </a:r>
                      <a:r>
                        <a:rPr kumimoji="0" lang="sv-SE" sz="1300" b="1" u="none" strike="noStrike" cap="none" normalizeH="0" baseline="0" dirty="0" err="1" smtClean="0">
                          <a:ln>
                            <a:noFill/>
                          </a:ln>
                          <a:effectLst/>
                        </a:rPr>
                        <a:t>newNode</a:t>
                      </a:r>
                      <a:r>
                        <a:rPr kumimoji="0" lang="sv-SE" sz="1300" b="1" u="none" strike="noStrike" cap="none" normalizeH="0" baseline="0" dirty="0" smtClean="0">
                          <a:ln>
                            <a:noFill/>
                          </a:ln>
                          <a:effectLst/>
                        </a:rPr>
                        <a:t>)</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Lägger till </a:t>
                      </a:r>
                      <a:r>
                        <a:rPr kumimoji="0" lang="sv-SE" sz="1300" u="none" strike="noStrike" cap="none" normalizeH="0" baseline="0" dirty="0" err="1" smtClean="0">
                          <a:ln>
                            <a:noFill/>
                          </a:ln>
                          <a:effectLst/>
                        </a:rPr>
                        <a:t>newNode</a:t>
                      </a:r>
                      <a:r>
                        <a:rPr kumimoji="0" lang="sv-SE" sz="1300" u="none" strike="noStrike" cap="none" normalizeH="0" baseline="0" dirty="0" smtClean="0">
                          <a:ln>
                            <a:noFill/>
                          </a:ln>
                          <a:effectLst/>
                        </a:rPr>
                        <a:t> sist i </a:t>
                      </a:r>
                      <a:r>
                        <a:rPr kumimoji="0" lang="sv-SE" sz="1300" u="none" strike="noStrike" cap="none" normalizeH="0" baseline="0" dirty="0" err="1" smtClean="0">
                          <a:ln>
                            <a:noFill/>
                          </a:ln>
                          <a:effectLst/>
                        </a:rPr>
                        <a:t>node.childNodes</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node.insertBefore</a:t>
                      </a:r>
                      <a:r>
                        <a:rPr kumimoji="0" lang="sv-SE" sz="1300" u="none" strike="noStrike" cap="none" normalizeH="0" baseline="0" dirty="0" smtClean="0">
                          <a:ln>
                            <a:noFill/>
                          </a:ln>
                          <a:effectLst/>
                        </a:rPr>
                        <a:t>(</a:t>
                      </a:r>
                      <a:r>
                        <a:rPr kumimoji="0" lang="sv-SE" sz="1300" u="none" strike="noStrike" cap="none" normalizeH="0" baseline="0" dirty="0" err="1" smtClean="0">
                          <a:ln>
                            <a:noFill/>
                          </a:ln>
                          <a:effectLst/>
                        </a:rPr>
                        <a:t>newNode</a:t>
                      </a:r>
                      <a:r>
                        <a:rPr kumimoji="0" lang="sv-SE" sz="1300" u="none" strike="noStrike" cap="none" normalizeH="0" baseline="0" dirty="0" smtClean="0">
                          <a:ln>
                            <a:noFill/>
                          </a:ln>
                          <a:effectLst/>
                        </a:rPr>
                        <a:t>, </a:t>
                      </a:r>
                      <a:r>
                        <a:rPr kumimoji="0" lang="sv-SE" sz="1300" u="none" strike="noStrike" cap="none" normalizeH="0" baseline="0" dirty="0" err="1" smtClean="0">
                          <a:ln>
                            <a:noFill/>
                          </a:ln>
                          <a:effectLst/>
                        </a:rPr>
                        <a:t>beforeNode</a:t>
                      </a:r>
                      <a:r>
                        <a:rPr kumimoji="0" lang="sv-SE" sz="1300" u="none" strike="noStrike" cap="none" normalizeH="0" baseline="0" dirty="0" smtClean="0">
                          <a:ln>
                            <a:noFill/>
                          </a:ln>
                          <a:effectLs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Lägger till </a:t>
                      </a:r>
                      <a:r>
                        <a:rPr kumimoji="0" lang="sv-SE" sz="1300" u="none" strike="noStrike" cap="none" normalizeH="0" baseline="0" dirty="0" err="1" smtClean="0">
                          <a:ln>
                            <a:noFill/>
                          </a:ln>
                          <a:effectLst/>
                        </a:rPr>
                        <a:t>newNode</a:t>
                      </a:r>
                      <a:r>
                        <a:rPr kumimoji="0" lang="sv-SE" sz="1300" u="none" strike="noStrike" cap="none" normalizeH="0" baseline="0" dirty="0" smtClean="0">
                          <a:ln>
                            <a:noFill/>
                          </a:ln>
                          <a:effectLst/>
                        </a:rPr>
                        <a:t> innan </a:t>
                      </a:r>
                      <a:r>
                        <a:rPr kumimoji="0" lang="sv-SE" sz="1300" u="none" strike="noStrike" cap="none" normalizeH="0" baseline="0" dirty="0" err="1" smtClean="0">
                          <a:ln>
                            <a:noFill/>
                          </a:ln>
                          <a:effectLst/>
                        </a:rPr>
                        <a:t>beforeNode</a:t>
                      </a:r>
                      <a:r>
                        <a:rPr kumimoji="0" lang="sv-SE" sz="1300" u="none" strike="noStrike" cap="none" normalizeH="0" baseline="0" dirty="0" smtClean="0">
                          <a:ln>
                            <a:noFill/>
                          </a:ln>
                          <a:effectLst/>
                        </a:rPr>
                        <a:t> i </a:t>
                      </a:r>
                      <a:r>
                        <a:rPr kumimoji="0" lang="sv-SE" sz="1300" u="none" strike="noStrike" cap="none" normalizeH="0" baseline="0" dirty="0" err="1" smtClean="0">
                          <a:ln>
                            <a:noFill/>
                          </a:ln>
                          <a:effectLst/>
                        </a:rPr>
                        <a:t>node.childNodes</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node.replaceChild</a:t>
                      </a:r>
                      <a:r>
                        <a:rPr kumimoji="0" lang="en-US" sz="1300" u="none" strike="noStrike" cap="none" normalizeH="0" baseline="0" dirty="0" smtClean="0">
                          <a:ln>
                            <a:noFill/>
                          </a:ln>
                          <a:effectLst/>
                        </a:rPr>
                        <a:t>(</a:t>
                      </a:r>
                      <a:r>
                        <a:rPr kumimoji="0" lang="en-US" sz="1300" u="none" strike="noStrike" cap="none" normalizeH="0" baseline="0" dirty="0" err="1" smtClean="0">
                          <a:ln>
                            <a:noFill/>
                          </a:ln>
                          <a:effectLst/>
                        </a:rPr>
                        <a:t>newNode</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oldNode</a:t>
                      </a:r>
                      <a:r>
                        <a:rPr kumimoji="0" lang="en-US" sz="1300" u="none" strike="noStrike" cap="none" normalizeH="0" baseline="0" dirty="0" smtClean="0">
                          <a:ln>
                            <a:noFill/>
                          </a:ln>
                          <a:effectLs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Ersätter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oldNode</a:t>
                      </a:r>
                      <a:r>
                        <a:rPr kumimoji="0" lang="en-US" sz="1300" u="none" strike="noStrike" cap="none" normalizeH="0" baseline="0" dirty="0" smtClean="0">
                          <a:ln>
                            <a:noFill/>
                          </a:ln>
                          <a:effectLst/>
                        </a:rPr>
                        <a:t> med </a:t>
                      </a:r>
                      <a:r>
                        <a:rPr kumimoji="0" lang="en-US" sz="1300" u="none" strike="noStrike" cap="none" normalizeH="0" baseline="0" dirty="0" err="1" smtClean="0">
                          <a:ln>
                            <a:noFill/>
                          </a:ln>
                          <a:effectLst/>
                        </a:rPr>
                        <a:t>newNode</a:t>
                      </a:r>
                      <a:r>
                        <a:rPr kumimoji="0" lang="en-US" sz="1300" u="none" strike="noStrike" cap="none" normalizeH="0" baseline="0" dirty="0" smtClean="0">
                          <a:ln>
                            <a:noFill/>
                          </a:ln>
                          <a:effectLst/>
                        </a:rPr>
                        <a:t> i </a:t>
                      </a:r>
                      <a:r>
                        <a:rPr kumimoji="0" lang="en-US" sz="1300" u="none" strike="noStrike" cap="none" normalizeH="0" baseline="0" dirty="0" err="1" smtClean="0">
                          <a:ln>
                            <a:noFill/>
                          </a:ln>
                          <a:effectLst/>
                        </a:rPr>
                        <a:t>node.childNodes</a:t>
                      </a:r>
                      <a:endParaRPr kumimoji="0" lang="en-US" sz="1300" u="none" strike="noStrike" cap="none" normalizeH="0" baseline="0" dirty="0" smtClean="0">
                        <a:ln>
                          <a:noFill/>
                        </a:ln>
                        <a:effectLst/>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err="1" smtClean="0">
                          <a:ln>
                            <a:noFill/>
                          </a:ln>
                          <a:solidFill>
                            <a:schemeClr val="dk1"/>
                          </a:solidFill>
                          <a:effectLst/>
                          <a:latin typeface="+mn-lt"/>
                        </a:rPr>
                        <a:t>node.removeChild</a:t>
                      </a:r>
                      <a:r>
                        <a:rPr kumimoji="0" lang="en-US" sz="1300" b="0" i="0" u="none" strike="noStrike" cap="none" normalizeH="0" baseline="0" dirty="0" smtClean="0">
                          <a:ln>
                            <a:noFill/>
                          </a:ln>
                          <a:solidFill>
                            <a:schemeClr val="dk1"/>
                          </a:solidFill>
                          <a:effectLst/>
                          <a:latin typeface="+mn-lt"/>
                        </a:rPr>
                        <a:t>(</a:t>
                      </a:r>
                      <a:r>
                        <a:rPr kumimoji="0" lang="en-US" sz="1300" b="0" i="0" u="none" strike="noStrike" cap="none" normalizeH="0" baseline="0" dirty="0" err="1" smtClean="0">
                          <a:ln>
                            <a:noFill/>
                          </a:ln>
                          <a:solidFill>
                            <a:schemeClr val="dk1"/>
                          </a:solidFill>
                          <a:effectLst/>
                          <a:latin typeface="+mn-lt"/>
                        </a:rPr>
                        <a:t>oldNode</a:t>
                      </a:r>
                      <a:r>
                        <a:rPr kumimoji="0" lang="en-US" sz="1300" b="0" i="0" u="none" strike="noStrike" cap="none" normalizeH="0" baseline="0" dirty="0" smtClean="0">
                          <a:ln>
                            <a:noFill/>
                          </a:ln>
                          <a:solidFill>
                            <a:schemeClr val="dk1"/>
                          </a:solidFill>
                          <a:effectLst/>
                          <a:latin typeface="+mn-l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smtClean="0">
                          <a:ln>
                            <a:noFill/>
                          </a:ln>
                          <a:solidFill>
                            <a:schemeClr val="dk1"/>
                          </a:solidFill>
                          <a:effectLst/>
                          <a:latin typeface="+mn-lt"/>
                        </a:rPr>
                        <a:t>Tar </a:t>
                      </a:r>
                      <a:r>
                        <a:rPr kumimoji="0" lang="en-US" sz="1300" b="0" i="0" u="none" strike="noStrike" cap="none" normalizeH="0" baseline="0" dirty="0" err="1" smtClean="0">
                          <a:ln>
                            <a:noFill/>
                          </a:ln>
                          <a:solidFill>
                            <a:schemeClr val="dk1"/>
                          </a:solidFill>
                          <a:effectLst/>
                          <a:latin typeface="+mn-lt"/>
                        </a:rPr>
                        <a:t>bort</a:t>
                      </a:r>
                      <a:r>
                        <a:rPr kumimoji="0" lang="en-US" sz="1300" b="0" i="0" u="none" strike="noStrike" cap="none" normalizeH="0" baseline="0" dirty="0" smtClean="0">
                          <a:ln>
                            <a:noFill/>
                          </a:ln>
                          <a:solidFill>
                            <a:schemeClr val="dk1"/>
                          </a:solidFill>
                          <a:effectLst/>
                          <a:latin typeface="+mn-lt"/>
                        </a:rPr>
                        <a:t> </a:t>
                      </a:r>
                      <a:r>
                        <a:rPr kumimoji="0" lang="en-US" sz="1300" b="0" i="0" u="none" strike="noStrike" cap="none" normalizeH="0" baseline="0" dirty="0" err="1" smtClean="0">
                          <a:ln>
                            <a:noFill/>
                          </a:ln>
                          <a:solidFill>
                            <a:schemeClr val="dk1"/>
                          </a:solidFill>
                          <a:effectLst/>
                          <a:latin typeface="+mn-lt"/>
                        </a:rPr>
                        <a:t>oldNode</a:t>
                      </a:r>
                      <a:r>
                        <a:rPr kumimoji="0" lang="en-US" sz="1300" b="0" i="0" u="none" strike="noStrike" cap="none" normalizeH="0" baseline="0" dirty="0" smtClean="0">
                          <a:ln>
                            <a:noFill/>
                          </a:ln>
                          <a:solidFill>
                            <a:schemeClr val="dk1"/>
                          </a:solidFill>
                          <a:effectLst/>
                          <a:latin typeface="+mn-lt"/>
                        </a:rPr>
                        <a:t> </a:t>
                      </a:r>
                      <a:r>
                        <a:rPr kumimoji="0" lang="en-US" sz="1300" b="0" i="0" u="none" strike="noStrike" cap="none" normalizeH="0" baseline="0" dirty="0" err="1" smtClean="0">
                          <a:ln>
                            <a:noFill/>
                          </a:ln>
                          <a:solidFill>
                            <a:schemeClr val="dk1"/>
                          </a:solidFill>
                          <a:effectLst/>
                          <a:latin typeface="+mn-lt"/>
                        </a:rPr>
                        <a:t>från</a:t>
                      </a:r>
                      <a:r>
                        <a:rPr kumimoji="0" lang="en-US" sz="1300" b="0" i="0" u="none" strike="noStrike" cap="none" normalizeH="0" baseline="0" dirty="0" smtClean="0">
                          <a:ln>
                            <a:noFill/>
                          </a:ln>
                          <a:solidFill>
                            <a:schemeClr val="dk1"/>
                          </a:solidFill>
                          <a:effectLst/>
                          <a:latin typeface="+mn-lt"/>
                        </a:rPr>
                        <a:t> </a:t>
                      </a:r>
                      <a:r>
                        <a:rPr kumimoji="0" lang="en-US" sz="1300" b="0" i="0" u="none" strike="noStrike" cap="none" normalizeH="0" baseline="0" dirty="0" err="1" smtClean="0">
                          <a:ln>
                            <a:noFill/>
                          </a:ln>
                          <a:solidFill>
                            <a:schemeClr val="dk1"/>
                          </a:solidFill>
                          <a:effectLst/>
                          <a:latin typeface="+mn-lt"/>
                        </a:rPr>
                        <a:t>node.childNodes</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err="1" smtClean="0">
                          <a:ln>
                            <a:noFill/>
                          </a:ln>
                          <a:solidFill>
                            <a:schemeClr val="dk1"/>
                          </a:solidFill>
                          <a:effectLst/>
                          <a:latin typeface="+mn-lt"/>
                        </a:rPr>
                        <a:t>node.cloneNode</a:t>
                      </a:r>
                      <a:r>
                        <a:rPr kumimoji="0" lang="en-US" sz="1300" b="0" i="0" u="none" strike="noStrike" cap="none" normalizeH="0" baseline="0" dirty="0" smtClean="0">
                          <a:ln>
                            <a:noFill/>
                          </a:ln>
                          <a:solidFill>
                            <a:schemeClr val="dk1"/>
                          </a:solidFill>
                          <a:effectLst/>
                          <a:latin typeface="+mn-lt"/>
                        </a:rPr>
                        <a:t>(</a:t>
                      </a:r>
                      <a:r>
                        <a:rPr kumimoji="0" lang="en-US" sz="1300" b="0" i="0" u="none" strike="noStrike" cap="none" normalizeH="0" baseline="0" dirty="0" err="1" smtClean="0">
                          <a:ln>
                            <a:noFill/>
                          </a:ln>
                          <a:solidFill>
                            <a:schemeClr val="dk1"/>
                          </a:solidFill>
                          <a:effectLst/>
                          <a:latin typeface="+mn-lt"/>
                        </a:rPr>
                        <a:t>bool</a:t>
                      </a:r>
                      <a:r>
                        <a:rPr kumimoji="0" lang="en-US" sz="1300" b="0" i="0" u="none" strike="noStrike" cap="none" normalizeH="0" baseline="0" dirty="0" smtClean="0">
                          <a:ln>
                            <a:noFill/>
                          </a:ln>
                          <a:solidFill>
                            <a:schemeClr val="dk1"/>
                          </a:solidFill>
                          <a:effectLst/>
                          <a:latin typeface="+mn-l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Klonar</a:t>
                      </a:r>
                      <a:r>
                        <a:rPr kumimoji="0" lang="en-US" sz="1300" u="none" strike="noStrike" cap="none" normalizeH="0" baseline="0" dirty="0" smtClean="0">
                          <a:ln>
                            <a:noFill/>
                          </a:ln>
                          <a:effectLst/>
                        </a:rPr>
                        <a:t> node, true </a:t>
                      </a:r>
                      <a:r>
                        <a:rPr kumimoji="0" lang="en-US" sz="1300" u="none" strike="noStrike" cap="none" normalizeH="0" baseline="0" dirty="0" err="1" smtClean="0">
                          <a:ln>
                            <a:noFill/>
                          </a:ln>
                          <a:effectLst/>
                        </a:rPr>
                        <a:t>gör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att</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samtliga</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undernoder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också</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klonas</a:t>
                      </a:r>
                      <a:r>
                        <a:rPr kumimoji="0" lang="en-US" sz="1300" u="none" strike="noStrike" cap="none" normalizeH="0" baseline="0" dirty="0" smtClean="0">
                          <a:ln>
                            <a:noFill/>
                          </a:ln>
                          <a:effectLs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sp>
        <p:nvSpPr>
          <p:cNvPr id="7" name="Subtitle 2"/>
          <p:cNvSpPr txBox="1">
            <a:spLocks/>
          </p:cNvSpPr>
          <p:nvPr/>
        </p:nvSpPr>
        <p:spPr>
          <a:xfrm>
            <a:off x="395536" y="4801716"/>
            <a:ext cx="7272808" cy="50405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err="1" smtClean="0">
                <a:latin typeface="Courier New" pitchFamily="49" charset="0"/>
                <a:cs typeface="Courier New" pitchFamily="49" charset="0"/>
              </a:rPr>
              <a:t>document.body.insertBefore</a:t>
            </a:r>
            <a:r>
              <a:rPr lang="sv-SE" sz="1600" dirty="0" smtClean="0">
                <a:latin typeface="Courier New" pitchFamily="49" charset="0"/>
                <a:cs typeface="Courier New" pitchFamily="49" charset="0"/>
              </a:rPr>
              <a:t>(div, </a:t>
            </a:r>
            <a:r>
              <a:rPr lang="sv-SE" sz="1600" dirty="0" err="1" smtClean="0">
                <a:latin typeface="Courier New" pitchFamily="49" charset="0"/>
                <a:cs typeface="Courier New" pitchFamily="49" charset="0"/>
              </a:rPr>
              <a:t>document.body.firstChild</a:t>
            </a:r>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8" name="Subtitle 2"/>
          <p:cNvSpPr txBox="1">
            <a:spLocks/>
          </p:cNvSpPr>
          <p:nvPr/>
        </p:nvSpPr>
        <p:spPr>
          <a:xfrm>
            <a:off x="395536" y="3721596"/>
            <a:ext cx="4104456" cy="50405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err="1" smtClean="0">
                <a:latin typeface="Courier New" pitchFamily="49" charset="0"/>
                <a:cs typeface="Courier New" pitchFamily="49" charset="0"/>
              </a:rPr>
              <a:t>document.body.appendChild</a:t>
            </a:r>
            <a:r>
              <a:rPr lang="sv-SE" sz="1600" dirty="0" smtClean="0">
                <a:latin typeface="Courier New" pitchFamily="49" charset="0"/>
                <a:cs typeface="Courier New" pitchFamily="49" charset="0"/>
              </a:rPr>
              <a:t>(div);</a:t>
            </a:r>
            <a:endParaRPr lang="sv-SE" sz="1600" dirty="0">
              <a:latin typeface="Courier New" pitchFamily="49" charset="0"/>
              <a:cs typeface="Courier New" pitchFamily="49" charset="0"/>
            </a:endParaRPr>
          </a:p>
        </p:txBody>
      </p:sp>
      <p:sp>
        <p:nvSpPr>
          <p:cNvPr id="9" name="TextBox 8"/>
          <p:cNvSpPr txBox="1"/>
          <p:nvPr/>
        </p:nvSpPr>
        <p:spPr>
          <a:xfrm>
            <a:off x="395536" y="3361556"/>
            <a:ext cx="2416046" cy="369332"/>
          </a:xfrm>
          <a:prstGeom prst="rect">
            <a:avLst/>
          </a:prstGeom>
          <a:noFill/>
        </p:spPr>
        <p:txBody>
          <a:bodyPr wrap="none" rtlCol="0">
            <a:spAutoFit/>
          </a:bodyPr>
          <a:lstStyle/>
          <a:p>
            <a:r>
              <a:rPr lang="sv-SE" dirty="0" smtClean="0">
                <a:latin typeface="Minya Nouvelle" pitchFamily="2" charset="0"/>
              </a:rPr>
              <a:t>Lägga till sist i </a:t>
            </a:r>
            <a:r>
              <a:rPr lang="sv-SE" dirty="0" err="1" smtClean="0">
                <a:latin typeface="Minya Nouvelle" pitchFamily="2" charset="0"/>
              </a:rPr>
              <a:t>body</a:t>
            </a:r>
            <a:r>
              <a:rPr lang="sv-SE" dirty="0" smtClean="0">
                <a:latin typeface="Minya Nouvelle" pitchFamily="2" charset="0"/>
              </a:rPr>
              <a:t>:</a:t>
            </a:r>
          </a:p>
        </p:txBody>
      </p:sp>
      <p:sp>
        <p:nvSpPr>
          <p:cNvPr id="10" name="TextBox 9"/>
          <p:cNvSpPr txBox="1"/>
          <p:nvPr/>
        </p:nvSpPr>
        <p:spPr>
          <a:xfrm>
            <a:off x="395536" y="4360376"/>
            <a:ext cx="2534668" cy="369332"/>
          </a:xfrm>
          <a:prstGeom prst="rect">
            <a:avLst/>
          </a:prstGeom>
          <a:noFill/>
        </p:spPr>
        <p:txBody>
          <a:bodyPr wrap="none" rtlCol="0">
            <a:spAutoFit/>
          </a:bodyPr>
          <a:lstStyle/>
          <a:p>
            <a:r>
              <a:rPr lang="sv-SE" dirty="0" smtClean="0">
                <a:latin typeface="Minya Nouvelle" pitchFamily="2" charset="0"/>
              </a:rPr>
              <a:t>Lägga till först i </a:t>
            </a:r>
            <a:r>
              <a:rPr lang="sv-SE" dirty="0" err="1" smtClean="0">
                <a:latin typeface="Minya Nouvelle" pitchFamily="2" charset="0"/>
              </a:rPr>
              <a:t>body</a:t>
            </a:r>
            <a:r>
              <a:rPr lang="sv-SE" dirty="0" smtClean="0">
                <a:latin typeface="Minya Nouvelle" pitchFamily="2" charset="0"/>
              </a:rPr>
              <a:t>:</a:t>
            </a:r>
          </a:p>
        </p:txBody>
      </p:sp>
      <p:pic>
        <p:nvPicPr>
          <p:cNvPr id="11"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932040" y="3721596"/>
            <a:ext cx="237626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DIV#Malarkey</a:t>
            </a:r>
            <a:endParaRPr lang="sv-SE" sz="2400" dirty="0" smtClean="0">
              <a:latin typeface="Minya Nouvelle" pitchFamily="2" charset="0"/>
            </a:endParaRPr>
          </a:p>
        </p:txBody>
      </p:sp>
    </p:spTree>
    <p:extLst>
      <p:ext uri="{BB962C8B-B14F-4D97-AF65-F5344CB8AC3E}">
        <p14:creationId xmlns:p14="http://schemas.microsoft.com/office/powerpoint/2010/main" val="244680766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Textnoder</a:t>
            </a:r>
            <a:endParaRPr lang="sv-SE" dirty="0"/>
          </a:p>
        </p:txBody>
      </p:sp>
      <p:pic>
        <p:nvPicPr>
          <p:cNvPr id="4"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Group 81"/>
          <p:cNvGraphicFramePr>
            <a:graphicFrameLocks noGrp="1"/>
          </p:cNvGraphicFramePr>
          <p:nvPr>
            <p:extLst>
              <p:ext uri="{D42A27DB-BD31-4B8C-83A1-F6EECF244321}">
                <p14:modId xmlns:p14="http://schemas.microsoft.com/office/powerpoint/2010/main" val="1276277296"/>
              </p:ext>
            </p:extLst>
          </p:nvPr>
        </p:nvGraphicFramePr>
        <p:xfrm>
          <a:off x="323528" y="1129308"/>
          <a:ext cx="3240360" cy="1676400"/>
        </p:xfrm>
        <a:graphic>
          <a:graphicData uri="http://schemas.openxmlformats.org/drawingml/2006/table">
            <a:tbl>
              <a:tblPr>
                <a:tableStyleId>{284E427A-3D55-4303-BF80-6455036E1DE7}</a:tableStyleId>
              </a:tblPr>
              <a:tblGrid>
                <a:gridCol w="1440160"/>
                <a:gridCol w="1800200"/>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b="1" u="none" strike="noStrike" cap="none" normalizeH="0" baseline="0" dirty="0" err="1" smtClean="0">
                          <a:ln>
                            <a:noFill/>
                          </a:ln>
                          <a:effectLst/>
                        </a:rPr>
                        <a:t>nodeName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#text</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b="1" u="none" strike="noStrike" cap="none" normalizeH="0" baseline="0" dirty="0" err="1" smtClean="0">
                          <a:ln>
                            <a:noFill/>
                          </a:ln>
                          <a:effectLst/>
                        </a:rPr>
                        <a:t>nodeType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3</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err="1" smtClean="0">
                          <a:ln>
                            <a:noFill/>
                          </a:ln>
                          <a:effectLst/>
                        </a:rPr>
                        <a:t>nodeValue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texten</a:t>
                      </a:r>
                      <a:r>
                        <a:rPr kumimoji="0" lang="en-US" sz="1300" u="none" strike="noStrike" cap="none" normalizeH="0" baseline="0" dirty="0" smtClean="0">
                          <a:ln>
                            <a:noFill/>
                          </a:ln>
                          <a:effectLst/>
                        </a:rPr>
                        <a:t> i </a:t>
                      </a:r>
                      <a:r>
                        <a:rPr kumimoji="0" lang="en-US" sz="1300" u="none" strike="noStrike" cap="none" normalizeH="0" baseline="0" dirty="0" err="1" smtClean="0">
                          <a:ln>
                            <a:noFill/>
                          </a:ln>
                          <a:effectLst/>
                        </a:rPr>
                        <a:t>noden</a:t>
                      </a:r>
                      <a:endParaRPr kumimoji="0" lang="en-US" sz="1300" u="none" strike="noStrike" cap="none" normalizeH="0" baseline="0" dirty="0" smtClean="0">
                        <a:ln>
                          <a:noFill/>
                        </a:ln>
                        <a:effectLst/>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err="1" smtClean="0">
                          <a:ln>
                            <a:noFill/>
                          </a:ln>
                          <a:effectLst/>
                        </a:rPr>
                        <a:t>parentNode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err="1" smtClean="0">
                          <a:ln>
                            <a:noFill/>
                          </a:ln>
                          <a:solidFill>
                            <a:schemeClr val="dk1"/>
                          </a:solidFill>
                          <a:effectLst/>
                          <a:latin typeface="+mn-lt"/>
                        </a:rPr>
                        <a:t>Ett</a:t>
                      </a:r>
                      <a:r>
                        <a:rPr kumimoji="0" lang="en-US" sz="1300" b="0" i="0" u="none" strike="noStrike" cap="none" normalizeH="0" baseline="0" dirty="0" smtClean="0">
                          <a:ln>
                            <a:noFill/>
                          </a:ln>
                          <a:solidFill>
                            <a:schemeClr val="dk1"/>
                          </a:solidFill>
                          <a:effectLst/>
                          <a:latin typeface="+mn-lt"/>
                        </a:rPr>
                        <a:t> Element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1" u="none" strike="noStrike" cap="none" normalizeH="0" baseline="0" dirty="0" err="1" smtClean="0">
                          <a:ln>
                            <a:noFill/>
                          </a:ln>
                          <a:solidFill>
                            <a:schemeClr val="dk1"/>
                          </a:solidFill>
                          <a:effectLst/>
                          <a:latin typeface="+mn-lt"/>
                        </a:rPr>
                        <a:t>childNodes</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i="1" u="none" strike="noStrike" cap="none" normalizeH="0" baseline="0" dirty="0" err="1" smtClean="0">
                          <a:ln>
                            <a:noFill/>
                          </a:ln>
                          <a:effectLst/>
                        </a:rPr>
                        <a:t>finns</a:t>
                      </a:r>
                      <a:r>
                        <a:rPr kumimoji="0" lang="en-US" sz="1300" i="1" u="none" strike="noStrike" cap="none" normalizeH="0" baseline="0" dirty="0" smtClean="0">
                          <a:ln>
                            <a:noFill/>
                          </a:ln>
                          <a:effectLst/>
                        </a:rPr>
                        <a:t> </a:t>
                      </a:r>
                      <a:r>
                        <a:rPr kumimoji="0" lang="en-US" sz="1300" i="1" u="none" strike="noStrike" cap="none" normalizeH="0" baseline="0" dirty="0" err="1" smtClean="0">
                          <a:ln>
                            <a:noFill/>
                          </a:ln>
                          <a:effectLst/>
                        </a:rPr>
                        <a:t>ej</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err="1" smtClean="0">
                          <a:ln>
                            <a:noFill/>
                          </a:ln>
                          <a:effectLst/>
                        </a:rPr>
                        <a:t>appendData</a:t>
                      </a:r>
                      <a:r>
                        <a:rPr kumimoji="0" lang="en-US" sz="1300" b="1" u="none" strike="noStrike" cap="none" normalizeH="0" baseline="0" dirty="0" smtClean="0">
                          <a:ln>
                            <a:noFill/>
                          </a:ln>
                          <a:effectLst/>
                        </a:rPr>
                        <a:t>(</a:t>
                      </a:r>
                      <a:r>
                        <a:rPr kumimoji="0" lang="en-US" sz="1300" b="0" i="1" u="none" strike="noStrike" cap="none" normalizeH="0" baseline="0" dirty="0" smtClean="0">
                          <a:ln>
                            <a:noFill/>
                          </a:ln>
                          <a:effectLst/>
                        </a:rPr>
                        <a:t>text</a:t>
                      </a:r>
                      <a:r>
                        <a:rPr kumimoji="0" lang="en-US" sz="1300" b="1" u="none" strike="noStrike" cap="none" normalizeH="0" baseline="0" dirty="0" smtClean="0">
                          <a:ln>
                            <a:noFill/>
                          </a:ln>
                          <a:effectLst/>
                        </a:rPr>
                        <a:t>)</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err="1" smtClean="0">
                          <a:ln>
                            <a:noFill/>
                          </a:ln>
                          <a:solidFill>
                            <a:schemeClr val="dk1"/>
                          </a:solidFill>
                          <a:effectLst/>
                          <a:latin typeface="+mn-lt"/>
                        </a:rPr>
                        <a:t>Lägger</a:t>
                      </a:r>
                      <a:r>
                        <a:rPr kumimoji="0" lang="en-US" sz="1300" b="0" i="0" u="none" strike="noStrike" cap="none" normalizeH="0" baseline="0" dirty="0" smtClean="0">
                          <a:ln>
                            <a:noFill/>
                          </a:ln>
                          <a:solidFill>
                            <a:schemeClr val="dk1"/>
                          </a:solidFill>
                          <a:effectLst/>
                          <a:latin typeface="+mn-lt"/>
                        </a:rPr>
                        <a:t> till </a:t>
                      </a:r>
                      <a:r>
                        <a:rPr kumimoji="0" lang="en-US" sz="1300" b="0" i="1" u="none" strike="noStrike" cap="none" normalizeH="0" baseline="0" dirty="0" smtClean="0">
                          <a:ln>
                            <a:noFill/>
                          </a:ln>
                          <a:solidFill>
                            <a:schemeClr val="dk1"/>
                          </a:solidFill>
                          <a:effectLst/>
                          <a:latin typeface="+mn-lt"/>
                        </a:rPr>
                        <a:t>text</a:t>
                      </a:r>
                      <a:r>
                        <a:rPr kumimoji="0" lang="en-US" sz="1300" b="0" i="0" u="none" strike="noStrike" cap="none" normalizeH="0" baseline="0" dirty="0" smtClean="0">
                          <a:ln>
                            <a:noFill/>
                          </a:ln>
                          <a:solidFill>
                            <a:schemeClr val="dk1"/>
                          </a:solidFill>
                          <a:effectLst/>
                          <a:latin typeface="+mn-lt"/>
                        </a:rPr>
                        <a:t> till </a:t>
                      </a:r>
                      <a:r>
                        <a:rPr kumimoji="0" lang="en-US" sz="1300" b="0" i="0" u="none" strike="noStrike" cap="none" normalizeH="0" baseline="0" dirty="0" err="1" smtClean="0">
                          <a:ln>
                            <a:noFill/>
                          </a:ln>
                          <a:solidFill>
                            <a:schemeClr val="dk1"/>
                          </a:solidFill>
                          <a:effectLst/>
                          <a:latin typeface="+mn-lt"/>
                        </a:rPr>
                        <a:t>slutet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sp>
        <p:nvSpPr>
          <p:cNvPr id="6" name="Subtitle 2"/>
          <p:cNvSpPr txBox="1">
            <a:spLocks/>
          </p:cNvSpPr>
          <p:nvPr/>
        </p:nvSpPr>
        <p:spPr>
          <a:xfrm>
            <a:off x="323528" y="3217540"/>
            <a:ext cx="8538418" cy="172819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div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("Bull");</a:t>
            </a:r>
          </a:p>
          <a:p>
            <a:endParaRPr lang="sv-SE" sz="1600" dirty="0" smtClean="0">
              <a:latin typeface="Courier New" pitchFamily="49" charset="0"/>
              <a:cs typeface="Courier New" pitchFamily="49" charset="0"/>
            </a:endParaRPr>
          </a:p>
          <a:p>
            <a:r>
              <a:rPr lang="sv-SE" sz="1400" b="1" dirty="0" err="1" smtClean="0">
                <a:latin typeface="Courier New" pitchFamily="49" charset="0"/>
                <a:cs typeface="Courier New" pitchFamily="49" charset="0"/>
              </a:rPr>
              <a:t>div.firstChild.nodeValue</a:t>
            </a:r>
            <a:r>
              <a:rPr lang="sv-SE" sz="1400" b="1" dirty="0" smtClean="0">
                <a:latin typeface="Courier New" pitchFamily="49" charset="0"/>
                <a:cs typeface="Courier New" pitchFamily="49" charset="0"/>
              </a:rPr>
              <a:t> = "Hello </a:t>
            </a:r>
            <a:r>
              <a:rPr lang="sv-SE" sz="1400" b="1" dirty="0" err="1" smtClean="0">
                <a:latin typeface="Courier New" pitchFamily="49" charset="0"/>
                <a:cs typeface="Courier New" pitchFamily="49" charset="0"/>
              </a:rPr>
              <a:t>Again</a:t>
            </a:r>
            <a:r>
              <a:rPr lang="sv-SE" sz="1400" b="1" dirty="0" smtClean="0">
                <a:latin typeface="Courier New" pitchFamily="49" charset="0"/>
                <a:cs typeface="Courier New" pitchFamily="49" charset="0"/>
              </a:rPr>
              <a:t>"; </a:t>
            </a:r>
            <a:r>
              <a:rPr lang="sv-SE" sz="1400" dirty="0" smtClean="0">
                <a:latin typeface="Courier New" pitchFamily="49" charset="0"/>
                <a:cs typeface="Courier New" pitchFamily="49" charset="0"/>
              </a:rPr>
              <a:t>// "Hello </a:t>
            </a:r>
            <a:r>
              <a:rPr lang="sv-SE" sz="1400" dirty="0" err="1" smtClean="0">
                <a:latin typeface="Courier New" pitchFamily="49" charset="0"/>
                <a:cs typeface="Courier New" pitchFamily="49" charset="0"/>
              </a:rPr>
              <a:t>Again</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 Ger: "&amp;</a:t>
            </a:r>
            <a:r>
              <a:rPr lang="sv-SE" sz="1400" dirty="0" err="1" smtClean="0">
                <a:latin typeface="Courier New" pitchFamily="49" charset="0"/>
                <a:cs typeface="Courier New" pitchFamily="49" charset="0"/>
              </a:rPr>
              <a:t>lt;strong&amp;gt;Hello</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Again&amp;lt</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strong&amp;gt</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r>
              <a:rPr lang="sv-SE" sz="1400" b="1" dirty="0" err="1">
                <a:latin typeface="Courier New" pitchFamily="49" charset="0"/>
                <a:cs typeface="Courier New" pitchFamily="49" charset="0"/>
              </a:rPr>
              <a:t>div.firstChild.nodeValue</a:t>
            </a:r>
            <a:r>
              <a:rPr lang="sv-SE" sz="1400" b="1" dirty="0">
                <a:latin typeface="Courier New" pitchFamily="49" charset="0"/>
                <a:cs typeface="Courier New" pitchFamily="49" charset="0"/>
              </a:rPr>
              <a:t> = </a:t>
            </a:r>
            <a:r>
              <a:rPr lang="sv-SE" sz="1400" b="1" dirty="0" smtClean="0">
                <a:latin typeface="Courier New" pitchFamily="49" charset="0"/>
                <a:cs typeface="Courier New" pitchFamily="49" charset="0"/>
              </a:rPr>
              <a:t>"&lt;strong&gt;Hello </a:t>
            </a:r>
            <a:r>
              <a:rPr lang="sv-SE" sz="1400" b="1" dirty="0" err="1" smtClean="0">
                <a:latin typeface="Courier New" pitchFamily="49" charset="0"/>
                <a:cs typeface="Courier New" pitchFamily="49" charset="0"/>
              </a:rPr>
              <a:t>Again</a:t>
            </a:r>
            <a:r>
              <a:rPr lang="sv-SE" sz="1400" b="1" dirty="0" smtClean="0">
                <a:latin typeface="Courier New" pitchFamily="49" charset="0"/>
                <a:cs typeface="Courier New" pitchFamily="49" charset="0"/>
              </a:rPr>
              <a:t>&lt;/strong&gt;";</a:t>
            </a:r>
            <a:endParaRPr lang="sv-SE" sz="1400" b="1" dirty="0">
              <a:latin typeface="Courier New" pitchFamily="49" charset="0"/>
              <a:cs typeface="Courier New" pitchFamily="49" charset="0"/>
            </a:endParaRPr>
          </a:p>
        </p:txBody>
      </p:sp>
      <p:sp>
        <p:nvSpPr>
          <p:cNvPr id="7" name="Subtitle 2"/>
          <p:cNvSpPr>
            <a:spLocks noGrp="1"/>
          </p:cNvSpPr>
          <p:nvPr>
            <p:ph type="subTitle" idx="1"/>
          </p:nvPr>
        </p:nvSpPr>
        <p:spPr>
          <a:xfrm>
            <a:off x="3707904" y="1129308"/>
            <a:ext cx="5132229" cy="1224136"/>
          </a:xfrm>
        </p:spPr>
        <p:style>
          <a:lnRef idx="1">
            <a:schemeClr val="accent3"/>
          </a:lnRef>
          <a:fillRef idx="2">
            <a:schemeClr val="accent3"/>
          </a:fillRef>
          <a:effectRef idx="1">
            <a:schemeClr val="accent3"/>
          </a:effectRef>
          <a:fontRef idx="minor">
            <a:schemeClr val="dk1"/>
          </a:fontRef>
        </p:style>
        <p:txBody>
          <a:bodyPr/>
          <a:lstStyle/>
          <a:p>
            <a:r>
              <a:rPr lang="sv-SE" sz="1600" dirty="0" smtClean="0">
                <a:latin typeface="Courier New" pitchFamily="49" charset="0"/>
                <a:cs typeface="Courier New" pitchFamily="49" charset="0"/>
              </a:rPr>
              <a:t>&lt;div id="Ron"&gt;&lt;/div&gt;       // ej #text</a:t>
            </a:r>
          </a:p>
          <a:p>
            <a:r>
              <a:rPr lang="sv-SE" sz="1600" dirty="0">
                <a:latin typeface="Courier New" pitchFamily="49" charset="0"/>
                <a:cs typeface="Courier New" pitchFamily="49" charset="0"/>
              </a:rPr>
              <a:t>&lt;</a:t>
            </a:r>
            <a:r>
              <a:rPr lang="sv-SE" sz="1600" dirty="0" smtClean="0">
                <a:latin typeface="Courier New" pitchFamily="49" charset="0"/>
                <a:cs typeface="Courier New" pitchFamily="49" charset="0"/>
              </a:rPr>
              <a:t>div </a:t>
            </a:r>
            <a:r>
              <a:rPr lang="sv-SE" sz="1600" dirty="0">
                <a:latin typeface="Courier New" pitchFamily="49" charset="0"/>
                <a:cs typeface="Courier New" pitchFamily="49" charset="0"/>
              </a:rPr>
              <a:t>id</a:t>
            </a:r>
            <a:r>
              <a:rPr lang="sv-SE" sz="1600" dirty="0" smtClean="0">
                <a:latin typeface="Courier New" pitchFamily="49" charset="0"/>
                <a:cs typeface="Courier New" pitchFamily="49" charset="0"/>
              </a:rPr>
              <a:t>="Ross"&gt; &lt;/</a:t>
            </a:r>
            <a:r>
              <a:rPr lang="sv-SE" sz="1600" dirty="0">
                <a:latin typeface="Courier New" pitchFamily="49" charset="0"/>
                <a:cs typeface="Courier New" pitchFamily="49" charset="0"/>
              </a:rPr>
              <a:t>div</a:t>
            </a:r>
            <a:r>
              <a:rPr lang="sv-SE" sz="1600" dirty="0" smtClean="0">
                <a:latin typeface="Courier New" pitchFamily="49" charset="0"/>
                <a:cs typeface="Courier New" pitchFamily="49" charset="0"/>
              </a:rPr>
              <a:t>&gt;     // #text</a:t>
            </a:r>
          </a:p>
          <a:p>
            <a:r>
              <a:rPr lang="sv-SE" sz="1600" dirty="0">
                <a:latin typeface="Courier New" pitchFamily="49" charset="0"/>
                <a:cs typeface="Courier New" pitchFamily="49" charset="0"/>
              </a:rPr>
              <a:t>&lt;div id</a:t>
            </a:r>
            <a:r>
              <a:rPr lang="sv-SE" sz="1600" dirty="0" smtClean="0">
                <a:latin typeface="Courier New" pitchFamily="49" charset="0"/>
                <a:cs typeface="Courier New" pitchFamily="49" charset="0"/>
              </a:rPr>
              <a:t>="Bull"&gt;Hello&lt;/</a:t>
            </a:r>
            <a:r>
              <a:rPr lang="sv-SE" sz="1600" dirty="0">
                <a:latin typeface="Courier New" pitchFamily="49" charset="0"/>
                <a:cs typeface="Courier New" pitchFamily="49" charset="0"/>
              </a:rPr>
              <a:t>div</a:t>
            </a:r>
            <a:r>
              <a:rPr lang="sv-SE" sz="1600" dirty="0" smtClean="0">
                <a:latin typeface="Courier New" pitchFamily="49" charset="0"/>
                <a:cs typeface="Courier New" pitchFamily="49" charset="0"/>
              </a:rPr>
              <a:t>&gt; // #text</a:t>
            </a:r>
            <a:endParaRPr lang="sv-SE" sz="1600" dirty="0">
              <a:latin typeface="Courier New" pitchFamily="49" charset="0"/>
              <a:cs typeface="Courier New" pitchFamily="49" charset="0"/>
            </a:endParaRPr>
          </a:p>
        </p:txBody>
      </p:sp>
    </p:spTree>
    <p:extLst>
      <p:ext uri="{BB962C8B-B14F-4D97-AF65-F5344CB8AC3E}">
        <p14:creationId xmlns:p14="http://schemas.microsoft.com/office/powerpoint/2010/main" val="9147229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Skapa textnoder</a:t>
            </a:r>
            <a:endParaRPr lang="sv-SE" dirty="0"/>
          </a:p>
        </p:txBody>
      </p:sp>
      <p:sp>
        <p:nvSpPr>
          <p:cNvPr id="3" name="Subtitle 2"/>
          <p:cNvSpPr>
            <a:spLocks noGrp="1"/>
          </p:cNvSpPr>
          <p:nvPr>
            <p:ph type="subTitle" idx="1"/>
          </p:nvPr>
        </p:nvSpPr>
        <p:spPr>
          <a:xfrm>
            <a:off x="323528" y="985292"/>
            <a:ext cx="8640960" cy="576064"/>
          </a:xfrm>
        </p:spPr>
        <p:txBody>
          <a:bodyPr/>
          <a:lstStyle/>
          <a:p>
            <a:r>
              <a:rPr lang="sv-SE" sz="2000" dirty="0" smtClean="0"/>
              <a:t>Skapar nya textnoder gör vi med </a:t>
            </a:r>
            <a:r>
              <a:rPr lang="sv-SE" sz="2000" dirty="0" err="1" smtClean="0"/>
              <a:t>document.</a:t>
            </a:r>
            <a:r>
              <a:rPr lang="sv-SE" sz="2000" b="1" dirty="0" err="1" smtClean="0"/>
              <a:t>createTextNode</a:t>
            </a:r>
            <a:r>
              <a:rPr lang="sv-SE" sz="2000" dirty="0" smtClean="0"/>
              <a:t>("text")</a:t>
            </a:r>
            <a:endParaRPr lang="sv-SE" sz="2000" dirty="0"/>
          </a:p>
        </p:txBody>
      </p:sp>
      <p:sp>
        <p:nvSpPr>
          <p:cNvPr id="4" name="Subtitle 2"/>
          <p:cNvSpPr txBox="1">
            <a:spLocks/>
          </p:cNvSpPr>
          <p:nvPr/>
        </p:nvSpPr>
        <p:spPr>
          <a:xfrm>
            <a:off x="1475656" y="1561356"/>
            <a:ext cx="6552728" cy="151216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div = </a:t>
            </a:r>
            <a:r>
              <a:rPr lang="sv-SE" sz="1600" dirty="0" err="1" smtClean="0">
                <a:latin typeface="Courier New" pitchFamily="49" charset="0"/>
                <a:cs typeface="Courier New" pitchFamily="49" charset="0"/>
              </a:rPr>
              <a:t>document.createElement</a:t>
            </a:r>
            <a:r>
              <a:rPr lang="sv-SE" sz="1600" dirty="0" smtClean="0">
                <a:latin typeface="Courier New" pitchFamily="49" charset="0"/>
                <a:cs typeface="Courier New" pitchFamily="49" charset="0"/>
              </a:rPr>
              <a:t>("div");</a:t>
            </a:r>
          </a:p>
          <a:p>
            <a:r>
              <a:rPr lang="sv-SE" sz="1600" dirty="0" smtClean="0">
                <a:latin typeface="Courier New" pitchFamily="49" charset="0"/>
                <a:cs typeface="Courier New" pitchFamily="49" charset="0"/>
              </a:rPr>
              <a:t>var text = </a:t>
            </a:r>
            <a:r>
              <a:rPr lang="sv-SE" sz="1600" b="1" dirty="0" err="1" smtClean="0">
                <a:latin typeface="Courier New" pitchFamily="49" charset="0"/>
                <a:cs typeface="Courier New" pitchFamily="49" charset="0"/>
              </a:rPr>
              <a:t>document.createTextNode</a:t>
            </a:r>
            <a:r>
              <a:rPr lang="sv-SE" sz="1600" b="1" dirty="0" smtClean="0">
                <a:latin typeface="Courier New" pitchFamily="49" charset="0"/>
                <a:cs typeface="Courier New" pitchFamily="49" charset="0"/>
              </a:rPr>
              <a:t>("Hello </a:t>
            </a:r>
            <a:r>
              <a:rPr lang="sv-SE" sz="1600" b="1" dirty="0" err="1" smtClean="0">
                <a:latin typeface="Courier New" pitchFamily="49" charset="0"/>
                <a:cs typeface="Courier New" pitchFamily="49" charset="0"/>
              </a:rPr>
              <a:t>Again</a:t>
            </a:r>
            <a:r>
              <a:rPr lang="sv-SE" sz="1600" b="1" dirty="0" smtClean="0">
                <a:latin typeface="Courier New" pitchFamily="49" charset="0"/>
                <a:cs typeface="Courier New" pitchFamily="49" charset="0"/>
              </a:rPr>
              <a:t>");</a:t>
            </a:r>
          </a:p>
          <a:p>
            <a:endParaRPr lang="sv-SE" sz="1600" dirty="0" smtClean="0">
              <a:latin typeface="Courier New" pitchFamily="49" charset="0"/>
              <a:cs typeface="Courier New" pitchFamily="49" charset="0"/>
            </a:endParaRPr>
          </a:p>
          <a:p>
            <a:r>
              <a:rPr lang="sv-SE" sz="1600" dirty="0" err="1" smtClean="0">
                <a:latin typeface="Courier New" pitchFamily="49" charset="0"/>
                <a:cs typeface="Courier New" pitchFamily="49" charset="0"/>
              </a:rPr>
              <a:t>div.appendChild</a:t>
            </a:r>
            <a:r>
              <a:rPr lang="sv-SE" sz="1600" dirty="0" smtClean="0">
                <a:latin typeface="Courier New" pitchFamily="49" charset="0"/>
                <a:cs typeface="Courier New" pitchFamily="49" charset="0"/>
              </a:rPr>
              <a:t>(text);</a:t>
            </a:r>
            <a:endParaRPr lang="sv-SE" sz="1600" dirty="0">
              <a:latin typeface="Courier New" pitchFamily="49" charset="0"/>
              <a:cs typeface="Courier New" pitchFamily="49" charset="0"/>
            </a:endParaRPr>
          </a:p>
        </p:txBody>
      </p:sp>
      <p:sp>
        <p:nvSpPr>
          <p:cNvPr id="5" name="TextBox 4"/>
          <p:cNvSpPr txBox="1"/>
          <p:nvPr/>
        </p:nvSpPr>
        <p:spPr>
          <a:xfrm>
            <a:off x="3491880" y="3496280"/>
            <a:ext cx="237626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smtClean="0">
                <a:latin typeface="Minya Nouvelle" pitchFamily="2" charset="0"/>
              </a:rPr>
              <a:t>DIV</a:t>
            </a:r>
          </a:p>
        </p:txBody>
      </p:sp>
      <p:pic>
        <p:nvPicPr>
          <p:cNvPr id="58"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923928" y="4504392"/>
            <a:ext cx="151216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sv-SE" dirty="0" smtClean="0">
                <a:latin typeface="Minya Nouvelle" pitchFamily="2" charset="0"/>
              </a:rPr>
              <a:t>#text</a:t>
            </a:r>
          </a:p>
        </p:txBody>
      </p:sp>
      <p:cxnSp>
        <p:nvCxnSpPr>
          <p:cNvPr id="7" name="Straight Arrow Connector 6"/>
          <p:cNvCxnSpPr>
            <a:stCxn id="5" idx="2"/>
            <a:endCxn id="9" idx="0"/>
          </p:cNvCxnSpPr>
          <p:nvPr/>
        </p:nvCxnSpPr>
        <p:spPr>
          <a:xfrm>
            <a:off x="4680012" y="3957945"/>
            <a:ext cx="0" cy="54644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40019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Utökning:</a:t>
            </a:r>
            <a:r>
              <a:rPr lang="sv-SE" dirty="0" smtClean="0"/>
              <a:t> </a:t>
            </a:r>
            <a:r>
              <a:rPr lang="sv-SE" dirty="0" err="1" smtClean="0"/>
              <a:t>innerHTML</a:t>
            </a:r>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323528" y="985292"/>
            <a:ext cx="8640960" cy="576064"/>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2000" dirty="0" err="1" smtClean="0"/>
              <a:t>innerHTML</a:t>
            </a:r>
            <a:r>
              <a:rPr lang="sv-SE" sz="2000" dirty="0" smtClean="0"/>
              <a:t> skapades av Microsoft och gör det enklare att lägga till element i DOM-strukturen</a:t>
            </a:r>
            <a:endParaRPr lang="sv-SE" sz="2000" dirty="0"/>
          </a:p>
        </p:txBody>
      </p:sp>
      <p:sp>
        <p:nvSpPr>
          <p:cNvPr id="6" name="Subtitle 2"/>
          <p:cNvSpPr txBox="1">
            <a:spLocks/>
          </p:cNvSpPr>
          <p:nvPr/>
        </p:nvSpPr>
        <p:spPr>
          <a:xfrm>
            <a:off x="539552" y="1993404"/>
            <a:ext cx="8136904" cy="216024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a:latin typeface="Courier New" pitchFamily="49" charset="0"/>
                <a:cs typeface="Courier New" pitchFamily="49" charset="0"/>
              </a:rPr>
              <a:t>var div = </a:t>
            </a:r>
            <a:r>
              <a:rPr lang="sv-SE" sz="1400" dirty="0" err="1">
                <a:latin typeface="Courier New" pitchFamily="49" charset="0"/>
                <a:cs typeface="Courier New" pitchFamily="49" charset="0"/>
              </a:rPr>
              <a:t>document.getElementById</a:t>
            </a:r>
            <a:r>
              <a:rPr lang="sv-SE" sz="1400" dirty="0" smtClean="0">
                <a:latin typeface="Courier New" pitchFamily="49" charset="0"/>
                <a:cs typeface="Courier New" pitchFamily="49" charset="0"/>
              </a:rPr>
              <a:t>("Bull");</a:t>
            </a:r>
            <a:endParaRPr lang="sv-SE" sz="1400" dirty="0">
              <a:latin typeface="Courier New" pitchFamily="49" charset="0"/>
              <a:cs typeface="Courier New" pitchFamily="49" charset="0"/>
            </a:endParaRPr>
          </a:p>
          <a:p>
            <a:endParaRPr lang="sv-SE" sz="1600" dirty="0" smtClean="0">
              <a:latin typeface="Courier New" pitchFamily="49" charset="0"/>
              <a:cs typeface="Courier New" pitchFamily="49" charset="0"/>
            </a:endParaRPr>
          </a:p>
          <a:p>
            <a:r>
              <a:rPr lang="sv-SE" sz="1400" dirty="0" err="1">
                <a:latin typeface="Courier New" pitchFamily="49" charset="0"/>
                <a:cs typeface="Courier New" pitchFamily="49" charset="0"/>
              </a:rPr>
              <a:t>div.innerHTML</a:t>
            </a:r>
            <a:r>
              <a:rPr lang="sv-SE" sz="1400" b="1" dirty="0">
                <a:latin typeface="Courier New" pitchFamily="49" charset="0"/>
                <a:cs typeface="Courier New" pitchFamily="49" charset="0"/>
              </a:rPr>
              <a:t> </a:t>
            </a:r>
            <a:r>
              <a:rPr lang="sv-SE" sz="1400" b="1" dirty="0" smtClean="0">
                <a:latin typeface="Courier New" pitchFamily="49" charset="0"/>
                <a:cs typeface="Courier New" pitchFamily="49" charset="0"/>
              </a:rPr>
              <a:t>= "</a:t>
            </a:r>
            <a:r>
              <a:rPr lang="sv-SE" sz="1400" dirty="0" smtClean="0">
                <a:latin typeface="Courier New" pitchFamily="49" charset="0"/>
                <a:cs typeface="Courier New" pitchFamily="49" charset="0"/>
              </a:rPr>
              <a:t>&lt;p&gt;</a:t>
            </a:r>
            <a:r>
              <a:rPr lang="sv-SE" sz="1400" b="1" dirty="0" smtClean="0">
                <a:latin typeface="Courier New" pitchFamily="49" charset="0"/>
                <a:cs typeface="Courier New" pitchFamily="49" charset="0"/>
              </a:rPr>
              <a:t>Ersätter</a:t>
            </a:r>
            <a:r>
              <a:rPr lang="sv-SE" sz="1400" dirty="0" smtClean="0">
                <a:latin typeface="Courier New" pitchFamily="49" charset="0"/>
                <a:cs typeface="Courier New" pitchFamily="49" charset="0"/>
              </a:rPr>
              <a:t> hela innehållet i #Bull&lt;/</a:t>
            </a:r>
            <a:r>
              <a:rPr lang="sv-SE" sz="1400" dirty="0">
                <a:latin typeface="Courier New" pitchFamily="49" charset="0"/>
                <a:cs typeface="Courier New" pitchFamily="49" charset="0"/>
              </a:rPr>
              <a:t>p</a:t>
            </a:r>
            <a:r>
              <a:rPr lang="sv-SE" sz="1400" dirty="0" smtClean="0">
                <a:latin typeface="Courier New" pitchFamily="49" charset="0"/>
                <a:cs typeface="Courier New" pitchFamily="49" charset="0"/>
              </a:rPr>
              <a:t>&gt;";</a:t>
            </a:r>
            <a:endParaRPr lang="sv-SE" sz="1400" dirty="0">
              <a:latin typeface="Courier New" pitchFamily="49" charset="0"/>
              <a:cs typeface="Courier New" pitchFamily="49" charset="0"/>
            </a:endParaRPr>
          </a:p>
          <a:p>
            <a:endParaRPr lang="sv-SE" sz="16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div.innerHTML</a:t>
            </a:r>
            <a:r>
              <a:rPr lang="sv-SE" sz="1400" dirty="0" smtClean="0">
                <a:latin typeface="Courier New" pitchFamily="49" charset="0"/>
                <a:cs typeface="Courier New" pitchFamily="49" charset="0"/>
              </a:rPr>
              <a:t> </a:t>
            </a:r>
            <a:r>
              <a:rPr lang="sv-SE" sz="1400" b="1" dirty="0">
                <a:latin typeface="Courier New" pitchFamily="49" charset="0"/>
                <a:cs typeface="Courier New" pitchFamily="49" charset="0"/>
              </a:rPr>
              <a:t>+=</a:t>
            </a:r>
            <a:r>
              <a:rPr lang="sv-SE" sz="1400" dirty="0">
                <a:latin typeface="Courier New" pitchFamily="49" charset="0"/>
                <a:cs typeface="Courier New" pitchFamily="49" charset="0"/>
              </a:rPr>
              <a:t> </a:t>
            </a:r>
            <a:r>
              <a:rPr lang="sv-SE" sz="1400" b="1" dirty="0" smtClean="0">
                <a:latin typeface="Courier New" pitchFamily="49" charset="0"/>
                <a:cs typeface="Courier New" pitchFamily="49" charset="0"/>
              </a:rPr>
              <a:t>"</a:t>
            </a:r>
            <a:r>
              <a:rPr lang="sv-SE" sz="1400" dirty="0" smtClean="0">
                <a:latin typeface="Courier New" pitchFamily="49" charset="0"/>
                <a:cs typeface="Courier New" pitchFamily="49" charset="0"/>
              </a:rPr>
              <a:t>&lt;</a:t>
            </a:r>
            <a:r>
              <a:rPr lang="sv-SE" sz="1400" dirty="0">
                <a:latin typeface="Courier New" pitchFamily="49" charset="0"/>
                <a:cs typeface="Courier New" pitchFamily="49" charset="0"/>
              </a:rPr>
              <a:t>p&gt;Lägger till ett nytt stycke </a:t>
            </a:r>
            <a:r>
              <a:rPr lang="sv-SE" sz="1400" b="1" dirty="0">
                <a:latin typeface="Courier New" pitchFamily="49" charset="0"/>
                <a:cs typeface="Courier New" pitchFamily="49" charset="0"/>
              </a:rPr>
              <a:t>sist.</a:t>
            </a:r>
            <a:r>
              <a:rPr lang="sv-SE" sz="1400" dirty="0">
                <a:latin typeface="Courier New" pitchFamily="49" charset="0"/>
                <a:cs typeface="Courier New" pitchFamily="49" charset="0"/>
              </a:rPr>
              <a:t>&lt;/p</a:t>
            </a:r>
            <a:r>
              <a:rPr lang="sv-SE" sz="1400" dirty="0" smtClean="0">
                <a:latin typeface="Courier New" pitchFamily="49" charset="0"/>
                <a:cs typeface="Courier New" pitchFamily="49" charset="0"/>
              </a:rPr>
              <a:t>&gt;";</a:t>
            </a:r>
          </a:p>
          <a:p>
            <a:endParaRPr lang="sv-SE" sz="1600" dirty="0">
              <a:latin typeface="Courier New" pitchFamily="49" charset="0"/>
              <a:cs typeface="Courier New" pitchFamily="49" charset="0"/>
            </a:endParaRPr>
          </a:p>
          <a:p>
            <a:r>
              <a:rPr lang="sv-SE" sz="1400" dirty="0" err="1">
                <a:latin typeface="Courier New" pitchFamily="49" charset="0"/>
                <a:cs typeface="Courier New" pitchFamily="49" charset="0"/>
              </a:rPr>
              <a:t>div.innerHTML</a:t>
            </a:r>
            <a:r>
              <a:rPr lang="sv-SE" sz="1400" dirty="0">
                <a:latin typeface="Courier New" pitchFamily="49" charset="0"/>
                <a:cs typeface="Courier New" pitchFamily="49" charset="0"/>
              </a:rPr>
              <a:t> </a:t>
            </a:r>
            <a:r>
              <a:rPr lang="sv-SE" sz="1400" b="1" dirty="0" smtClean="0">
                <a:latin typeface="Courier New" pitchFamily="49" charset="0"/>
                <a:cs typeface="Courier New" pitchFamily="49" charset="0"/>
              </a:rPr>
              <a:t>=</a:t>
            </a:r>
            <a:r>
              <a:rPr lang="sv-SE" sz="1400" dirty="0" smtClean="0">
                <a:latin typeface="Courier New" pitchFamily="49" charset="0"/>
                <a:cs typeface="Courier New" pitchFamily="49" charset="0"/>
              </a:rPr>
              <a:t> "&lt;</a:t>
            </a:r>
            <a:r>
              <a:rPr lang="sv-SE" sz="1400" dirty="0">
                <a:latin typeface="Courier New" pitchFamily="49" charset="0"/>
                <a:cs typeface="Courier New" pitchFamily="49" charset="0"/>
              </a:rPr>
              <a:t>p&gt;Lägger till ett nytt stycke </a:t>
            </a:r>
            <a:r>
              <a:rPr lang="sv-SE" sz="1400" b="1" dirty="0" smtClean="0">
                <a:latin typeface="Courier New" pitchFamily="49" charset="0"/>
                <a:cs typeface="Courier New" pitchFamily="49" charset="0"/>
              </a:rPr>
              <a:t>först.</a:t>
            </a:r>
            <a:r>
              <a:rPr lang="sv-SE" sz="1400" dirty="0" smtClean="0">
                <a:latin typeface="Courier New" pitchFamily="49" charset="0"/>
                <a:cs typeface="Courier New" pitchFamily="49" charset="0"/>
              </a:rPr>
              <a:t>&lt;/</a:t>
            </a:r>
            <a:r>
              <a:rPr lang="sv-SE" sz="1400" dirty="0">
                <a:latin typeface="Courier New" pitchFamily="49" charset="0"/>
                <a:cs typeface="Courier New" pitchFamily="49" charset="0"/>
              </a:rPr>
              <a:t>p</a:t>
            </a:r>
            <a:r>
              <a:rPr lang="sv-SE" sz="1400" dirty="0" smtClean="0">
                <a:latin typeface="Courier New" pitchFamily="49" charset="0"/>
                <a:cs typeface="Courier New" pitchFamily="49" charset="0"/>
              </a:rPr>
              <a:t>&gt;"</a:t>
            </a:r>
            <a:r>
              <a:rPr lang="sv-SE" sz="1400" b="1"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div.innerHTML</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endParaRPr lang="sv-SE" sz="1600" dirty="0">
              <a:latin typeface="Courier New" pitchFamily="49" charset="0"/>
              <a:cs typeface="Courier New" pitchFamily="49" charset="0"/>
            </a:endParaRPr>
          </a:p>
        </p:txBody>
      </p:sp>
      <p:sp>
        <p:nvSpPr>
          <p:cNvPr id="7" name="Subtitle 2"/>
          <p:cNvSpPr txBox="1">
            <a:spLocks/>
          </p:cNvSpPr>
          <p:nvPr/>
        </p:nvSpPr>
        <p:spPr>
          <a:xfrm>
            <a:off x="323528" y="4297660"/>
            <a:ext cx="8640960" cy="576064"/>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2000" dirty="0" smtClean="0"/>
              <a:t>Observera skillnaden mot </a:t>
            </a:r>
            <a:r>
              <a:rPr lang="sv-SE" sz="2000" dirty="0" err="1" smtClean="0"/>
              <a:t>node.nodeValue</a:t>
            </a:r>
            <a:r>
              <a:rPr lang="sv-SE" sz="2000" dirty="0" smtClean="0"/>
              <a:t> som enbart kan lägga till text.</a:t>
            </a:r>
            <a:endParaRPr lang="sv-SE" sz="2000" dirty="0"/>
          </a:p>
        </p:txBody>
      </p:sp>
    </p:spTree>
    <p:extLst>
      <p:ext uri="{BB962C8B-B14F-4D97-AF65-F5344CB8AC3E}">
        <p14:creationId xmlns:p14="http://schemas.microsoft.com/office/powerpoint/2010/main" val="12644100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E07 </a:t>
            </a:r>
            <a:r>
              <a:rPr lang="sv-SE" dirty="0" smtClean="0"/>
              <a:t>– </a:t>
            </a:r>
            <a:r>
              <a:rPr lang="en-US" sz="3200" b="1" dirty="0" smtClean="0"/>
              <a:t>DOM/BOM</a:t>
            </a:r>
            <a:endParaRPr lang="sv-SE" sz="3200" dirty="0"/>
          </a:p>
        </p:txBody>
      </p:sp>
      <p:sp>
        <p:nvSpPr>
          <p:cNvPr id="4" name="TextBox 3"/>
          <p:cNvSpPr txBox="1"/>
          <p:nvPr/>
        </p:nvSpPr>
        <p:spPr>
          <a:xfrm>
            <a:off x="1403648" y="1378601"/>
            <a:ext cx="2838613" cy="5940089"/>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DOM </a:t>
            </a:r>
            <a:r>
              <a:rPr lang="sv-SE" dirty="0" smtClean="0">
                <a:latin typeface="Minya Nouvelle" pitchFamily="2" charset="0"/>
              </a:rPr>
              <a:t>och BOM</a:t>
            </a:r>
          </a:p>
          <a:p>
            <a:pPr marL="285750" indent="-285750">
              <a:buFont typeface="Arial" charset="0"/>
              <a:buChar char="•"/>
            </a:pPr>
            <a:r>
              <a:rPr lang="sv-SE" dirty="0" smtClean="0">
                <a:latin typeface="Minya Nouvelle" pitchFamily="2" charset="0"/>
              </a:rPr>
              <a:t>DOM-strukturen</a:t>
            </a:r>
          </a:p>
          <a:p>
            <a:pPr marL="285750" indent="-285750">
              <a:buFont typeface="Arial" charset="0"/>
              <a:buChar char="•"/>
            </a:pPr>
            <a:r>
              <a:rPr lang="sv-SE" dirty="0" smtClean="0">
                <a:latin typeface="Minya Nouvelle" pitchFamily="2" charset="0"/>
              </a:rPr>
              <a:t>Navigering </a:t>
            </a:r>
            <a:r>
              <a:rPr lang="sv-SE" dirty="0" smtClean="0">
                <a:latin typeface="Minya Nouvelle" pitchFamily="2" charset="0"/>
              </a:rPr>
              <a:t>i noder</a:t>
            </a:r>
          </a:p>
          <a:p>
            <a:pPr marL="285750" indent="-285750">
              <a:buFont typeface="Arial" charset="0"/>
              <a:buChar char="•"/>
            </a:pPr>
            <a:r>
              <a:rPr lang="sv-SE" dirty="0" err="1" smtClean="0">
                <a:latin typeface="Minya Nouvelle" pitchFamily="2" charset="0"/>
              </a:rPr>
              <a:t>document</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Jobba med attribut</a:t>
            </a:r>
          </a:p>
          <a:p>
            <a:pPr marL="285750" indent="-285750">
              <a:buFont typeface="Arial" charset="0"/>
              <a:buChar char="•"/>
            </a:pPr>
            <a:r>
              <a:rPr lang="sv-SE" dirty="0" smtClean="0">
                <a:latin typeface="Minya Nouvelle" pitchFamily="2" charset="0"/>
              </a:rPr>
              <a:t>Skapa element</a:t>
            </a:r>
          </a:p>
          <a:p>
            <a:pPr marL="285750" indent="-285750">
              <a:buFont typeface="Arial" charset="0"/>
              <a:buChar char="•"/>
            </a:pPr>
            <a:r>
              <a:rPr lang="sv-SE" dirty="0" smtClean="0">
                <a:latin typeface="Minya Nouvelle" pitchFamily="2" charset="0"/>
              </a:rPr>
              <a:t>Textnoder</a:t>
            </a:r>
          </a:p>
          <a:p>
            <a:pPr marL="285750" indent="-285750">
              <a:buFont typeface="Arial" charset="0"/>
              <a:buChar char="•"/>
            </a:pPr>
            <a:r>
              <a:rPr lang="sv-SE" dirty="0" err="1" smtClean="0">
                <a:latin typeface="Minya Nouvelle" pitchFamily="2" charset="0"/>
              </a:rPr>
              <a:t>innerHTML</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Event</a:t>
            </a:r>
          </a:p>
          <a:p>
            <a:pPr marL="285750" indent="-285750">
              <a:buFont typeface="Arial" charset="0"/>
              <a:buChar char="•"/>
            </a:pPr>
            <a:r>
              <a:rPr lang="sv-SE" dirty="0" smtClean="0">
                <a:latin typeface="Minya Nouvelle" pitchFamily="2" charset="0"/>
              </a:rPr>
              <a:t>Timers</a:t>
            </a: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innerHTML</a:t>
            </a:r>
            <a:endParaRPr lang="sv-SE" dirty="0"/>
          </a:p>
        </p:txBody>
      </p:sp>
      <p:sp>
        <p:nvSpPr>
          <p:cNvPr id="4" name="Subtitle 2"/>
          <p:cNvSpPr txBox="1">
            <a:spLocks/>
          </p:cNvSpPr>
          <p:nvPr/>
        </p:nvSpPr>
        <p:spPr>
          <a:xfrm>
            <a:off x="539552" y="1633364"/>
            <a:ext cx="406845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"&lt;p&gt;";</a:t>
            </a:r>
          </a:p>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"Flash </a:t>
            </a:r>
            <a:r>
              <a:rPr lang="sv-SE" sz="1400" dirty="0" err="1" smtClean="0">
                <a:latin typeface="Courier New" pitchFamily="49" charset="0"/>
                <a:cs typeface="Courier New" pitchFamily="49" charset="0"/>
              </a:rPr>
              <a:t>Thunder</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"&lt;/p&gt;";</a:t>
            </a:r>
            <a:endParaRPr lang="sv-SE" sz="1600" dirty="0">
              <a:latin typeface="Courier New" pitchFamily="49" charset="0"/>
              <a:cs typeface="Courier New" pitchFamily="49" charset="0"/>
            </a:endParaRPr>
          </a:p>
        </p:txBody>
      </p:sp>
      <p:sp>
        <p:nvSpPr>
          <p:cNvPr id="5" name="Subtitle 2"/>
          <p:cNvSpPr>
            <a:spLocks noGrp="1"/>
          </p:cNvSpPr>
          <p:nvPr>
            <p:ph type="subTitle" idx="1"/>
          </p:nvPr>
        </p:nvSpPr>
        <p:spPr>
          <a:xfrm>
            <a:off x="5436096" y="1849388"/>
            <a:ext cx="2952328" cy="504056"/>
          </a:xfrm>
        </p:spPr>
        <p:style>
          <a:lnRef idx="1">
            <a:schemeClr val="accent3"/>
          </a:lnRef>
          <a:fillRef idx="2">
            <a:schemeClr val="accent3"/>
          </a:fillRef>
          <a:effectRef idx="1">
            <a:schemeClr val="accent3"/>
          </a:effectRef>
          <a:fontRef idx="minor">
            <a:schemeClr val="dk1"/>
          </a:fontRef>
        </p:style>
        <p:txBody>
          <a:bodyPr/>
          <a:lstStyle/>
          <a:p>
            <a:r>
              <a:rPr lang="sv-SE" sz="1600" dirty="0" smtClean="0">
                <a:latin typeface="Courier New" pitchFamily="49" charset="0"/>
                <a:cs typeface="Courier New" pitchFamily="49" charset="0"/>
              </a:rPr>
              <a:t>&lt;p&gt;&lt;/p&gt;Flash </a:t>
            </a:r>
            <a:r>
              <a:rPr lang="sv-SE" sz="1600" dirty="0" err="1" smtClean="0">
                <a:latin typeface="Courier New" pitchFamily="49" charset="0"/>
                <a:cs typeface="Courier New" pitchFamily="49" charset="0"/>
              </a:rPr>
              <a:t>Thunder</a:t>
            </a:r>
            <a:endParaRPr lang="sv-SE" sz="1600" dirty="0">
              <a:latin typeface="Courier New" pitchFamily="49" charset="0"/>
              <a:cs typeface="Courier New" pitchFamily="49" charset="0"/>
            </a:endParaRPr>
          </a:p>
        </p:txBody>
      </p:sp>
      <p:sp>
        <p:nvSpPr>
          <p:cNvPr id="6" name="Subtitle 2"/>
          <p:cNvSpPr txBox="1">
            <a:spLocks/>
          </p:cNvSpPr>
          <p:nvPr/>
        </p:nvSpPr>
        <p:spPr>
          <a:xfrm>
            <a:off x="539552" y="3433564"/>
            <a:ext cx="4068452" cy="144016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 = "&lt;p&gt;";</a:t>
            </a:r>
          </a:p>
          <a:p>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 += "Flash </a:t>
            </a:r>
            <a:r>
              <a:rPr lang="sv-SE" sz="1400" dirty="0" err="1" smtClean="0">
                <a:latin typeface="Courier New" pitchFamily="49" charset="0"/>
                <a:cs typeface="Courier New" pitchFamily="49" charset="0"/>
              </a:rPr>
              <a:t>Thunder</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 += "&lt;/p&gt;";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7" name="Subtitle 2"/>
          <p:cNvSpPr txBox="1">
            <a:spLocks/>
          </p:cNvSpPr>
          <p:nvPr/>
        </p:nvSpPr>
        <p:spPr>
          <a:xfrm>
            <a:off x="5436096" y="3649588"/>
            <a:ext cx="2952328"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&lt;p&gt;Flash </a:t>
            </a:r>
            <a:r>
              <a:rPr lang="sv-SE" sz="1600" dirty="0" err="1" smtClean="0">
                <a:latin typeface="Courier New" pitchFamily="49" charset="0"/>
                <a:cs typeface="Courier New" pitchFamily="49" charset="0"/>
              </a:rPr>
              <a:t>Thunder</a:t>
            </a:r>
            <a:r>
              <a:rPr lang="sv-SE" sz="1600" dirty="0">
                <a:latin typeface="Courier New" pitchFamily="49" charset="0"/>
                <a:cs typeface="Courier New" pitchFamily="49" charset="0"/>
              </a:rPr>
              <a:t>&lt;/p&gt;</a:t>
            </a:r>
          </a:p>
        </p:txBody>
      </p:sp>
      <p:sp>
        <p:nvSpPr>
          <p:cNvPr id="8" name="Right Arrow 7"/>
          <p:cNvSpPr/>
          <p:nvPr/>
        </p:nvSpPr>
        <p:spPr>
          <a:xfrm>
            <a:off x="4788024" y="1921396"/>
            <a:ext cx="504056" cy="288032"/>
          </a:xfrm>
          <a:prstGeom prst="rightArrow">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9" name="Right Arrow 8"/>
          <p:cNvSpPr/>
          <p:nvPr/>
        </p:nvSpPr>
        <p:spPr>
          <a:xfrm>
            <a:off x="4788024" y="3793604"/>
            <a:ext cx="504056" cy="288032"/>
          </a:xfrm>
          <a:prstGeom prst="rightArrow">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10" name="TextBox 9"/>
          <p:cNvSpPr txBox="1"/>
          <p:nvPr/>
        </p:nvSpPr>
        <p:spPr>
          <a:xfrm>
            <a:off x="467544" y="1129308"/>
            <a:ext cx="3698448" cy="369332"/>
          </a:xfrm>
          <a:prstGeom prst="rect">
            <a:avLst/>
          </a:prstGeom>
          <a:noFill/>
        </p:spPr>
        <p:txBody>
          <a:bodyPr wrap="none" rtlCol="0">
            <a:spAutoFit/>
          </a:bodyPr>
          <a:lstStyle/>
          <a:p>
            <a:r>
              <a:rPr lang="sv-SE" dirty="0" smtClean="0">
                <a:latin typeface="Minya Nouvelle" pitchFamily="2" charset="0"/>
              </a:rPr>
              <a:t>Observera att skillnaden mellan:</a:t>
            </a:r>
          </a:p>
        </p:txBody>
      </p:sp>
      <p:sp>
        <p:nvSpPr>
          <p:cNvPr id="11" name="TextBox 10"/>
          <p:cNvSpPr txBox="1"/>
          <p:nvPr/>
        </p:nvSpPr>
        <p:spPr>
          <a:xfrm>
            <a:off x="467544" y="2992224"/>
            <a:ext cx="681597" cy="369332"/>
          </a:xfrm>
          <a:prstGeom prst="rect">
            <a:avLst/>
          </a:prstGeom>
          <a:noFill/>
        </p:spPr>
        <p:txBody>
          <a:bodyPr wrap="none" rtlCol="0">
            <a:spAutoFit/>
          </a:bodyPr>
          <a:lstStyle/>
          <a:p>
            <a:r>
              <a:rPr lang="sv-SE" dirty="0" smtClean="0">
                <a:latin typeface="Minya Nouvelle" pitchFamily="2" charset="0"/>
              </a:rPr>
              <a:t>Och:</a:t>
            </a:r>
          </a:p>
        </p:txBody>
      </p:sp>
      <p:pic>
        <p:nvPicPr>
          <p:cNvPr id="12" name="Picture 11"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5068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Ändra CSS-egenskaper</a:t>
            </a:r>
            <a:endParaRPr lang="sv-SE" dirty="0"/>
          </a:p>
        </p:txBody>
      </p:sp>
      <p:sp>
        <p:nvSpPr>
          <p:cNvPr id="3" name="Subtitle 2"/>
          <p:cNvSpPr>
            <a:spLocks noGrp="1"/>
          </p:cNvSpPr>
          <p:nvPr>
            <p:ph type="subTitle" idx="1"/>
          </p:nvPr>
        </p:nvSpPr>
        <p:spPr>
          <a:xfrm>
            <a:off x="323528" y="985292"/>
            <a:ext cx="8640960" cy="1460500"/>
          </a:xfrm>
        </p:spPr>
        <p:txBody>
          <a:bodyPr/>
          <a:lstStyle/>
          <a:p>
            <a:r>
              <a:rPr lang="sv-SE" sz="2000" dirty="0" smtClean="0"/>
              <a:t>Vi kommer åt stilegenskaper genom egenskapen </a:t>
            </a:r>
            <a:r>
              <a:rPr lang="sv-SE" sz="2000" b="1" dirty="0" smtClean="0"/>
              <a:t>style</a:t>
            </a:r>
            <a:r>
              <a:rPr lang="sv-SE" sz="2000" dirty="0" smtClean="0"/>
              <a:t> på våra noder:</a:t>
            </a:r>
            <a:endParaRPr lang="sv-SE" sz="2000"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259632" y="1417340"/>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document.querySelector</a:t>
            </a:r>
            <a:r>
              <a:rPr lang="sv-SE" sz="1400" dirty="0">
                <a:latin typeface="Courier New" pitchFamily="49" charset="0"/>
                <a:cs typeface="Courier New" pitchFamily="49" charset="0"/>
              </a:rPr>
              <a:t>("#</a:t>
            </a:r>
            <a:r>
              <a:rPr lang="sv-SE" sz="1400" dirty="0" err="1" smtClean="0">
                <a:latin typeface="Courier New" pitchFamily="49" charset="0"/>
                <a:cs typeface="Courier New" pitchFamily="49" charset="0"/>
              </a:rPr>
              <a:t>discovery</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style.color</a:t>
            </a:r>
            <a:r>
              <a:rPr lang="sv-SE" sz="1400" dirty="0" smtClean="0">
                <a:latin typeface="Courier New" pitchFamily="49" charset="0"/>
                <a:cs typeface="Courier New" pitchFamily="49" charset="0"/>
              </a:rPr>
              <a:t> = "#AA5698";</a:t>
            </a:r>
            <a:endParaRPr lang="sv-SE" sz="1400" dirty="0">
              <a:latin typeface="Courier New" pitchFamily="49" charset="0"/>
              <a:cs typeface="Courier New" pitchFamily="49" charset="0"/>
            </a:endParaRPr>
          </a:p>
        </p:txBody>
      </p:sp>
      <p:sp>
        <p:nvSpPr>
          <p:cNvPr id="6" name="Subtitle 2"/>
          <p:cNvSpPr txBox="1">
            <a:spLocks/>
          </p:cNvSpPr>
          <p:nvPr/>
        </p:nvSpPr>
        <p:spPr>
          <a:xfrm>
            <a:off x="323528" y="2425452"/>
            <a:ext cx="8640960"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Eftersom bindestreck inte är ett giltigt tecken på en egenskap gör man följande:</a:t>
            </a:r>
          </a:p>
          <a:p>
            <a:endParaRPr lang="sv-SE" sz="2000" dirty="0" smtClean="0"/>
          </a:p>
        </p:txBody>
      </p:sp>
      <p:graphicFrame>
        <p:nvGraphicFramePr>
          <p:cNvPr id="7" name="Table 6"/>
          <p:cNvGraphicFramePr>
            <a:graphicFrameLocks noGrp="1"/>
          </p:cNvGraphicFramePr>
          <p:nvPr>
            <p:extLst>
              <p:ext uri="{D42A27DB-BD31-4B8C-83A1-F6EECF244321}">
                <p14:modId xmlns:p14="http://schemas.microsoft.com/office/powerpoint/2010/main" val="4087283859"/>
              </p:ext>
            </p:extLst>
          </p:nvPr>
        </p:nvGraphicFramePr>
        <p:xfrm>
          <a:off x="2699792" y="2857500"/>
          <a:ext cx="2736304" cy="1341120"/>
        </p:xfrm>
        <a:graphic>
          <a:graphicData uri="http://schemas.openxmlformats.org/drawingml/2006/table">
            <a:tbl>
              <a:tblPr firstRow="1" bandRow="1">
                <a:tableStyleId>{8A107856-5554-42FB-B03E-39F5DBC370BA}</a:tableStyleId>
              </a:tblPr>
              <a:tblGrid>
                <a:gridCol w="1440160"/>
                <a:gridCol w="1296144"/>
              </a:tblGrid>
              <a:tr h="216024">
                <a:tc>
                  <a:txBody>
                    <a:bodyPr/>
                    <a:lstStyle/>
                    <a:p>
                      <a:r>
                        <a:rPr lang="sv-SE" sz="1600" dirty="0" smtClean="0"/>
                        <a:t>font-</a:t>
                      </a:r>
                      <a:r>
                        <a:rPr lang="sv-SE" sz="1600" dirty="0" err="1" smtClean="0"/>
                        <a:t>size</a:t>
                      </a:r>
                      <a:endParaRPr lang="sv-SE" sz="1600" dirty="0"/>
                    </a:p>
                  </a:txBody>
                  <a:tcPr/>
                </a:tc>
                <a:tc>
                  <a:txBody>
                    <a:bodyPr/>
                    <a:lstStyle/>
                    <a:p>
                      <a:r>
                        <a:rPr lang="sv-SE" sz="1600" dirty="0" err="1" smtClean="0"/>
                        <a:t>fontSize</a:t>
                      </a:r>
                      <a:endParaRPr lang="sv-SE" sz="1600" dirty="0"/>
                    </a:p>
                  </a:txBody>
                  <a:tcPr/>
                </a:tc>
              </a:tr>
              <a:tr h="168776">
                <a:tc>
                  <a:txBody>
                    <a:bodyPr/>
                    <a:lstStyle/>
                    <a:p>
                      <a:r>
                        <a:rPr lang="sv-SE" sz="1600" dirty="0" err="1" smtClean="0"/>
                        <a:t>margin-left</a:t>
                      </a:r>
                      <a:endParaRPr lang="sv-SE" sz="1600" dirty="0"/>
                    </a:p>
                  </a:txBody>
                  <a:tcPr/>
                </a:tc>
                <a:tc>
                  <a:txBody>
                    <a:bodyPr/>
                    <a:lstStyle/>
                    <a:p>
                      <a:r>
                        <a:rPr lang="sv-SE" sz="1600" dirty="0" err="1" smtClean="0"/>
                        <a:t>marginLeft</a:t>
                      </a:r>
                      <a:endParaRPr lang="sv-SE" sz="1600" dirty="0"/>
                    </a:p>
                  </a:txBody>
                  <a:tcPr/>
                </a:tc>
              </a:tr>
              <a:tr h="121528">
                <a:tc>
                  <a:txBody>
                    <a:bodyPr/>
                    <a:lstStyle/>
                    <a:p>
                      <a:r>
                        <a:rPr lang="sv-SE" sz="1600" dirty="0" smtClean="0"/>
                        <a:t>...</a:t>
                      </a:r>
                      <a:endParaRPr lang="sv-SE" sz="1600" dirty="0"/>
                    </a:p>
                  </a:txBody>
                  <a:tcPr/>
                </a:tc>
                <a:tc>
                  <a:txBody>
                    <a:bodyPr/>
                    <a:lstStyle/>
                    <a:p>
                      <a:r>
                        <a:rPr lang="sv-SE" sz="1600" dirty="0" smtClean="0"/>
                        <a:t>...</a:t>
                      </a:r>
                      <a:endParaRPr lang="sv-SE" sz="1600" dirty="0"/>
                    </a:p>
                  </a:txBody>
                  <a:tcPr/>
                </a:tc>
              </a:tr>
              <a:tr h="146288">
                <a:tc>
                  <a:txBody>
                    <a:bodyPr/>
                    <a:lstStyle/>
                    <a:p>
                      <a:r>
                        <a:rPr lang="sv-SE" sz="1600" dirty="0" smtClean="0"/>
                        <a:t>Float</a:t>
                      </a:r>
                      <a:endParaRPr lang="sv-SE" sz="1600" dirty="0"/>
                    </a:p>
                  </a:txBody>
                  <a:tcPr/>
                </a:tc>
                <a:tc>
                  <a:txBody>
                    <a:bodyPr/>
                    <a:lstStyle/>
                    <a:p>
                      <a:r>
                        <a:rPr lang="sv-SE" sz="1600" dirty="0" err="1" smtClean="0"/>
                        <a:t>cssFloat</a:t>
                      </a:r>
                      <a:endParaRPr lang="sv-SE" sz="1600" dirty="0"/>
                    </a:p>
                  </a:txBody>
                  <a:tcPr/>
                </a:tc>
              </a:tr>
            </a:tbl>
          </a:graphicData>
        </a:graphic>
      </p:graphicFrame>
      <p:sp>
        <p:nvSpPr>
          <p:cNvPr id="8" name="Subtitle 2"/>
          <p:cNvSpPr txBox="1">
            <a:spLocks/>
          </p:cNvSpPr>
          <p:nvPr/>
        </p:nvSpPr>
        <p:spPr>
          <a:xfrm>
            <a:off x="1691680" y="4981736"/>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node.setAttribute</a:t>
            </a:r>
            <a:r>
              <a:rPr lang="sv-SE" sz="1400" dirty="0" smtClean="0">
                <a:latin typeface="Courier New" pitchFamily="49" charset="0"/>
                <a:cs typeface="Courier New" pitchFamily="49" charset="0"/>
              </a:rPr>
              <a:t>("style", "font-size:12px; </a:t>
            </a:r>
            <a:r>
              <a:rPr lang="sv-SE" sz="1400" dirty="0" err="1" smtClean="0">
                <a:latin typeface="Courier New" pitchFamily="49" charset="0"/>
                <a:cs typeface="Courier New" pitchFamily="49" charset="0"/>
              </a:rPr>
              <a:t>color:red</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pic>
        <p:nvPicPr>
          <p:cNvPr id="9" name="Picture 10" descr="http://www.favbrowser.com/wp-content/uploads/2010/08/internetexplorer7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441676"/>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P:\Icons\48x48\shadow\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873724"/>
            <a:ext cx="366986" cy="366986"/>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txBox="1">
            <a:spLocks/>
          </p:cNvSpPr>
          <p:nvPr/>
        </p:nvSpPr>
        <p:spPr>
          <a:xfrm>
            <a:off x="1619672" y="4369668"/>
            <a:ext cx="6120680" cy="351656"/>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Tyvärr är det problem att använda style tillsammans med </a:t>
            </a:r>
            <a:r>
              <a:rPr lang="sv-SE" sz="1800" dirty="0" err="1" smtClean="0"/>
              <a:t>setAttribute</a:t>
            </a:r>
            <a:r>
              <a:rPr lang="sv-SE" sz="1800" dirty="0" smtClean="0"/>
              <a:t> i IE &lt;= 7. Annars kan vi skriva:</a:t>
            </a:r>
          </a:p>
          <a:p>
            <a:endParaRPr lang="sv-SE" sz="2000" dirty="0" smtClean="0"/>
          </a:p>
        </p:txBody>
      </p:sp>
    </p:spTree>
    <p:extLst>
      <p:ext uri="{BB962C8B-B14F-4D97-AF65-F5344CB8AC3E}">
        <p14:creationId xmlns:p14="http://schemas.microsoft.com/office/powerpoint/2010/main" val="3586764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Inline</a:t>
            </a:r>
            <a:r>
              <a:rPr lang="sv-SE" dirty="0" smtClean="0"/>
              <a:t> </a:t>
            </a:r>
            <a:r>
              <a:rPr lang="sv-SE" dirty="0" err="1" smtClean="0"/>
              <a:t>styles</a:t>
            </a:r>
            <a:endParaRPr lang="sv-SE" dirty="0"/>
          </a:p>
        </p:txBody>
      </p:sp>
      <p:sp>
        <p:nvSpPr>
          <p:cNvPr id="3" name="Subtitle 2"/>
          <p:cNvSpPr>
            <a:spLocks noGrp="1"/>
          </p:cNvSpPr>
          <p:nvPr>
            <p:ph type="subTitle" idx="1"/>
          </p:nvPr>
        </p:nvSpPr>
        <p:spPr/>
        <p:txBody>
          <a:bodyPr/>
          <a:lstStyle/>
          <a:p>
            <a:r>
              <a:rPr lang="sv-SE" dirty="0" smtClean="0"/>
              <a:t>Om vi sätter stilattribut med ex. </a:t>
            </a:r>
            <a:r>
              <a:rPr lang="sv-SE" dirty="0" err="1" smtClean="0"/>
              <a:t>style.color</a:t>
            </a:r>
            <a:r>
              <a:rPr lang="sv-SE" dirty="0" smtClean="0"/>
              <a:t> kommer HTML-outputen att ändras till:</a:t>
            </a:r>
          </a:p>
          <a:p>
            <a:endParaRPr lang="sv-SE" dirty="0"/>
          </a:p>
          <a:p>
            <a:endParaRPr lang="sv-SE" dirty="0"/>
          </a:p>
          <a:p>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531667" y="2497460"/>
            <a:ext cx="8144789"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discovery</a:t>
            </a:r>
            <a:r>
              <a:rPr lang="sv-SE" sz="1800" dirty="0" smtClean="0">
                <a:latin typeface="Courier New" pitchFamily="49" charset="0"/>
                <a:cs typeface="Courier New" pitchFamily="49" charset="0"/>
              </a:rPr>
              <a:t>" </a:t>
            </a:r>
            <a:r>
              <a:rPr lang="sv-SE" sz="1800" b="1" dirty="0" smtClean="0">
                <a:latin typeface="Courier New" pitchFamily="49" charset="0"/>
                <a:cs typeface="Courier New" pitchFamily="49" charset="0"/>
              </a:rPr>
              <a:t>style="</a:t>
            </a:r>
            <a:r>
              <a:rPr lang="sv-SE" sz="1800" b="1" dirty="0" err="1" smtClean="0">
                <a:latin typeface="Courier New" pitchFamily="49" charset="0"/>
                <a:cs typeface="Courier New" pitchFamily="49" charset="0"/>
              </a:rPr>
              <a:t>color:red</a:t>
            </a:r>
            <a:r>
              <a:rPr lang="sv-SE" sz="1800" b="1" dirty="0" smtClean="0">
                <a:latin typeface="Courier New" pitchFamily="49" charset="0"/>
                <a:cs typeface="Courier New" pitchFamily="49" charset="0"/>
              </a:rPr>
              <a:t>; "</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Tree>
    <p:extLst>
      <p:ext uri="{BB962C8B-B14F-4D97-AF65-F5344CB8AC3E}">
        <p14:creationId xmlns:p14="http://schemas.microsoft.com/office/powerpoint/2010/main" val="7921400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Undvik uppblandning av lager</a:t>
            </a:r>
            <a:endParaRPr lang="sv-SE" sz="3600" dirty="0"/>
          </a:p>
        </p:txBody>
      </p:sp>
      <p:sp>
        <p:nvSpPr>
          <p:cNvPr id="4" name="TextBox 3"/>
          <p:cNvSpPr txBox="1"/>
          <p:nvPr/>
        </p:nvSpPr>
        <p:spPr>
          <a:xfrm>
            <a:off x="323528" y="1057300"/>
            <a:ext cx="8568952" cy="738664"/>
          </a:xfrm>
          <a:prstGeom prst="rect">
            <a:avLst/>
          </a:prstGeom>
          <a:noFill/>
        </p:spPr>
        <p:txBody>
          <a:bodyPr wrap="square" rtlCol="0">
            <a:spAutoFit/>
          </a:bodyPr>
          <a:lstStyle/>
          <a:p>
            <a:r>
              <a:rPr lang="sv-SE" sz="1400" dirty="0">
                <a:latin typeface="Minya Nouvelle" pitchFamily="2" charset="0"/>
              </a:rPr>
              <a:t>Om vi ändrar CSS-koden i JavaScript så innebär detta att utseendet på sidan blir </a:t>
            </a:r>
            <a:r>
              <a:rPr lang="sv-SE" sz="1400" dirty="0" err="1">
                <a:latin typeface="Minya Nouvelle" pitchFamily="2" charset="0"/>
              </a:rPr>
              <a:t>svåruppdaterat</a:t>
            </a:r>
            <a:r>
              <a:rPr lang="sv-SE" sz="1400" dirty="0">
                <a:latin typeface="Minya Nouvelle" pitchFamily="2" charset="0"/>
              </a:rPr>
              <a:t> eftersom Uppförandelagret innehåller </a:t>
            </a:r>
            <a:r>
              <a:rPr lang="sv-SE" sz="1400" dirty="0" err="1">
                <a:latin typeface="Minya Nouvelle" pitchFamily="2" charset="0"/>
              </a:rPr>
              <a:t>Presentationslagerkod</a:t>
            </a:r>
            <a:r>
              <a:rPr lang="sv-SE" sz="1400" dirty="0" smtClean="0">
                <a:latin typeface="Minya Nouvelle" pitchFamily="2" charset="0"/>
              </a:rPr>
              <a:t>.</a:t>
            </a:r>
          </a:p>
          <a:p>
            <a:r>
              <a:rPr lang="sv-SE" sz="1400" b="1" dirty="0" smtClean="0">
                <a:latin typeface="Minya Nouvelle" pitchFamily="2" charset="0"/>
              </a:rPr>
              <a:t>Utnyttja </a:t>
            </a:r>
            <a:r>
              <a:rPr lang="sv-SE" sz="1400" b="1" dirty="0" err="1" smtClean="0">
                <a:latin typeface="Minya Nouvelle" pitchFamily="2" charset="0"/>
              </a:rPr>
              <a:t>css</a:t>
            </a:r>
            <a:r>
              <a:rPr lang="sv-SE" sz="1400" b="1" dirty="0" smtClean="0">
                <a:latin typeface="Minya Nouvelle" pitchFamily="2" charset="0"/>
              </a:rPr>
              <a:t>-klasser!</a:t>
            </a:r>
            <a:endParaRPr lang="sv-SE" sz="1400" b="1" dirty="0">
              <a:latin typeface="Minya Nouvelle" pitchFamily="2" charset="0"/>
            </a:endParaRPr>
          </a:p>
        </p:txBody>
      </p:sp>
      <p:sp>
        <p:nvSpPr>
          <p:cNvPr id="5" name="Subtitle 2"/>
          <p:cNvSpPr txBox="1">
            <a:spLocks/>
          </p:cNvSpPr>
          <p:nvPr/>
        </p:nvSpPr>
        <p:spPr>
          <a:xfrm>
            <a:off x="467544" y="1777380"/>
            <a:ext cx="7920880"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("Discovery");</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className</a:t>
            </a:r>
            <a:r>
              <a:rPr lang="sv-SE" sz="1400" b="1" dirty="0" smtClean="0">
                <a:latin typeface="Courier New" pitchFamily="49" charset="0"/>
                <a:cs typeface="Courier New" pitchFamily="49" charset="0"/>
              </a:rPr>
              <a:t> = "</a:t>
            </a:r>
            <a:r>
              <a:rPr lang="sv-SE" sz="1400" b="1" dirty="0" err="1" smtClean="0">
                <a:latin typeface="Courier New" pitchFamily="49" charset="0"/>
                <a:cs typeface="Courier New" pitchFamily="49" charset="0"/>
              </a:rPr>
              <a:t>jschanged</a:t>
            </a:r>
            <a:r>
              <a:rPr lang="sv-SE" sz="1400" b="1"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a:spLocks noGrp="1"/>
          </p:cNvSpPr>
          <p:nvPr>
            <p:ph type="subTitle" idx="1"/>
          </p:nvPr>
        </p:nvSpPr>
        <p:spPr>
          <a:xfrm>
            <a:off x="467544" y="2713484"/>
            <a:ext cx="7926772" cy="1368152"/>
          </a:xfrm>
        </p:spPr>
        <p:style>
          <a:lnRef idx="1">
            <a:schemeClr val="accent4"/>
          </a:lnRef>
          <a:fillRef idx="2">
            <a:schemeClr val="accent4"/>
          </a:fillRef>
          <a:effectRef idx="1">
            <a:schemeClr val="accent4"/>
          </a:effectRef>
          <a:fontRef idx="minor">
            <a:schemeClr val="dk1"/>
          </a:fontRef>
        </p:style>
        <p:txBody>
          <a:bodyPr/>
          <a:lstStyle/>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Dynamicly</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assigned</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classes</a:t>
            </a:r>
            <a:r>
              <a:rPr lang="sv-SE" sz="1400" dirty="0" smtClean="0">
                <a:latin typeface="Courier New" pitchFamily="49" charset="0"/>
                <a:cs typeface="Courier New" pitchFamily="49" charset="0"/>
              </a:rPr>
              <a:t> (via JavaScript) */</a:t>
            </a:r>
          </a:p>
          <a:p>
            <a:r>
              <a:rPr lang="sv-SE" sz="1400"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jschanged</a:t>
            </a:r>
            <a:r>
              <a:rPr lang="sv-SE" sz="1400" dirty="0" smtClean="0">
                <a:latin typeface="Courier New" pitchFamily="49" charset="0"/>
                <a:cs typeface="Courier New" pitchFamily="49" charset="0"/>
              </a:rPr>
              <a:t> {</a:t>
            </a:r>
          </a:p>
          <a:p>
            <a:r>
              <a:rPr lang="sv-SE" sz="1400" dirty="0" smtClean="0">
                <a:latin typeface="Courier New" pitchFamily="49" charset="0"/>
                <a:cs typeface="Courier New" pitchFamily="49" charset="0"/>
              </a:rPr>
              <a:t>   color: red;</a:t>
            </a:r>
          </a:p>
          <a:p>
            <a:r>
              <a:rPr lang="sv-SE" sz="1400" dirty="0">
                <a:latin typeface="Courier New" pitchFamily="49" charset="0"/>
                <a:cs typeface="Courier New" pitchFamily="49" charset="0"/>
              </a:rPr>
              <a:t> </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background</a:t>
            </a:r>
            <a:r>
              <a:rPr lang="sv-SE" sz="1400" dirty="0" smtClean="0">
                <a:latin typeface="Courier New" pitchFamily="49" charset="0"/>
                <a:cs typeface="Courier New" pitchFamily="49" charset="0"/>
              </a:rPr>
              <a:t>-color: #12AC8B;</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7956376" y="1768088"/>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8" name="TextBox 7"/>
          <p:cNvSpPr txBox="1"/>
          <p:nvPr/>
        </p:nvSpPr>
        <p:spPr>
          <a:xfrm>
            <a:off x="7812360" y="2713484"/>
            <a:ext cx="57099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css</a:t>
            </a:r>
            <a:endParaRPr lang="sv-SE" dirty="0" smtClean="0">
              <a:latin typeface="Minya Nouvelle" pitchFamily="2" charset="0"/>
            </a:endParaRPr>
          </a:p>
        </p:txBody>
      </p:sp>
      <p:sp>
        <p:nvSpPr>
          <p:cNvPr id="9" name="Subtitle 2"/>
          <p:cNvSpPr txBox="1">
            <a:spLocks/>
          </p:cNvSpPr>
          <p:nvPr/>
        </p:nvSpPr>
        <p:spPr>
          <a:xfrm>
            <a:off x="488378" y="4405672"/>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node.setAttribute</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class</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jschanged</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pic>
        <p:nvPicPr>
          <p:cNvPr id="10" name="Picture 10" descr="http://www.favbrowser.com/wp-content/uploads/2010/08/internetexplorer7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8043" y="4945732"/>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Icons\48x48\shadow\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403" y="5248581"/>
            <a:ext cx="322588" cy="322588"/>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p:cNvSpPr txBox="1">
            <a:spLocks/>
          </p:cNvSpPr>
          <p:nvPr/>
        </p:nvSpPr>
        <p:spPr>
          <a:xfrm>
            <a:off x="2734853" y="4934676"/>
            <a:ext cx="6120680" cy="612068"/>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Tyvärr är det problem att använda </a:t>
            </a:r>
            <a:r>
              <a:rPr lang="sv-SE" sz="1800" dirty="0" err="1" smtClean="0"/>
              <a:t>class</a:t>
            </a:r>
            <a:r>
              <a:rPr lang="sv-SE" sz="1800" dirty="0" smtClean="0"/>
              <a:t> tillsammans med </a:t>
            </a:r>
            <a:r>
              <a:rPr lang="sv-SE" sz="1800" dirty="0" err="1" smtClean="0"/>
              <a:t>setAttribute</a:t>
            </a:r>
            <a:r>
              <a:rPr lang="sv-SE" sz="1800" dirty="0" smtClean="0"/>
              <a:t> i IE &lt;= 7.</a:t>
            </a:r>
          </a:p>
        </p:txBody>
      </p:sp>
      <p:pic>
        <p:nvPicPr>
          <p:cNvPr id="13" name="Picture 12" descr="P:\Icons\48x48\shadow\text_tre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2027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 </a:t>
            </a:r>
            <a:r>
              <a:rPr lang="sv-SE" dirty="0" err="1" smtClean="0"/>
              <a:t>classList</a:t>
            </a:r>
            <a:endParaRPr lang="sv-SE" dirty="0"/>
          </a:p>
        </p:txBody>
      </p:sp>
      <p:sp>
        <p:nvSpPr>
          <p:cNvPr id="4" name="Subtitle 2"/>
          <p:cNvSpPr txBox="1">
            <a:spLocks/>
          </p:cNvSpPr>
          <p:nvPr/>
        </p:nvSpPr>
        <p:spPr>
          <a:xfrm>
            <a:off x="395536" y="1345332"/>
            <a:ext cx="7920880"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("Discovery");</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classList.add</a:t>
            </a:r>
            <a:r>
              <a:rPr lang="sv-SE" sz="1400" b="1"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jschanged</a:t>
            </a:r>
            <a:r>
              <a:rPr lang="sv-SE" sz="1400" b="1"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44437475"/>
              </p:ext>
            </p:extLst>
          </p:nvPr>
        </p:nvGraphicFramePr>
        <p:xfrm>
          <a:off x="1043608" y="2713484"/>
          <a:ext cx="6552728" cy="1341120"/>
        </p:xfrm>
        <a:graphic>
          <a:graphicData uri="http://schemas.openxmlformats.org/drawingml/2006/table">
            <a:tbl>
              <a:tblPr firstRow="1" bandRow="1">
                <a:tableStyleId>{8A107856-5554-42FB-B03E-39F5DBC370BA}</a:tableStyleId>
              </a:tblPr>
              <a:tblGrid>
                <a:gridCol w="3240360"/>
                <a:gridCol w="3312368"/>
              </a:tblGrid>
              <a:tr h="216024">
                <a:tc>
                  <a:txBody>
                    <a:bodyPr/>
                    <a:lstStyle/>
                    <a:p>
                      <a:r>
                        <a:rPr lang="sv-SE" sz="1600" b="0" dirty="0" err="1" smtClean="0"/>
                        <a:t>node.classList.</a:t>
                      </a:r>
                      <a:r>
                        <a:rPr lang="sv-SE" sz="1600" b="1" dirty="0" err="1" smtClean="0"/>
                        <a:t>add</a:t>
                      </a:r>
                      <a:r>
                        <a:rPr lang="sv-SE" sz="1600" b="0" dirty="0" smtClean="0"/>
                        <a:t>( </a:t>
                      </a:r>
                      <a:r>
                        <a:rPr lang="sv-SE" sz="1600" b="0" i="1" dirty="0" smtClean="0"/>
                        <a:t>värde </a:t>
                      </a:r>
                      <a:r>
                        <a:rPr lang="sv-SE" sz="1600" b="0" dirty="0" smtClean="0"/>
                        <a:t>)</a:t>
                      </a:r>
                      <a:endParaRPr lang="sv-SE" sz="1600" b="0" dirty="0"/>
                    </a:p>
                  </a:txBody>
                  <a:tcPr/>
                </a:tc>
                <a:tc>
                  <a:txBody>
                    <a:bodyPr/>
                    <a:lstStyle/>
                    <a:p>
                      <a:r>
                        <a:rPr lang="sv-SE" sz="1600" b="0" dirty="0" smtClean="0"/>
                        <a:t>Lägg till en klass</a:t>
                      </a:r>
                      <a:endParaRPr lang="sv-SE" sz="1600" b="0" dirty="0"/>
                    </a:p>
                  </a:txBody>
                  <a:tcPr/>
                </a:tc>
              </a:tr>
              <a:tr h="121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remove</a:t>
                      </a:r>
                      <a:r>
                        <a:rPr lang="sv-SE" sz="1600" b="0" dirty="0" smtClean="0"/>
                        <a:t>( </a:t>
                      </a:r>
                      <a:r>
                        <a:rPr lang="sv-SE" sz="1600" b="0" i="1" dirty="0" smtClean="0"/>
                        <a:t>värde </a:t>
                      </a:r>
                      <a:r>
                        <a:rPr lang="sv-SE" sz="1600" b="0" dirty="0" smtClean="0"/>
                        <a:t>)</a:t>
                      </a:r>
                      <a:endParaRPr lang="sv-SE" sz="1600" dirty="0"/>
                    </a:p>
                  </a:txBody>
                  <a:tcPr/>
                </a:tc>
                <a:tc>
                  <a:txBody>
                    <a:bodyPr/>
                    <a:lstStyle/>
                    <a:p>
                      <a:r>
                        <a:rPr lang="sv-SE" sz="1600" dirty="0" smtClean="0"/>
                        <a:t>Ta bort</a:t>
                      </a:r>
                      <a:endParaRPr lang="sv-SE" sz="1600" dirty="0"/>
                    </a:p>
                  </a:txBody>
                  <a:tcPr/>
                </a:tc>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toggle</a:t>
                      </a:r>
                      <a:r>
                        <a:rPr lang="sv-SE" sz="1600" b="0" dirty="0" smtClean="0"/>
                        <a:t>( </a:t>
                      </a:r>
                      <a:r>
                        <a:rPr lang="sv-SE" sz="1600" b="0" i="1" dirty="0" smtClean="0"/>
                        <a:t>värde </a:t>
                      </a:r>
                      <a:r>
                        <a:rPr lang="sv-SE" sz="1600" b="0" dirty="0" smtClean="0"/>
                        <a:t>)</a:t>
                      </a:r>
                    </a:p>
                  </a:txBody>
                  <a:tcPr/>
                </a:tc>
                <a:tc>
                  <a:txBody>
                    <a:bodyPr/>
                    <a:lstStyle/>
                    <a:p>
                      <a:r>
                        <a:rPr lang="sv-SE" sz="1600" dirty="0" smtClean="0"/>
                        <a:t>Om</a:t>
                      </a:r>
                      <a:r>
                        <a:rPr lang="sv-SE" sz="1600" baseline="0" dirty="0" smtClean="0"/>
                        <a:t> inte satt: sätt, annars ta bort</a:t>
                      </a:r>
                      <a:endParaRPr lang="sv-SE" sz="1600" dirty="0"/>
                    </a:p>
                  </a:txBody>
                  <a:tcPr/>
                </a:tc>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contains</a:t>
                      </a:r>
                      <a:r>
                        <a:rPr lang="sv-SE" sz="1600" b="0" dirty="0" smtClean="0"/>
                        <a:t>( </a:t>
                      </a:r>
                      <a:r>
                        <a:rPr lang="sv-SE" sz="1600" b="0" i="1" dirty="0" smtClean="0"/>
                        <a:t>värde </a:t>
                      </a:r>
                      <a:r>
                        <a:rPr lang="sv-SE" sz="1600" b="0" dirty="0" smtClean="0"/>
                        <a:t>)</a:t>
                      </a:r>
                      <a:endParaRPr lang="sv-SE" sz="1600" dirty="0" smtClean="0"/>
                    </a:p>
                  </a:txBody>
                  <a:tcPr/>
                </a:tc>
                <a:tc>
                  <a:txBody>
                    <a:bodyPr/>
                    <a:lstStyle/>
                    <a:p>
                      <a:r>
                        <a:rPr lang="sv-SE" sz="1600" dirty="0" smtClean="0"/>
                        <a:t>Är klassen</a:t>
                      </a:r>
                      <a:r>
                        <a:rPr lang="sv-SE" sz="1600" baseline="0" dirty="0" smtClean="0"/>
                        <a:t> är satt? (</a:t>
                      </a:r>
                      <a:r>
                        <a:rPr lang="sv-SE" sz="1600" baseline="0" dirty="0" err="1" smtClean="0"/>
                        <a:t>bool</a:t>
                      </a:r>
                      <a:r>
                        <a:rPr lang="sv-SE" sz="1600" baseline="0" dirty="0" smtClean="0"/>
                        <a:t>)</a:t>
                      </a:r>
                      <a:endParaRPr lang="sv-SE" sz="1600" dirty="0"/>
                    </a:p>
                  </a:txBody>
                  <a:tcPr/>
                </a:tc>
              </a:tr>
            </a:tbl>
          </a:graphicData>
        </a:graphic>
      </p:graphicFrame>
      <p:sp>
        <p:nvSpPr>
          <p:cNvPr id="6" name="TextBox 5"/>
          <p:cNvSpPr txBox="1"/>
          <p:nvPr/>
        </p:nvSpPr>
        <p:spPr>
          <a:xfrm>
            <a:off x="954973" y="4362117"/>
            <a:ext cx="2896947" cy="1015663"/>
          </a:xfrm>
          <a:prstGeom prst="rect">
            <a:avLst/>
          </a:prstGeom>
          <a:noFill/>
        </p:spPr>
        <p:txBody>
          <a:bodyPr wrap="none" rtlCol="0">
            <a:spAutoFit/>
          </a:bodyPr>
          <a:lstStyle/>
          <a:p>
            <a:r>
              <a:rPr lang="sv-SE" sz="1200" dirty="0" smtClean="0">
                <a:latin typeface="Minya Nouvelle" pitchFamily="2" charset="0"/>
              </a:rPr>
              <a:t>IE 10+		</a:t>
            </a:r>
            <a:r>
              <a:rPr lang="sv-SE" sz="1200" dirty="0" err="1" smtClean="0">
                <a:latin typeface="Minya Nouvelle" pitchFamily="2" charset="0"/>
              </a:rPr>
              <a:t>Android</a:t>
            </a:r>
            <a:r>
              <a:rPr lang="sv-SE" sz="1200" dirty="0" smtClean="0">
                <a:latin typeface="Minya Nouvelle" pitchFamily="2" charset="0"/>
              </a:rPr>
              <a:t> 3.0+</a:t>
            </a:r>
            <a:br>
              <a:rPr lang="sv-SE" sz="1200" dirty="0" smtClean="0">
                <a:latin typeface="Minya Nouvelle" pitchFamily="2" charset="0"/>
              </a:rPr>
            </a:br>
            <a:r>
              <a:rPr lang="sv-SE" sz="1200" dirty="0" smtClean="0">
                <a:latin typeface="Minya Nouvelle" pitchFamily="2" charset="0"/>
              </a:rPr>
              <a:t>FF 3.6+		</a:t>
            </a:r>
            <a:r>
              <a:rPr lang="sv-SE" sz="1200" dirty="0" err="1" smtClean="0">
                <a:latin typeface="Minya Nouvelle" pitchFamily="2" charset="0"/>
              </a:rPr>
              <a:t>iOS</a:t>
            </a:r>
            <a:r>
              <a:rPr lang="sv-SE" sz="1200" dirty="0">
                <a:latin typeface="Minya Nouvelle" pitchFamily="2" charset="0"/>
              </a:rPr>
              <a:t> </a:t>
            </a:r>
            <a:r>
              <a:rPr lang="sv-SE" sz="1200" dirty="0" smtClean="0">
                <a:latin typeface="Minya Nouvelle" pitchFamily="2" charset="0"/>
              </a:rPr>
              <a:t>5+</a:t>
            </a:r>
            <a:br>
              <a:rPr lang="sv-SE" sz="1200" dirty="0" smtClean="0">
                <a:latin typeface="Minya Nouvelle" pitchFamily="2" charset="0"/>
              </a:rPr>
            </a:br>
            <a:r>
              <a:rPr lang="sv-SE" sz="1200" dirty="0" err="1" smtClean="0">
                <a:latin typeface="Minya Nouvelle" pitchFamily="2" charset="0"/>
              </a:rPr>
              <a:t>Chrome</a:t>
            </a:r>
            <a:r>
              <a:rPr lang="sv-SE" sz="1200" dirty="0" smtClean="0">
                <a:latin typeface="Minya Nouvelle" pitchFamily="2" charset="0"/>
              </a:rPr>
              <a:t> 8+</a:t>
            </a:r>
            <a:br>
              <a:rPr lang="sv-SE" sz="1200" dirty="0" smtClean="0">
                <a:latin typeface="Minya Nouvelle" pitchFamily="2" charset="0"/>
              </a:rPr>
            </a:br>
            <a:r>
              <a:rPr lang="sv-SE" sz="1200" dirty="0" smtClean="0">
                <a:latin typeface="Minya Nouvelle" pitchFamily="2" charset="0"/>
              </a:rPr>
              <a:t>Safari 5.1+</a:t>
            </a:r>
            <a:br>
              <a:rPr lang="sv-SE" sz="1200" dirty="0" smtClean="0">
                <a:latin typeface="Minya Nouvelle" pitchFamily="2" charset="0"/>
              </a:rPr>
            </a:br>
            <a:r>
              <a:rPr lang="sv-SE" sz="1200" dirty="0" smtClean="0">
                <a:latin typeface="Minya Nouvelle" pitchFamily="2" charset="0"/>
              </a:rPr>
              <a:t>Opera 11.5+</a:t>
            </a:r>
          </a:p>
        </p:txBody>
      </p:sp>
    </p:spTree>
    <p:extLst>
      <p:ext uri="{BB962C8B-B14F-4D97-AF65-F5344CB8AC3E}">
        <p14:creationId xmlns:p14="http://schemas.microsoft.com/office/powerpoint/2010/main" val="1335926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srcRect/>
          <a:stretch>
            <a:fillRect/>
          </a:stretch>
        </p:blipFill>
        <p:spPr bwMode="auto">
          <a:xfrm>
            <a:off x="4105751" y="1156676"/>
            <a:ext cx="4427839" cy="4178694"/>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11560" y="2340905"/>
            <a:ext cx="2792753" cy="1869165"/>
          </a:xfrm>
          <a:prstGeom prst="rect">
            <a:avLst/>
          </a:prstGeom>
          <a:noFill/>
          <a:ln w="9525">
            <a:noFill/>
            <a:miter lim="800000"/>
            <a:headEnd/>
            <a:tailEnd/>
          </a:ln>
        </p:spPr>
      </p:pic>
      <p:grpSp>
        <p:nvGrpSpPr>
          <p:cNvPr id="6" name="Group 5"/>
          <p:cNvGrpSpPr/>
          <p:nvPr/>
        </p:nvGrpSpPr>
        <p:grpSpPr>
          <a:xfrm>
            <a:off x="1621239" y="1152404"/>
            <a:ext cx="2891103" cy="2495994"/>
            <a:chOff x="1295400" y="668867"/>
            <a:chExt cx="3352800" cy="2798233"/>
          </a:xfrm>
        </p:grpSpPr>
        <p:sp>
          <p:nvSpPr>
            <p:cNvPr id="7" name="Freeform 6"/>
            <p:cNvSpPr/>
            <p:nvPr/>
          </p:nvSpPr>
          <p:spPr bwMode="auto">
            <a:xfrm>
              <a:off x="1295400" y="668867"/>
              <a:ext cx="3352800" cy="2798233"/>
            </a:xfrm>
            <a:custGeom>
              <a:avLst/>
              <a:gdLst>
                <a:gd name="connsiteX0" fmla="*/ 0 w 3352800"/>
                <a:gd name="connsiteY0" fmla="*/ 1769533 h 2798233"/>
                <a:gd name="connsiteX1" fmla="*/ 647700 w 3352800"/>
                <a:gd name="connsiteY1" fmla="*/ 486833 h 2798233"/>
                <a:gd name="connsiteX2" fmla="*/ 2197100 w 3352800"/>
                <a:gd name="connsiteY2" fmla="*/ 385233 h 2798233"/>
                <a:gd name="connsiteX3" fmla="*/ 3352800 w 3352800"/>
                <a:gd name="connsiteY3" fmla="*/ 2798233 h 2798233"/>
              </a:gdLst>
              <a:ahLst/>
              <a:cxnLst>
                <a:cxn ang="0">
                  <a:pos x="connsiteX0" y="connsiteY0"/>
                </a:cxn>
                <a:cxn ang="0">
                  <a:pos x="connsiteX1" y="connsiteY1"/>
                </a:cxn>
                <a:cxn ang="0">
                  <a:pos x="connsiteX2" y="connsiteY2"/>
                </a:cxn>
                <a:cxn ang="0">
                  <a:pos x="connsiteX3" y="connsiteY3"/>
                </a:cxn>
              </a:cxnLst>
              <a:rect l="l" t="t" r="r" b="b"/>
              <a:pathLst>
                <a:path w="3352800" h="2798233">
                  <a:moveTo>
                    <a:pt x="0" y="1769533"/>
                  </a:moveTo>
                  <a:cubicBezTo>
                    <a:pt x="140758" y="1243541"/>
                    <a:pt x="281517" y="717550"/>
                    <a:pt x="647700" y="486833"/>
                  </a:cubicBezTo>
                  <a:cubicBezTo>
                    <a:pt x="1013883" y="256116"/>
                    <a:pt x="1746250" y="0"/>
                    <a:pt x="2197100" y="385233"/>
                  </a:cubicBezTo>
                  <a:cubicBezTo>
                    <a:pt x="2647950" y="770466"/>
                    <a:pt x="3000375" y="1784349"/>
                    <a:pt x="3352800" y="2798233"/>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8" name="Picture 7" descr="P:\Icons\128x128\shadow\flash.png"/>
            <p:cNvPicPr>
              <a:picLocks noChangeAspect="1" noChangeArrowheads="1"/>
            </p:cNvPicPr>
            <p:nvPr/>
          </p:nvPicPr>
          <p:blipFill>
            <a:blip r:embed="rId4" cstate="print"/>
            <a:srcRect/>
            <a:stretch>
              <a:fillRect/>
            </a:stretch>
          </p:blipFill>
          <p:spPr bwMode="auto">
            <a:xfrm rot="357889">
              <a:off x="3571868" y="1285864"/>
              <a:ext cx="620719" cy="620719"/>
            </a:xfrm>
            <a:prstGeom prst="rect">
              <a:avLst/>
            </a:prstGeom>
            <a:noFill/>
          </p:spPr>
        </p:pic>
      </p:grpSp>
      <p:grpSp>
        <p:nvGrpSpPr>
          <p:cNvPr id="9" name="Group 8"/>
          <p:cNvGrpSpPr/>
          <p:nvPr/>
        </p:nvGrpSpPr>
        <p:grpSpPr>
          <a:xfrm>
            <a:off x="1316439" y="1416986"/>
            <a:ext cx="3132027" cy="1784201"/>
            <a:chOff x="990600" y="933450"/>
            <a:chExt cx="3632200" cy="2000250"/>
          </a:xfrm>
        </p:grpSpPr>
        <p:sp>
          <p:nvSpPr>
            <p:cNvPr id="10" name="Freeform 9"/>
            <p:cNvSpPr/>
            <p:nvPr/>
          </p:nvSpPr>
          <p:spPr bwMode="auto">
            <a:xfrm>
              <a:off x="990600" y="933450"/>
              <a:ext cx="3632200" cy="2000250"/>
            </a:xfrm>
            <a:custGeom>
              <a:avLst/>
              <a:gdLst>
                <a:gd name="connsiteX0" fmla="*/ 0 w 3632200"/>
                <a:gd name="connsiteY0" fmla="*/ 2000250 h 2000250"/>
                <a:gd name="connsiteX1" fmla="*/ 1955800 w 3632200"/>
                <a:gd name="connsiteY1" fmla="*/ 311150 h 2000250"/>
                <a:gd name="connsiteX2" fmla="*/ 3632200 w 3632200"/>
                <a:gd name="connsiteY2" fmla="*/ 133350 h 2000250"/>
              </a:gdLst>
              <a:ahLst/>
              <a:cxnLst>
                <a:cxn ang="0">
                  <a:pos x="connsiteX0" y="connsiteY0"/>
                </a:cxn>
                <a:cxn ang="0">
                  <a:pos x="connsiteX1" y="connsiteY1"/>
                </a:cxn>
                <a:cxn ang="0">
                  <a:pos x="connsiteX2" y="connsiteY2"/>
                </a:cxn>
              </a:cxnLst>
              <a:rect l="l" t="t" r="r" b="b"/>
              <a:pathLst>
                <a:path w="3632200" h="2000250">
                  <a:moveTo>
                    <a:pt x="0" y="2000250"/>
                  </a:moveTo>
                  <a:cubicBezTo>
                    <a:pt x="675216" y="1311275"/>
                    <a:pt x="1350433" y="622300"/>
                    <a:pt x="1955800" y="311150"/>
                  </a:cubicBezTo>
                  <a:cubicBezTo>
                    <a:pt x="2561167" y="0"/>
                    <a:pt x="3096683" y="66675"/>
                    <a:pt x="3632200" y="13335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1" name="Picture 7" descr="P:\Icons\128x128\shadow\flash.png"/>
            <p:cNvPicPr>
              <a:picLocks noChangeAspect="1" noChangeArrowheads="1"/>
            </p:cNvPicPr>
            <p:nvPr/>
          </p:nvPicPr>
          <p:blipFill>
            <a:blip r:embed="rId4" cstate="print"/>
            <a:srcRect/>
            <a:stretch>
              <a:fillRect/>
            </a:stretch>
          </p:blipFill>
          <p:spPr bwMode="auto">
            <a:xfrm rot="16538613">
              <a:off x="2100686" y="1314880"/>
              <a:ext cx="620719" cy="620719"/>
            </a:xfrm>
            <a:prstGeom prst="rect">
              <a:avLst/>
            </a:prstGeom>
            <a:noFill/>
          </p:spPr>
        </p:pic>
      </p:grpSp>
      <p:grpSp>
        <p:nvGrpSpPr>
          <p:cNvPr id="12" name="Group 11"/>
          <p:cNvGrpSpPr/>
          <p:nvPr/>
        </p:nvGrpSpPr>
        <p:grpSpPr>
          <a:xfrm>
            <a:off x="982006" y="4052237"/>
            <a:ext cx="3486115" cy="1348444"/>
            <a:chOff x="656167" y="3568700"/>
            <a:chExt cx="4042833" cy="1511727"/>
          </a:xfrm>
        </p:grpSpPr>
        <p:sp>
          <p:nvSpPr>
            <p:cNvPr id="13" name="Freeform 12"/>
            <p:cNvSpPr/>
            <p:nvPr/>
          </p:nvSpPr>
          <p:spPr bwMode="auto">
            <a:xfrm>
              <a:off x="656167" y="3568700"/>
              <a:ext cx="4042833" cy="1361017"/>
            </a:xfrm>
            <a:custGeom>
              <a:avLst/>
              <a:gdLst>
                <a:gd name="connsiteX0" fmla="*/ 93133 w 4042833"/>
                <a:gd name="connsiteY0" fmla="*/ 0 h 1361017"/>
                <a:gd name="connsiteX1" fmla="*/ 385233 w 4042833"/>
                <a:gd name="connsiteY1" fmla="*/ 952500 h 1361017"/>
                <a:gd name="connsiteX2" fmla="*/ 2404533 w 4042833"/>
                <a:gd name="connsiteY2" fmla="*/ 1282700 h 1361017"/>
                <a:gd name="connsiteX3" fmla="*/ 4042833 w 4042833"/>
                <a:gd name="connsiteY3" fmla="*/ 482600 h 1361017"/>
              </a:gdLst>
              <a:ahLst/>
              <a:cxnLst>
                <a:cxn ang="0">
                  <a:pos x="connsiteX0" y="connsiteY0"/>
                </a:cxn>
                <a:cxn ang="0">
                  <a:pos x="connsiteX1" y="connsiteY1"/>
                </a:cxn>
                <a:cxn ang="0">
                  <a:pos x="connsiteX2" y="connsiteY2"/>
                </a:cxn>
                <a:cxn ang="0">
                  <a:pos x="connsiteX3" y="connsiteY3"/>
                </a:cxn>
              </a:cxnLst>
              <a:rect l="l" t="t" r="r" b="b"/>
              <a:pathLst>
                <a:path w="4042833" h="1361017">
                  <a:moveTo>
                    <a:pt x="93133" y="0"/>
                  </a:moveTo>
                  <a:cubicBezTo>
                    <a:pt x="46566" y="369358"/>
                    <a:pt x="0" y="738717"/>
                    <a:pt x="385233" y="952500"/>
                  </a:cubicBezTo>
                  <a:cubicBezTo>
                    <a:pt x="770466" y="1166283"/>
                    <a:pt x="1794933" y="1361017"/>
                    <a:pt x="2404533" y="1282700"/>
                  </a:cubicBezTo>
                  <a:cubicBezTo>
                    <a:pt x="3014133" y="1204383"/>
                    <a:pt x="3528483" y="843491"/>
                    <a:pt x="4042833" y="48260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4" name="Picture 7" descr="P:\Icons\128x128\shadow\flash.png"/>
            <p:cNvPicPr>
              <a:picLocks noChangeAspect="1" noChangeArrowheads="1"/>
            </p:cNvPicPr>
            <p:nvPr/>
          </p:nvPicPr>
          <p:blipFill>
            <a:blip r:embed="rId4" cstate="print"/>
            <a:srcRect/>
            <a:stretch>
              <a:fillRect/>
            </a:stretch>
          </p:blipFill>
          <p:spPr bwMode="auto">
            <a:xfrm rot="19828219">
              <a:off x="1459299" y="4459708"/>
              <a:ext cx="620719" cy="620719"/>
            </a:xfrm>
            <a:prstGeom prst="rect">
              <a:avLst/>
            </a:prstGeom>
            <a:noFill/>
          </p:spPr>
        </p:pic>
      </p:grpSp>
      <p:grpSp>
        <p:nvGrpSpPr>
          <p:cNvPr id="15" name="Group 14"/>
          <p:cNvGrpSpPr/>
          <p:nvPr/>
        </p:nvGrpSpPr>
        <p:grpSpPr>
          <a:xfrm>
            <a:off x="2916639" y="2236137"/>
            <a:ext cx="1817891" cy="1439060"/>
            <a:chOff x="2590800" y="1752600"/>
            <a:chExt cx="2108200" cy="1613315"/>
          </a:xfrm>
        </p:grpSpPr>
        <p:sp>
          <p:nvSpPr>
            <p:cNvPr id="16" name="Freeform 15"/>
            <p:cNvSpPr/>
            <p:nvPr/>
          </p:nvSpPr>
          <p:spPr bwMode="auto">
            <a:xfrm>
              <a:off x="2590800" y="1752600"/>
              <a:ext cx="2108200" cy="1394883"/>
            </a:xfrm>
            <a:custGeom>
              <a:avLst/>
              <a:gdLst>
                <a:gd name="connsiteX0" fmla="*/ 0 w 2108200"/>
                <a:gd name="connsiteY0" fmla="*/ 990600 h 1394883"/>
                <a:gd name="connsiteX1" fmla="*/ 520700 w 2108200"/>
                <a:gd name="connsiteY1" fmla="*/ 1384300 h 1394883"/>
                <a:gd name="connsiteX2" fmla="*/ 1524000 w 2108200"/>
                <a:gd name="connsiteY2" fmla="*/ 1054100 h 1394883"/>
                <a:gd name="connsiteX3" fmla="*/ 2108200 w 2108200"/>
                <a:gd name="connsiteY3" fmla="*/ 0 h 1394883"/>
              </a:gdLst>
              <a:ahLst/>
              <a:cxnLst>
                <a:cxn ang="0">
                  <a:pos x="connsiteX0" y="connsiteY0"/>
                </a:cxn>
                <a:cxn ang="0">
                  <a:pos x="connsiteX1" y="connsiteY1"/>
                </a:cxn>
                <a:cxn ang="0">
                  <a:pos x="connsiteX2" y="connsiteY2"/>
                </a:cxn>
                <a:cxn ang="0">
                  <a:pos x="connsiteX3" y="connsiteY3"/>
                </a:cxn>
              </a:cxnLst>
              <a:rect l="l" t="t" r="r" b="b"/>
              <a:pathLst>
                <a:path w="2108200" h="1394883">
                  <a:moveTo>
                    <a:pt x="0" y="990600"/>
                  </a:moveTo>
                  <a:cubicBezTo>
                    <a:pt x="133350" y="1182158"/>
                    <a:pt x="266700" y="1373717"/>
                    <a:pt x="520700" y="1384300"/>
                  </a:cubicBezTo>
                  <a:cubicBezTo>
                    <a:pt x="774700" y="1394883"/>
                    <a:pt x="1259417" y="1284817"/>
                    <a:pt x="1524000" y="1054100"/>
                  </a:cubicBezTo>
                  <a:cubicBezTo>
                    <a:pt x="1788583" y="823383"/>
                    <a:pt x="1948391" y="411691"/>
                    <a:pt x="2108200" y="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7" name="Picture 7" descr="P:\Icons\128x128\shadow\flash.png"/>
            <p:cNvPicPr>
              <a:picLocks noChangeAspect="1" noChangeArrowheads="1"/>
            </p:cNvPicPr>
            <p:nvPr/>
          </p:nvPicPr>
          <p:blipFill>
            <a:blip r:embed="rId4" cstate="print"/>
            <a:srcRect/>
            <a:stretch>
              <a:fillRect/>
            </a:stretch>
          </p:blipFill>
          <p:spPr bwMode="auto">
            <a:xfrm rot="17839465">
              <a:off x="3173811" y="2745196"/>
              <a:ext cx="620719" cy="620719"/>
            </a:xfrm>
            <a:prstGeom prst="rect">
              <a:avLst/>
            </a:prstGeom>
            <a:noFill/>
          </p:spPr>
        </p:pic>
      </p:grpSp>
      <p:sp>
        <p:nvSpPr>
          <p:cNvPr id="18" name="Title 1"/>
          <p:cNvSpPr>
            <a:spLocks noGrp="1"/>
          </p:cNvSpPr>
          <p:nvPr>
            <p:ph type="ctrTitle"/>
          </p:nvPr>
        </p:nvSpPr>
        <p:spPr>
          <a:xfrm>
            <a:off x="642910" y="285732"/>
            <a:ext cx="7772400" cy="773912"/>
          </a:xfrm>
        </p:spPr>
        <p:txBody>
          <a:bodyPr/>
          <a:lstStyle/>
          <a:p>
            <a:r>
              <a:rPr lang="sv-SE" sz="4000" dirty="0" smtClean="0"/>
              <a:t>Händelsestyrd programmering</a:t>
            </a:r>
            <a:endParaRPr lang="sv-SE" sz="4000" dirty="0"/>
          </a:p>
        </p:txBody>
      </p:sp>
      <p:pic>
        <p:nvPicPr>
          <p:cNvPr id="1026"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3304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000"/>
                                        <p:tgtEl>
                                          <p:spTgt spid="15"/>
                                        </p:tgtEl>
                                      </p:cBhvr>
                                    </p:animEffect>
                                  </p:childTnLst>
                                </p:cTn>
                              </p:par>
                            </p:childTnLst>
                          </p:cTn>
                        </p:par>
                        <p:par>
                          <p:cTn id="17" fill="hold">
                            <p:stCondLst>
                              <p:cond delay="4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childTnLst>
                                </p:cTn>
                              </p:par>
                            </p:childTnLst>
                          </p:cTn>
                        </p:par>
                        <p:par>
                          <p:cTn id="21" fill="hold">
                            <p:stCondLst>
                              <p:cond delay="6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Händelser</a:t>
            </a:r>
            <a:endParaRPr lang="sv-SE" dirty="0"/>
          </a:p>
        </p:txBody>
      </p:sp>
      <p:sp>
        <p:nvSpPr>
          <p:cNvPr id="3" name="Subtitle 2"/>
          <p:cNvSpPr>
            <a:spLocks noGrp="1"/>
          </p:cNvSpPr>
          <p:nvPr>
            <p:ph type="subTitle" idx="1"/>
          </p:nvPr>
        </p:nvSpPr>
        <p:spPr>
          <a:xfrm>
            <a:off x="539552" y="1093652"/>
            <a:ext cx="8106124" cy="4140112"/>
          </a:xfrm>
        </p:spPr>
        <p:txBody>
          <a:bodyPr/>
          <a:lstStyle/>
          <a:p>
            <a:pPr marL="342900" indent="-342900">
              <a:buFont typeface="Arial" charset="0"/>
              <a:buChar char="•"/>
            </a:pPr>
            <a:r>
              <a:rPr lang="sv-SE" b="1" dirty="0" smtClean="0"/>
              <a:t>Mushändelser</a:t>
            </a:r>
            <a:r>
              <a:rPr lang="sv-SE" dirty="0" smtClean="0"/>
              <a:t/>
            </a:r>
            <a:br>
              <a:rPr lang="sv-SE" dirty="0" smtClean="0"/>
            </a:br>
            <a:r>
              <a:rPr lang="sv-SE" sz="1800" b="1" dirty="0" err="1" smtClean="0"/>
              <a:t>click</a:t>
            </a:r>
            <a:r>
              <a:rPr lang="sv-SE" sz="1800" dirty="0" smtClean="0"/>
              <a:t>, </a:t>
            </a:r>
            <a:r>
              <a:rPr lang="sv-SE" sz="1800" dirty="0" err="1" smtClean="0"/>
              <a:t>dblclick</a:t>
            </a:r>
            <a:r>
              <a:rPr lang="sv-SE" sz="1800" dirty="0" smtClean="0"/>
              <a:t>, </a:t>
            </a:r>
            <a:r>
              <a:rPr lang="sv-SE" sz="1800" dirty="0" err="1" smtClean="0"/>
              <a:t>mousedown</a:t>
            </a:r>
            <a:r>
              <a:rPr lang="sv-SE" sz="1800" dirty="0" smtClean="0"/>
              <a:t>, </a:t>
            </a:r>
            <a:r>
              <a:rPr lang="sv-SE" sz="1800" dirty="0" err="1" smtClean="0"/>
              <a:t>mouseout</a:t>
            </a:r>
            <a:r>
              <a:rPr lang="sv-SE" sz="1800" dirty="0" smtClean="0"/>
              <a:t>, </a:t>
            </a:r>
            <a:r>
              <a:rPr lang="sv-SE" sz="1800" dirty="0" err="1" smtClean="0"/>
              <a:t>mouseover</a:t>
            </a:r>
            <a:r>
              <a:rPr lang="sv-SE" sz="1800" dirty="0" smtClean="0"/>
              <a:t>, </a:t>
            </a:r>
            <a:r>
              <a:rPr lang="sv-SE" sz="1800" dirty="0" err="1" smtClean="0"/>
              <a:t>mouseup</a:t>
            </a:r>
            <a:r>
              <a:rPr lang="sv-SE" sz="1800" dirty="0" smtClean="0"/>
              <a:t>, </a:t>
            </a:r>
            <a:r>
              <a:rPr lang="sv-SE" sz="1800" dirty="0" err="1" smtClean="0"/>
              <a:t>mousemove</a:t>
            </a:r>
            <a:endParaRPr lang="sv-SE" sz="2000" dirty="0" smtClean="0"/>
          </a:p>
          <a:p>
            <a:pPr marL="342900" indent="-342900">
              <a:buFont typeface="Arial" charset="0"/>
              <a:buChar char="•"/>
            </a:pPr>
            <a:r>
              <a:rPr lang="sv-SE" b="1" dirty="0" smtClean="0"/>
              <a:t>Tangentbordshändelser</a:t>
            </a:r>
            <a:r>
              <a:rPr lang="sv-SE" dirty="0" smtClean="0"/>
              <a:t/>
            </a:r>
            <a:br>
              <a:rPr lang="sv-SE" dirty="0" smtClean="0"/>
            </a:br>
            <a:r>
              <a:rPr lang="sv-SE" sz="1800" dirty="0" err="1" smtClean="0"/>
              <a:t>keydown</a:t>
            </a:r>
            <a:r>
              <a:rPr lang="sv-SE" sz="1800" dirty="0" smtClean="0"/>
              <a:t>, </a:t>
            </a:r>
            <a:r>
              <a:rPr lang="sv-SE" sz="1800" dirty="0" err="1" smtClean="0"/>
              <a:t>keypress</a:t>
            </a:r>
            <a:r>
              <a:rPr lang="sv-SE" sz="1800" dirty="0" smtClean="0"/>
              <a:t>, </a:t>
            </a:r>
            <a:r>
              <a:rPr lang="sv-SE" sz="1800" dirty="0" err="1" smtClean="0"/>
              <a:t>keyup</a:t>
            </a:r>
            <a:endParaRPr lang="sv-SE" sz="2000" dirty="0" smtClean="0"/>
          </a:p>
          <a:p>
            <a:pPr marL="342900" indent="-342900">
              <a:buFont typeface="Arial" charset="0"/>
              <a:buChar char="•"/>
            </a:pPr>
            <a:r>
              <a:rPr lang="sv-SE" b="1" dirty="0" smtClean="0"/>
              <a:t>HTML-händelser</a:t>
            </a:r>
            <a:r>
              <a:rPr lang="sv-SE" dirty="0" smtClean="0"/>
              <a:t/>
            </a:r>
            <a:br>
              <a:rPr lang="sv-SE" dirty="0" smtClean="0"/>
            </a:br>
            <a:r>
              <a:rPr lang="sv-SE" sz="1800" b="1" dirty="0" err="1" smtClean="0"/>
              <a:t>load</a:t>
            </a:r>
            <a:r>
              <a:rPr lang="sv-SE" sz="1800" dirty="0" smtClean="0"/>
              <a:t>, </a:t>
            </a:r>
            <a:r>
              <a:rPr lang="sv-SE" sz="1800" dirty="0" err="1" smtClean="0"/>
              <a:t>unload</a:t>
            </a:r>
            <a:r>
              <a:rPr lang="sv-SE" sz="1800" dirty="0" smtClean="0"/>
              <a:t>, abort, </a:t>
            </a:r>
            <a:r>
              <a:rPr lang="sv-SE" sz="1800" dirty="0" err="1" smtClean="0"/>
              <a:t>error</a:t>
            </a:r>
            <a:r>
              <a:rPr lang="sv-SE" sz="1800" dirty="0" smtClean="0"/>
              <a:t>, </a:t>
            </a:r>
            <a:r>
              <a:rPr lang="sv-SE" sz="1800" dirty="0" err="1" smtClean="0"/>
              <a:t>select</a:t>
            </a:r>
            <a:r>
              <a:rPr lang="sv-SE" sz="1800" dirty="0" smtClean="0"/>
              <a:t>, </a:t>
            </a:r>
            <a:r>
              <a:rPr lang="sv-SE" sz="1800" dirty="0" err="1" smtClean="0"/>
              <a:t>change</a:t>
            </a:r>
            <a:r>
              <a:rPr lang="sv-SE" sz="1800" dirty="0" smtClean="0"/>
              <a:t>, </a:t>
            </a:r>
            <a:r>
              <a:rPr lang="sv-SE" sz="1800" dirty="0" err="1" smtClean="0"/>
              <a:t>submit</a:t>
            </a:r>
            <a:r>
              <a:rPr lang="sv-SE" sz="1800" dirty="0" smtClean="0"/>
              <a:t>, </a:t>
            </a:r>
            <a:r>
              <a:rPr lang="sv-SE" sz="1800" dirty="0" err="1" smtClean="0"/>
              <a:t>reset</a:t>
            </a:r>
            <a:r>
              <a:rPr lang="sv-SE" sz="1800" dirty="0" smtClean="0"/>
              <a:t>, </a:t>
            </a:r>
            <a:r>
              <a:rPr lang="sv-SE" sz="1800" dirty="0" err="1" smtClean="0"/>
              <a:t>resize</a:t>
            </a:r>
            <a:r>
              <a:rPr lang="sv-SE" sz="1800" dirty="0" smtClean="0"/>
              <a:t>, </a:t>
            </a:r>
            <a:r>
              <a:rPr lang="sv-SE" sz="1800" dirty="0" err="1" smtClean="0"/>
              <a:t>scroll</a:t>
            </a:r>
            <a:r>
              <a:rPr lang="sv-SE" sz="1800" dirty="0" smtClean="0"/>
              <a:t>, focus, </a:t>
            </a:r>
            <a:r>
              <a:rPr lang="sv-SE" sz="1800" dirty="0" err="1" smtClean="0"/>
              <a:t>blur</a:t>
            </a:r>
            <a:endParaRPr lang="sv-SE" sz="1800" dirty="0" smtClean="0"/>
          </a:p>
          <a:p>
            <a:pPr marL="342900" indent="-342900">
              <a:buFont typeface="Arial" charset="0"/>
              <a:buChar char="•"/>
            </a:pPr>
            <a:r>
              <a:rPr lang="sv-SE" sz="2000" dirty="0" err="1">
                <a:solidFill>
                  <a:schemeClr val="accent6">
                    <a:lumMod val="60000"/>
                    <a:lumOff val="40000"/>
                  </a:schemeClr>
                </a:solidFill>
              </a:rPr>
              <a:t>Användargränsnittshändelser</a:t>
            </a:r>
            <a:r>
              <a:rPr lang="sv-SE" sz="2000" dirty="0">
                <a:solidFill>
                  <a:schemeClr val="accent6">
                    <a:lumMod val="60000"/>
                    <a:lumOff val="40000"/>
                  </a:schemeClr>
                </a:solidFill>
              </a:rPr>
              <a:t/>
            </a:r>
            <a:br>
              <a:rPr lang="sv-SE" sz="2000" dirty="0">
                <a:solidFill>
                  <a:schemeClr val="accent6">
                    <a:lumMod val="60000"/>
                    <a:lumOff val="40000"/>
                  </a:schemeClr>
                </a:solidFill>
              </a:rPr>
            </a:br>
            <a:r>
              <a:rPr lang="sv-SE" sz="1200" dirty="0" err="1">
                <a:solidFill>
                  <a:schemeClr val="accent6">
                    <a:lumMod val="60000"/>
                    <a:lumOff val="40000"/>
                  </a:schemeClr>
                </a:solidFill>
              </a:rPr>
              <a:t>DOMFocusIn</a:t>
            </a:r>
            <a:r>
              <a:rPr lang="sv-SE" sz="1200" dirty="0">
                <a:solidFill>
                  <a:schemeClr val="accent6">
                    <a:lumMod val="60000"/>
                    <a:lumOff val="40000"/>
                  </a:schemeClr>
                </a:solidFill>
              </a:rPr>
              <a:t>, </a:t>
            </a:r>
            <a:r>
              <a:rPr lang="sv-SE" sz="1200" dirty="0" err="1">
                <a:solidFill>
                  <a:schemeClr val="accent6">
                    <a:lumMod val="60000"/>
                    <a:lumOff val="40000"/>
                  </a:schemeClr>
                </a:solidFill>
              </a:rPr>
              <a:t>DOMFocusOut</a:t>
            </a:r>
            <a:r>
              <a:rPr lang="sv-SE" sz="1200" dirty="0">
                <a:solidFill>
                  <a:schemeClr val="accent6">
                    <a:lumMod val="60000"/>
                    <a:lumOff val="40000"/>
                  </a:schemeClr>
                </a:solidFill>
              </a:rPr>
              <a:t>, </a:t>
            </a:r>
            <a:r>
              <a:rPr lang="sv-SE" sz="1200" dirty="0" err="1">
                <a:solidFill>
                  <a:schemeClr val="accent6">
                    <a:lumMod val="60000"/>
                    <a:lumOff val="40000"/>
                  </a:schemeClr>
                </a:solidFill>
              </a:rPr>
              <a:t>DOMActivate</a:t>
            </a:r>
            <a:endParaRPr lang="sv-SE" sz="2000" dirty="0">
              <a:solidFill>
                <a:schemeClr val="accent6">
                  <a:lumMod val="60000"/>
                  <a:lumOff val="40000"/>
                </a:schemeClr>
              </a:solidFill>
            </a:endParaRPr>
          </a:p>
          <a:p>
            <a:pPr marL="342900" indent="-342900">
              <a:buFont typeface="Arial" charset="0"/>
              <a:buChar char="•"/>
            </a:pPr>
            <a:r>
              <a:rPr lang="sv-SE" sz="2000" dirty="0" smtClean="0">
                <a:solidFill>
                  <a:schemeClr val="accent6">
                    <a:lumMod val="60000"/>
                    <a:lumOff val="40000"/>
                  </a:schemeClr>
                </a:solidFill>
              </a:rPr>
              <a:t>Mutationshändelser</a:t>
            </a:r>
            <a:br>
              <a:rPr lang="sv-SE" sz="2000" dirty="0" smtClean="0">
                <a:solidFill>
                  <a:schemeClr val="accent6">
                    <a:lumMod val="60000"/>
                    <a:lumOff val="40000"/>
                  </a:schemeClr>
                </a:solidFill>
              </a:rPr>
            </a:br>
            <a:r>
              <a:rPr lang="sv-SE" sz="1200" dirty="0" err="1" smtClean="0">
                <a:solidFill>
                  <a:schemeClr val="accent6">
                    <a:lumMod val="60000"/>
                    <a:lumOff val="40000"/>
                  </a:schemeClr>
                </a:solidFill>
              </a:rPr>
              <a:t>DOMSubtreeModified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DOMNodeInserted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DOMNodeRemoved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DOMNodeInsertedIntoDocument</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DOMNodeRemovedFromDocument</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DOMAttrModified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DOMCharacterDataModified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DOMContentLoaded</a:t>
            </a:r>
            <a:endParaRPr lang="sv-SE" dirty="0">
              <a:solidFill>
                <a:schemeClr val="accent6">
                  <a:lumMod val="60000"/>
                  <a:lumOff val="40000"/>
                </a:schemeClr>
              </a:solidFill>
            </a:endParaRPr>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3330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Händelsehanterare</a:t>
            </a:r>
            <a:endParaRPr lang="sv-SE" dirty="0"/>
          </a:p>
        </p:txBody>
      </p:sp>
      <p:sp>
        <p:nvSpPr>
          <p:cNvPr id="3" name="Subtitle 2"/>
          <p:cNvSpPr>
            <a:spLocks noGrp="1"/>
          </p:cNvSpPr>
          <p:nvPr>
            <p:ph type="subTitle" idx="1"/>
          </p:nvPr>
        </p:nvSpPr>
        <p:spPr>
          <a:xfrm>
            <a:off x="395536" y="1201316"/>
            <a:ext cx="8280920" cy="1460500"/>
          </a:xfrm>
        </p:spPr>
        <p:txBody>
          <a:bodyPr/>
          <a:lstStyle/>
          <a:p>
            <a:r>
              <a:rPr lang="sv-SE" dirty="0" smtClean="0"/>
              <a:t>En händelsehanterare </a:t>
            </a:r>
            <a:r>
              <a:rPr lang="sv-SE" sz="2000" dirty="0" smtClean="0"/>
              <a:t>(event </a:t>
            </a:r>
            <a:r>
              <a:rPr lang="sv-SE" sz="2000" dirty="0" err="1" smtClean="0"/>
              <a:t>handler</a:t>
            </a:r>
            <a:r>
              <a:rPr lang="sv-SE" sz="2000" dirty="0" smtClean="0"/>
              <a:t>, event </a:t>
            </a:r>
            <a:r>
              <a:rPr lang="sv-SE" sz="2000" dirty="0" err="1" smtClean="0"/>
              <a:t>listener</a:t>
            </a:r>
            <a:r>
              <a:rPr lang="sv-SE" sz="2000" dirty="0" smtClean="0"/>
              <a:t>)</a:t>
            </a:r>
            <a:r>
              <a:rPr lang="sv-SE" dirty="0" smtClean="0"/>
              <a:t> är den som anropas då en händelse (event) inträffar.</a:t>
            </a:r>
            <a:endParaRPr lang="sv-SE" dirty="0"/>
          </a:p>
        </p:txBody>
      </p:sp>
      <p:sp>
        <p:nvSpPr>
          <p:cNvPr id="4" name="TextBox 3"/>
          <p:cNvSpPr txBox="1"/>
          <p:nvPr/>
        </p:nvSpPr>
        <p:spPr>
          <a:xfrm>
            <a:off x="4499992" y="2569468"/>
            <a:ext cx="1236236" cy="646331"/>
          </a:xfrm>
          <a:prstGeom prst="rect">
            <a:avLst/>
          </a:prstGeom>
          <a:noFill/>
        </p:spPr>
        <p:txBody>
          <a:bodyPr wrap="none" rtlCol="0">
            <a:spAutoFit/>
          </a:bodyPr>
          <a:lstStyle/>
          <a:p>
            <a:r>
              <a:rPr lang="sv-SE" sz="3600" dirty="0" err="1" smtClean="0">
                <a:latin typeface="Minya Nouvelle" pitchFamily="2" charset="0"/>
              </a:rPr>
              <a:t>click</a:t>
            </a:r>
            <a:endParaRPr lang="sv-SE" sz="3600" dirty="0" smtClean="0">
              <a:latin typeface="Minya Nouvelle" pitchFamily="2" charset="0"/>
            </a:endParaRPr>
          </a:p>
        </p:txBody>
      </p:sp>
      <p:sp>
        <p:nvSpPr>
          <p:cNvPr id="5" name="TextBox 4"/>
          <p:cNvSpPr txBox="1"/>
          <p:nvPr/>
        </p:nvSpPr>
        <p:spPr>
          <a:xfrm>
            <a:off x="1475656" y="4081636"/>
            <a:ext cx="1297150" cy="646331"/>
          </a:xfrm>
          <a:prstGeom prst="rect">
            <a:avLst/>
          </a:prstGeom>
          <a:noFill/>
        </p:spPr>
        <p:txBody>
          <a:bodyPr wrap="none" rtlCol="0">
            <a:spAutoFit/>
          </a:bodyPr>
          <a:lstStyle/>
          <a:p>
            <a:r>
              <a:rPr lang="sv-SE" sz="3600" dirty="0" smtClean="0">
                <a:latin typeface="Minya Nouvelle" pitchFamily="2" charset="0"/>
              </a:rPr>
              <a:t>focus</a:t>
            </a:r>
          </a:p>
        </p:txBody>
      </p:sp>
      <p:sp>
        <p:nvSpPr>
          <p:cNvPr id="6" name="TextBox 5"/>
          <p:cNvSpPr txBox="1"/>
          <p:nvPr/>
        </p:nvSpPr>
        <p:spPr>
          <a:xfrm>
            <a:off x="6876256" y="3649588"/>
            <a:ext cx="1053494" cy="646331"/>
          </a:xfrm>
          <a:prstGeom prst="rect">
            <a:avLst/>
          </a:prstGeom>
          <a:noFill/>
        </p:spPr>
        <p:txBody>
          <a:bodyPr wrap="none" rtlCol="0">
            <a:spAutoFit/>
          </a:bodyPr>
          <a:lstStyle/>
          <a:p>
            <a:r>
              <a:rPr lang="sv-SE" sz="3600" dirty="0" err="1" smtClean="0">
                <a:latin typeface="Minya Nouvelle" pitchFamily="2" charset="0"/>
              </a:rPr>
              <a:t>blur</a:t>
            </a:r>
            <a:endParaRPr lang="sv-SE" sz="3600" dirty="0" smtClean="0">
              <a:latin typeface="Minya Nouvelle" pitchFamily="2" charset="0"/>
            </a:endParaRPr>
          </a:p>
        </p:txBody>
      </p:sp>
      <p:sp>
        <p:nvSpPr>
          <p:cNvPr id="7" name="TextBox 6"/>
          <p:cNvSpPr txBox="1"/>
          <p:nvPr/>
        </p:nvSpPr>
        <p:spPr>
          <a:xfrm>
            <a:off x="1187624" y="2425452"/>
            <a:ext cx="1066318" cy="646331"/>
          </a:xfrm>
          <a:prstGeom prst="rect">
            <a:avLst/>
          </a:prstGeom>
          <a:noFill/>
        </p:spPr>
        <p:txBody>
          <a:bodyPr wrap="none" rtlCol="0">
            <a:spAutoFit/>
          </a:bodyPr>
          <a:lstStyle/>
          <a:p>
            <a:r>
              <a:rPr lang="sv-SE" sz="3600" dirty="0" err="1" smtClean="0">
                <a:latin typeface="Minya Nouvelle" pitchFamily="2" charset="0"/>
              </a:rPr>
              <a:t>load</a:t>
            </a:r>
            <a:endParaRPr lang="sv-SE" sz="3600" dirty="0" smtClean="0">
              <a:latin typeface="Minya Nouvelle" pitchFamily="2" charset="0"/>
            </a:endParaRPr>
          </a:p>
        </p:txBody>
      </p:sp>
      <p:sp>
        <p:nvSpPr>
          <p:cNvPr id="9" name="TextBox 8"/>
          <p:cNvSpPr txBox="1"/>
          <p:nvPr/>
        </p:nvSpPr>
        <p:spPr>
          <a:xfrm>
            <a:off x="3995936" y="3649588"/>
            <a:ext cx="2018438" cy="646331"/>
          </a:xfrm>
          <a:prstGeom prst="rect">
            <a:avLst/>
          </a:prstGeom>
          <a:noFill/>
        </p:spPr>
        <p:txBody>
          <a:bodyPr wrap="none" rtlCol="0">
            <a:spAutoFit/>
          </a:bodyPr>
          <a:lstStyle/>
          <a:p>
            <a:r>
              <a:rPr lang="sv-SE" sz="3600" dirty="0" err="1" smtClean="0">
                <a:latin typeface="Minya Nouvelle" pitchFamily="2" charset="0"/>
              </a:rPr>
              <a:t>keydown</a:t>
            </a:r>
            <a:endParaRPr lang="sv-SE" sz="3600" dirty="0" smtClean="0">
              <a:latin typeface="Minya Nouvelle" pitchFamily="2" charset="0"/>
            </a:endParaRPr>
          </a:p>
        </p:txBody>
      </p:sp>
      <p:sp>
        <p:nvSpPr>
          <p:cNvPr id="10" name="TextBox 9"/>
          <p:cNvSpPr txBox="1"/>
          <p:nvPr/>
        </p:nvSpPr>
        <p:spPr>
          <a:xfrm>
            <a:off x="939061" y="4090514"/>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1" name="TextBox 10"/>
          <p:cNvSpPr txBox="1"/>
          <p:nvPr/>
        </p:nvSpPr>
        <p:spPr>
          <a:xfrm>
            <a:off x="655950" y="2415590"/>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2" name="TextBox 11"/>
          <p:cNvSpPr txBox="1"/>
          <p:nvPr/>
        </p:nvSpPr>
        <p:spPr>
          <a:xfrm>
            <a:off x="3978180" y="2585746"/>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3" name="TextBox 12"/>
          <p:cNvSpPr txBox="1"/>
          <p:nvPr/>
        </p:nvSpPr>
        <p:spPr>
          <a:xfrm>
            <a:off x="3460325" y="3633573"/>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4" name="TextBox 13"/>
          <p:cNvSpPr txBox="1"/>
          <p:nvPr/>
        </p:nvSpPr>
        <p:spPr>
          <a:xfrm>
            <a:off x="6330783" y="3651329"/>
            <a:ext cx="707245" cy="646331"/>
          </a:xfrm>
          <a:prstGeom prst="rect">
            <a:avLst/>
          </a:prstGeom>
          <a:noFill/>
        </p:spPr>
        <p:txBody>
          <a:bodyPr wrap="none" rtlCol="0">
            <a:spAutoFit/>
          </a:bodyPr>
          <a:lstStyle/>
          <a:p>
            <a:r>
              <a:rPr lang="sv-SE" sz="3600" dirty="0" smtClean="0">
                <a:latin typeface="Minya Nouvelle" pitchFamily="2" charset="0"/>
              </a:rPr>
              <a:t>on</a:t>
            </a:r>
          </a:p>
        </p:txBody>
      </p:sp>
      <p:pic>
        <p:nvPicPr>
          <p:cNvPr id="15"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8201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80">
                                          <p:stCondLst>
                                            <p:cond delay="0"/>
                                          </p:stCondLst>
                                        </p:cTn>
                                        <p:tgtEl>
                                          <p:spTgt spid="13"/>
                                        </p:tgtEl>
                                      </p:cBhvr>
                                    </p:animEffect>
                                    <p:anim calcmode="lin" valueType="num">
                                      <p:cBhvr>
                                        <p:cTn id="2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9" dur="26">
                                          <p:stCondLst>
                                            <p:cond delay="650"/>
                                          </p:stCondLst>
                                        </p:cTn>
                                        <p:tgtEl>
                                          <p:spTgt spid="13"/>
                                        </p:tgtEl>
                                      </p:cBhvr>
                                      <p:to x="100000" y="60000"/>
                                    </p:animScale>
                                    <p:animScale>
                                      <p:cBhvr>
                                        <p:cTn id="30" dur="166" decel="50000">
                                          <p:stCondLst>
                                            <p:cond delay="676"/>
                                          </p:stCondLst>
                                        </p:cTn>
                                        <p:tgtEl>
                                          <p:spTgt spid="13"/>
                                        </p:tgtEl>
                                      </p:cBhvr>
                                      <p:to x="100000" y="100000"/>
                                    </p:animScale>
                                    <p:animScale>
                                      <p:cBhvr>
                                        <p:cTn id="31" dur="26">
                                          <p:stCondLst>
                                            <p:cond delay="1312"/>
                                          </p:stCondLst>
                                        </p:cTn>
                                        <p:tgtEl>
                                          <p:spTgt spid="13"/>
                                        </p:tgtEl>
                                      </p:cBhvr>
                                      <p:to x="100000" y="80000"/>
                                    </p:animScale>
                                    <p:animScale>
                                      <p:cBhvr>
                                        <p:cTn id="32" dur="166" decel="50000">
                                          <p:stCondLst>
                                            <p:cond delay="1338"/>
                                          </p:stCondLst>
                                        </p:cTn>
                                        <p:tgtEl>
                                          <p:spTgt spid="13"/>
                                        </p:tgtEl>
                                      </p:cBhvr>
                                      <p:to x="100000" y="100000"/>
                                    </p:animScale>
                                    <p:animScale>
                                      <p:cBhvr>
                                        <p:cTn id="33" dur="26">
                                          <p:stCondLst>
                                            <p:cond delay="1642"/>
                                          </p:stCondLst>
                                        </p:cTn>
                                        <p:tgtEl>
                                          <p:spTgt spid="13"/>
                                        </p:tgtEl>
                                      </p:cBhvr>
                                      <p:to x="100000" y="90000"/>
                                    </p:animScale>
                                    <p:animScale>
                                      <p:cBhvr>
                                        <p:cTn id="34" dur="166" decel="50000">
                                          <p:stCondLst>
                                            <p:cond delay="1668"/>
                                          </p:stCondLst>
                                        </p:cTn>
                                        <p:tgtEl>
                                          <p:spTgt spid="13"/>
                                        </p:tgtEl>
                                      </p:cBhvr>
                                      <p:to x="100000" y="100000"/>
                                    </p:animScale>
                                    <p:animScale>
                                      <p:cBhvr>
                                        <p:cTn id="35" dur="26">
                                          <p:stCondLst>
                                            <p:cond delay="1808"/>
                                          </p:stCondLst>
                                        </p:cTn>
                                        <p:tgtEl>
                                          <p:spTgt spid="13"/>
                                        </p:tgtEl>
                                      </p:cBhvr>
                                      <p:to x="100000" y="95000"/>
                                    </p:animScale>
                                    <p:animScale>
                                      <p:cBhvr>
                                        <p:cTn id="36" dur="166" decel="50000">
                                          <p:stCondLst>
                                            <p:cond delay="1834"/>
                                          </p:stCondLst>
                                        </p:cTn>
                                        <p:tgtEl>
                                          <p:spTgt spid="13"/>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80">
                                          <p:stCondLst>
                                            <p:cond delay="0"/>
                                          </p:stCondLst>
                                        </p:cTn>
                                        <p:tgtEl>
                                          <p:spTgt spid="12"/>
                                        </p:tgtEl>
                                      </p:cBhvr>
                                    </p:animEffect>
                                    <p:anim calcmode="lin" valueType="num">
                                      <p:cBhvr>
                                        <p:cTn id="4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5" dur="26">
                                          <p:stCondLst>
                                            <p:cond delay="650"/>
                                          </p:stCondLst>
                                        </p:cTn>
                                        <p:tgtEl>
                                          <p:spTgt spid="12"/>
                                        </p:tgtEl>
                                      </p:cBhvr>
                                      <p:to x="100000" y="60000"/>
                                    </p:animScale>
                                    <p:animScale>
                                      <p:cBhvr>
                                        <p:cTn id="46" dur="166" decel="50000">
                                          <p:stCondLst>
                                            <p:cond delay="676"/>
                                          </p:stCondLst>
                                        </p:cTn>
                                        <p:tgtEl>
                                          <p:spTgt spid="12"/>
                                        </p:tgtEl>
                                      </p:cBhvr>
                                      <p:to x="100000" y="100000"/>
                                    </p:animScale>
                                    <p:animScale>
                                      <p:cBhvr>
                                        <p:cTn id="47" dur="26">
                                          <p:stCondLst>
                                            <p:cond delay="1312"/>
                                          </p:stCondLst>
                                        </p:cTn>
                                        <p:tgtEl>
                                          <p:spTgt spid="12"/>
                                        </p:tgtEl>
                                      </p:cBhvr>
                                      <p:to x="100000" y="80000"/>
                                    </p:animScale>
                                    <p:animScale>
                                      <p:cBhvr>
                                        <p:cTn id="48" dur="166" decel="50000">
                                          <p:stCondLst>
                                            <p:cond delay="1338"/>
                                          </p:stCondLst>
                                        </p:cTn>
                                        <p:tgtEl>
                                          <p:spTgt spid="12"/>
                                        </p:tgtEl>
                                      </p:cBhvr>
                                      <p:to x="100000" y="100000"/>
                                    </p:animScale>
                                    <p:animScale>
                                      <p:cBhvr>
                                        <p:cTn id="49" dur="26">
                                          <p:stCondLst>
                                            <p:cond delay="1642"/>
                                          </p:stCondLst>
                                        </p:cTn>
                                        <p:tgtEl>
                                          <p:spTgt spid="12"/>
                                        </p:tgtEl>
                                      </p:cBhvr>
                                      <p:to x="100000" y="90000"/>
                                    </p:animScale>
                                    <p:animScale>
                                      <p:cBhvr>
                                        <p:cTn id="50" dur="166" decel="50000">
                                          <p:stCondLst>
                                            <p:cond delay="1668"/>
                                          </p:stCondLst>
                                        </p:cTn>
                                        <p:tgtEl>
                                          <p:spTgt spid="12"/>
                                        </p:tgtEl>
                                      </p:cBhvr>
                                      <p:to x="100000" y="100000"/>
                                    </p:animScale>
                                    <p:animScale>
                                      <p:cBhvr>
                                        <p:cTn id="51" dur="26">
                                          <p:stCondLst>
                                            <p:cond delay="1808"/>
                                          </p:stCondLst>
                                        </p:cTn>
                                        <p:tgtEl>
                                          <p:spTgt spid="12"/>
                                        </p:tgtEl>
                                      </p:cBhvr>
                                      <p:to x="100000" y="95000"/>
                                    </p:animScale>
                                    <p:animScale>
                                      <p:cBhvr>
                                        <p:cTn id="52" dur="166" decel="50000">
                                          <p:stCondLst>
                                            <p:cond delay="1834"/>
                                          </p:stCondLst>
                                        </p:cTn>
                                        <p:tgtEl>
                                          <p:spTgt spid="12"/>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80">
                                          <p:stCondLst>
                                            <p:cond delay="0"/>
                                          </p:stCondLst>
                                        </p:cTn>
                                        <p:tgtEl>
                                          <p:spTgt spid="11"/>
                                        </p:tgtEl>
                                      </p:cBhvr>
                                    </p:animEffect>
                                    <p:anim calcmode="lin" valueType="num">
                                      <p:cBhvr>
                                        <p:cTn id="5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1" dur="26">
                                          <p:stCondLst>
                                            <p:cond delay="650"/>
                                          </p:stCondLst>
                                        </p:cTn>
                                        <p:tgtEl>
                                          <p:spTgt spid="11"/>
                                        </p:tgtEl>
                                      </p:cBhvr>
                                      <p:to x="100000" y="60000"/>
                                    </p:animScale>
                                    <p:animScale>
                                      <p:cBhvr>
                                        <p:cTn id="62" dur="166" decel="50000">
                                          <p:stCondLst>
                                            <p:cond delay="676"/>
                                          </p:stCondLst>
                                        </p:cTn>
                                        <p:tgtEl>
                                          <p:spTgt spid="11"/>
                                        </p:tgtEl>
                                      </p:cBhvr>
                                      <p:to x="100000" y="100000"/>
                                    </p:animScale>
                                    <p:animScale>
                                      <p:cBhvr>
                                        <p:cTn id="63" dur="26">
                                          <p:stCondLst>
                                            <p:cond delay="1312"/>
                                          </p:stCondLst>
                                        </p:cTn>
                                        <p:tgtEl>
                                          <p:spTgt spid="11"/>
                                        </p:tgtEl>
                                      </p:cBhvr>
                                      <p:to x="100000" y="80000"/>
                                    </p:animScale>
                                    <p:animScale>
                                      <p:cBhvr>
                                        <p:cTn id="64" dur="166" decel="50000">
                                          <p:stCondLst>
                                            <p:cond delay="1338"/>
                                          </p:stCondLst>
                                        </p:cTn>
                                        <p:tgtEl>
                                          <p:spTgt spid="11"/>
                                        </p:tgtEl>
                                      </p:cBhvr>
                                      <p:to x="100000" y="100000"/>
                                    </p:animScale>
                                    <p:animScale>
                                      <p:cBhvr>
                                        <p:cTn id="65" dur="26">
                                          <p:stCondLst>
                                            <p:cond delay="1642"/>
                                          </p:stCondLst>
                                        </p:cTn>
                                        <p:tgtEl>
                                          <p:spTgt spid="11"/>
                                        </p:tgtEl>
                                      </p:cBhvr>
                                      <p:to x="100000" y="90000"/>
                                    </p:animScale>
                                    <p:animScale>
                                      <p:cBhvr>
                                        <p:cTn id="66" dur="166" decel="50000">
                                          <p:stCondLst>
                                            <p:cond delay="1668"/>
                                          </p:stCondLst>
                                        </p:cTn>
                                        <p:tgtEl>
                                          <p:spTgt spid="11"/>
                                        </p:tgtEl>
                                      </p:cBhvr>
                                      <p:to x="100000" y="100000"/>
                                    </p:animScale>
                                    <p:animScale>
                                      <p:cBhvr>
                                        <p:cTn id="67" dur="26">
                                          <p:stCondLst>
                                            <p:cond delay="1808"/>
                                          </p:stCondLst>
                                        </p:cTn>
                                        <p:tgtEl>
                                          <p:spTgt spid="11"/>
                                        </p:tgtEl>
                                      </p:cBhvr>
                                      <p:to x="100000" y="95000"/>
                                    </p:animScale>
                                    <p:animScale>
                                      <p:cBhvr>
                                        <p:cTn id="68" dur="166" decel="50000">
                                          <p:stCondLst>
                                            <p:cond delay="1834"/>
                                          </p:stCondLst>
                                        </p:cTn>
                                        <p:tgtEl>
                                          <p:spTgt spid="11"/>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80">
                                          <p:stCondLst>
                                            <p:cond delay="0"/>
                                          </p:stCondLst>
                                        </p:cTn>
                                        <p:tgtEl>
                                          <p:spTgt spid="14"/>
                                        </p:tgtEl>
                                      </p:cBhvr>
                                    </p:animEffect>
                                    <p:anim calcmode="lin" valueType="num">
                                      <p:cBhvr>
                                        <p:cTn id="7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7" dur="26">
                                          <p:stCondLst>
                                            <p:cond delay="650"/>
                                          </p:stCondLst>
                                        </p:cTn>
                                        <p:tgtEl>
                                          <p:spTgt spid="14"/>
                                        </p:tgtEl>
                                      </p:cBhvr>
                                      <p:to x="100000" y="60000"/>
                                    </p:animScale>
                                    <p:animScale>
                                      <p:cBhvr>
                                        <p:cTn id="78" dur="166" decel="50000">
                                          <p:stCondLst>
                                            <p:cond delay="676"/>
                                          </p:stCondLst>
                                        </p:cTn>
                                        <p:tgtEl>
                                          <p:spTgt spid="14"/>
                                        </p:tgtEl>
                                      </p:cBhvr>
                                      <p:to x="100000" y="100000"/>
                                    </p:animScale>
                                    <p:animScale>
                                      <p:cBhvr>
                                        <p:cTn id="79" dur="26">
                                          <p:stCondLst>
                                            <p:cond delay="1312"/>
                                          </p:stCondLst>
                                        </p:cTn>
                                        <p:tgtEl>
                                          <p:spTgt spid="14"/>
                                        </p:tgtEl>
                                      </p:cBhvr>
                                      <p:to x="100000" y="80000"/>
                                    </p:animScale>
                                    <p:animScale>
                                      <p:cBhvr>
                                        <p:cTn id="80" dur="166" decel="50000">
                                          <p:stCondLst>
                                            <p:cond delay="1338"/>
                                          </p:stCondLst>
                                        </p:cTn>
                                        <p:tgtEl>
                                          <p:spTgt spid="14"/>
                                        </p:tgtEl>
                                      </p:cBhvr>
                                      <p:to x="100000" y="100000"/>
                                    </p:animScale>
                                    <p:animScale>
                                      <p:cBhvr>
                                        <p:cTn id="81" dur="26">
                                          <p:stCondLst>
                                            <p:cond delay="1642"/>
                                          </p:stCondLst>
                                        </p:cTn>
                                        <p:tgtEl>
                                          <p:spTgt spid="14"/>
                                        </p:tgtEl>
                                      </p:cBhvr>
                                      <p:to x="100000" y="90000"/>
                                    </p:animScale>
                                    <p:animScale>
                                      <p:cBhvr>
                                        <p:cTn id="82" dur="166" decel="50000">
                                          <p:stCondLst>
                                            <p:cond delay="1668"/>
                                          </p:stCondLst>
                                        </p:cTn>
                                        <p:tgtEl>
                                          <p:spTgt spid="14"/>
                                        </p:tgtEl>
                                      </p:cBhvr>
                                      <p:to x="100000" y="100000"/>
                                    </p:animScale>
                                    <p:animScale>
                                      <p:cBhvr>
                                        <p:cTn id="83" dur="26">
                                          <p:stCondLst>
                                            <p:cond delay="1808"/>
                                          </p:stCondLst>
                                        </p:cTn>
                                        <p:tgtEl>
                                          <p:spTgt spid="14"/>
                                        </p:tgtEl>
                                      </p:cBhvr>
                                      <p:to x="100000" y="95000"/>
                                    </p:animScale>
                                    <p:animScale>
                                      <p:cBhvr>
                                        <p:cTn id="84"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sp>
        <p:nvSpPr>
          <p:cNvPr id="3" name="Subtitle 2"/>
          <p:cNvSpPr>
            <a:spLocks noGrp="1"/>
          </p:cNvSpPr>
          <p:nvPr>
            <p:ph type="subTitle" idx="1"/>
          </p:nvPr>
        </p:nvSpPr>
        <p:spPr>
          <a:xfrm>
            <a:off x="714348" y="1309677"/>
            <a:ext cx="6400800" cy="467703"/>
          </a:xfrm>
        </p:spPr>
        <p:txBody>
          <a:bodyPr/>
          <a:lstStyle/>
          <a:p>
            <a:r>
              <a:rPr lang="sv-SE" dirty="0" smtClean="0"/>
              <a:t>Man kan göra så här:</a:t>
            </a:r>
            <a:endParaRPr lang="sv-SE" dirty="0"/>
          </a:p>
        </p:txBody>
      </p:sp>
      <p:sp>
        <p:nvSpPr>
          <p:cNvPr id="4" name="Subtitle 2"/>
          <p:cNvSpPr txBox="1">
            <a:spLocks/>
          </p:cNvSpPr>
          <p:nvPr/>
        </p:nvSpPr>
        <p:spPr>
          <a:xfrm>
            <a:off x="763461" y="1921396"/>
            <a:ext cx="7704856"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a:t>
            </a:r>
            <a:r>
              <a:rPr lang="sv-SE" sz="1800" b="1" dirty="0" err="1" smtClean="0">
                <a:latin typeface="Courier New" pitchFamily="49" charset="0"/>
                <a:cs typeface="Courier New" pitchFamily="49" charset="0"/>
              </a:rPr>
              <a:t>onclick</a:t>
            </a:r>
            <a:r>
              <a:rPr lang="sv-SE" sz="1800" b="1" dirty="0" smtClean="0">
                <a:latin typeface="Courier New" pitchFamily="49" charset="0"/>
                <a:cs typeface="Courier New" pitchFamily="49" charset="0"/>
              </a:rPr>
              <a:t>="</a:t>
            </a:r>
            <a:r>
              <a:rPr lang="sv-SE" sz="1800" b="1" dirty="0" err="1" smtClean="0">
                <a:latin typeface="Courier New" pitchFamily="49" charset="0"/>
                <a:cs typeface="Courier New" pitchFamily="49" charset="0"/>
              </a:rPr>
              <a:t>jumpFromBuilding</a:t>
            </a:r>
            <a:r>
              <a:rPr lang="sv-SE" sz="1800" b="1" dirty="0" smtClean="0">
                <a:latin typeface="Courier New" pitchFamily="49" charset="0"/>
                <a:cs typeface="Courier New" pitchFamily="49" charset="0"/>
              </a:rPr>
              <a:t>();"</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683568" y="2533813"/>
            <a:ext cx="6400800" cy="467703"/>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Men det är inte rätt....</a:t>
            </a:r>
          </a:p>
          <a:p>
            <a:endParaRPr lang="sv-SE" dirty="0"/>
          </a:p>
          <a:p>
            <a:pPr marL="457200" indent="-457200">
              <a:buAutoNum type="arabicParenR"/>
            </a:pPr>
            <a:r>
              <a:rPr lang="sv-SE" dirty="0" smtClean="0"/>
              <a:t>Vi vill undvika att blanda </a:t>
            </a:r>
            <a:r>
              <a:rPr lang="sv-SE" dirty="0" err="1" smtClean="0"/>
              <a:t>javascriptkod</a:t>
            </a:r>
            <a:r>
              <a:rPr lang="sv-SE" dirty="0" smtClean="0"/>
              <a:t> med HTML-kod</a:t>
            </a:r>
          </a:p>
          <a:p>
            <a:pPr marL="457200" indent="-457200">
              <a:buAutoNum type="arabicParenR"/>
            </a:pPr>
            <a:r>
              <a:rPr lang="sv-SE" dirty="0" smtClean="0"/>
              <a:t>Varje gång koden ska köras behöver en javascripttolk dras igång för att tolka koden.</a:t>
            </a:r>
            <a:endParaRPr lang="sv-SE" dirty="0"/>
          </a:p>
        </p:txBody>
      </p:sp>
      <p:pic>
        <p:nvPicPr>
          <p:cNvPr id="6"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539552" y="1273324"/>
            <a:ext cx="7928765" cy="17281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4874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sp>
        <p:nvSpPr>
          <p:cNvPr id="3" name="Subtitle 2"/>
          <p:cNvSpPr>
            <a:spLocks noGrp="1"/>
          </p:cNvSpPr>
          <p:nvPr>
            <p:ph type="subTitle" idx="1"/>
          </p:nvPr>
        </p:nvSpPr>
        <p:spPr>
          <a:xfrm>
            <a:off x="467544" y="1057300"/>
            <a:ext cx="7753969" cy="539711"/>
          </a:xfrm>
        </p:spPr>
        <p:txBody>
          <a:bodyPr/>
          <a:lstStyle/>
          <a:p>
            <a:r>
              <a:rPr lang="sv-SE" dirty="0" smtClean="0"/>
              <a:t>Snyggare är att koppla ihop detta i JS-koden:</a:t>
            </a:r>
            <a:endParaRPr lang="sv-SE" dirty="0"/>
          </a:p>
        </p:txBody>
      </p:sp>
      <p:sp>
        <p:nvSpPr>
          <p:cNvPr id="4" name="Subtitle 2"/>
          <p:cNvSpPr txBox="1">
            <a:spLocks/>
          </p:cNvSpPr>
          <p:nvPr/>
        </p:nvSpPr>
        <p:spPr>
          <a:xfrm>
            <a:off x="403421" y="163336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crasher</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395536" y="2353444"/>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txBox="1">
            <a:spLocks/>
          </p:cNvSpPr>
          <p:nvPr/>
        </p:nvSpPr>
        <p:spPr>
          <a:xfrm>
            <a:off x="395536" y="3505572"/>
            <a:ext cx="6048672"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smtClean="0">
                <a:latin typeface="Courier New" pitchFamily="49" charset="0"/>
                <a:cs typeface="Courier New" pitchFamily="49" charset="0"/>
              </a:rPr>
              <a:t>alert(”</a:t>
            </a:r>
            <a:r>
              <a:rPr lang="sv-SE" sz="1400" dirty="0" err="1" smtClean="0">
                <a:latin typeface="Courier New" pitchFamily="49" charset="0"/>
                <a:cs typeface="Courier New" pitchFamily="49" charset="0"/>
              </a:rPr>
              <a:t>Jumping</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6012160" y="2272144"/>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8" name="TextBox 7"/>
          <p:cNvSpPr txBox="1"/>
          <p:nvPr/>
        </p:nvSpPr>
        <p:spPr>
          <a:xfrm>
            <a:off x="6012160" y="3424272"/>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9" name="TextBox 8"/>
          <p:cNvSpPr txBox="1"/>
          <p:nvPr/>
        </p:nvSpPr>
        <p:spPr>
          <a:xfrm>
            <a:off x="5724128" y="1561356"/>
            <a:ext cx="785793" cy="369332"/>
          </a:xfrm>
          <a:prstGeom prst="rect">
            <a:avLst/>
          </a:prstGeom>
          <a:noFill/>
        </p:spPr>
        <p:txBody>
          <a:bodyPr wrap="none" rtlCol="0">
            <a:spAutoFit/>
          </a:bodyPr>
          <a:lstStyle/>
          <a:p>
            <a:r>
              <a:rPr lang="sv-SE" dirty="0" smtClean="0">
                <a:latin typeface="Minya Nouvelle" pitchFamily="2" charset="0"/>
              </a:rPr>
              <a:t>.html</a:t>
            </a:r>
          </a:p>
        </p:txBody>
      </p:sp>
      <p:sp>
        <p:nvSpPr>
          <p:cNvPr id="10" name="TextBox 9"/>
          <p:cNvSpPr txBox="1"/>
          <p:nvPr/>
        </p:nvSpPr>
        <p:spPr>
          <a:xfrm>
            <a:off x="323528" y="4729708"/>
            <a:ext cx="8640960" cy="646331"/>
          </a:xfrm>
          <a:prstGeom prst="rect">
            <a:avLst/>
          </a:prstGeom>
          <a:noFill/>
        </p:spPr>
        <p:txBody>
          <a:bodyPr wrap="square" rtlCol="0">
            <a:spAutoFit/>
          </a:bodyPr>
          <a:lstStyle/>
          <a:p>
            <a:r>
              <a:rPr lang="sv-SE" dirty="0" smtClean="0">
                <a:latin typeface="Minya Nouvelle" pitchFamily="2" charset="0"/>
              </a:rPr>
              <a:t>Ovanstående modell har några nackdelar, bland annat kan vi inte koppla flera lyssnare till samma event. W3C har därför </a:t>
            </a:r>
            <a:r>
              <a:rPr lang="sv-SE" dirty="0" smtClean="0">
                <a:latin typeface="Minya Nouvelle" pitchFamily="2" charset="0"/>
              </a:rPr>
              <a:t>ett nyare sätt, via </a:t>
            </a:r>
            <a:r>
              <a:rPr lang="sv-SE" dirty="0" err="1" smtClean="0">
                <a:latin typeface="Minya Nouvelle" pitchFamily="2" charset="0"/>
              </a:rPr>
              <a:t>addEventListener</a:t>
            </a:r>
            <a:r>
              <a:rPr lang="sv-SE" dirty="0" smtClean="0">
                <a:latin typeface="Minya Nouvelle" pitchFamily="2" charset="0"/>
              </a:rPr>
              <a:t>.</a:t>
            </a:r>
            <a:endParaRPr lang="sv-SE" dirty="0" smtClean="0">
              <a:latin typeface="Minya Nouvelle" pitchFamily="2" charset="0"/>
            </a:endParaRPr>
          </a:p>
        </p:txBody>
      </p:sp>
      <p:pic>
        <p:nvPicPr>
          <p:cNvPr id="11"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p:cNvSpPr txBox="1">
            <a:spLocks/>
          </p:cNvSpPr>
          <p:nvPr/>
        </p:nvSpPr>
        <p:spPr>
          <a:xfrm>
            <a:off x="6588224" y="2353444"/>
            <a:ext cx="2304256"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900" dirty="0" err="1" smtClean="0">
                <a:latin typeface="Courier New" pitchFamily="49" charset="0"/>
                <a:cs typeface="Courier New" pitchFamily="49" charset="0"/>
              </a:rPr>
              <a:t>function</a:t>
            </a:r>
            <a:r>
              <a:rPr lang="sv-SE" sz="900" dirty="0" smtClean="0">
                <a:latin typeface="Courier New" pitchFamily="49" charset="0"/>
                <a:cs typeface="Courier New" pitchFamily="49" charset="0"/>
              </a:rPr>
              <a:t> </a:t>
            </a:r>
            <a:r>
              <a:rPr lang="sv-SE" sz="900" dirty="0" err="1" smtClean="0">
                <a:latin typeface="Courier New" pitchFamily="49" charset="0"/>
                <a:cs typeface="Courier New" pitchFamily="49" charset="0"/>
              </a:rPr>
              <a:t>jumpFromBuilding</a:t>
            </a:r>
            <a:r>
              <a:rPr lang="sv-SE" sz="900" dirty="0" smtClean="0">
                <a:latin typeface="Courier New" pitchFamily="49" charset="0"/>
                <a:cs typeface="Courier New" pitchFamily="49" charset="0"/>
              </a:rPr>
              <a:t>(){</a:t>
            </a:r>
          </a:p>
          <a:p>
            <a:r>
              <a:rPr lang="sv-SE" sz="900" dirty="0" smtClean="0">
                <a:latin typeface="Courier New" pitchFamily="49" charset="0"/>
                <a:cs typeface="Courier New" pitchFamily="49" charset="0"/>
              </a:rPr>
              <a:t>    alert("</a:t>
            </a:r>
            <a:r>
              <a:rPr lang="sv-SE" sz="900" dirty="0" err="1" smtClean="0">
                <a:latin typeface="Courier New" pitchFamily="49" charset="0"/>
                <a:cs typeface="Courier New" pitchFamily="49" charset="0"/>
              </a:rPr>
              <a:t>Jumping</a:t>
            </a:r>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a:p>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p:txBody>
      </p:sp>
    </p:spTree>
    <p:extLst>
      <p:ext uri="{BB962C8B-B14F-4D97-AF65-F5344CB8AC3E}">
        <p14:creationId xmlns:p14="http://schemas.microsoft.com/office/powerpoint/2010/main" val="24021774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95736" y="1201316"/>
            <a:ext cx="4752528" cy="1296144"/>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smtClean="0"/>
              <a:t>DOM och BOM</a:t>
            </a:r>
            <a:endParaRPr lang="sv-SE" dirty="0"/>
          </a:p>
        </p:txBody>
      </p:sp>
      <p:pic>
        <p:nvPicPr>
          <p:cNvPr id="4"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417340"/>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4447" y="1382185"/>
            <a:ext cx="825145" cy="8251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1391617"/>
            <a:ext cx="814970" cy="814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9592" y="1417340"/>
            <a:ext cx="776091" cy="7760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7864" y="1480932"/>
            <a:ext cx="765844" cy="7369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27584" y="2785492"/>
            <a:ext cx="3062313" cy="1569660"/>
          </a:xfrm>
          <a:prstGeom prst="rect">
            <a:avLst/>
          </a:prstGeom>
          <a:noFill/>
        </p:spPr>
        <p:txBody>
          <a:bodyPr wrap="none" rtlCol="0">
            <a:spAutoFit/>
          </a:bodyPr>
          <a:lstStyle/>
          <a:p>
            <a:r>
              <a:rPr lang="sv-SE" sz="9600" b="1" dirty="0" smtClean="0">
                <a:latin typeface="Minya Nouvelle" pitchFamily="2" charset="0"/>
              </a:rPr>
              <a:t>DOM</a:t>
            </a:r>
          </a:p>
        </p:txBody>
      </p:sp>
      <p:sp>
        <p:nvSpPr>
          <p:cNvPr id="11" name="TextBox 10"/>
          <p:cNvSpPr txBox="1"/>
          <p:nvPr/>
        </p:nvSpPr>
        <p:spPr>
          <a:xfrm>
            <a:off x="5247691" y="2800008"/>
            <a:ext cx="3068725" cy="1569660"/>
          </a:xfrm>
          <a:prstGeom prst="rect">
            <a:avLst/>
          </a:prstGeom>
          <a:noFill/>
        </p:spPr>
        <p:txBody>
          <a:bodyPr wrap="none" rtlCol="0">
            <a:spAutoFit/>
          </a:bodyPr>
          <a:lstStyle/>
          <a:p>
            <a:r>
              <a:rPr lang="sv-SE" sz="9600" b="1" dirty="0" smtClean="0">
                <a:solidFill>
                  <a:schemeClr val="bg1">
                    <a:lumMod val="50000"/>
                  </a:schemeClr>
                </a:solidFill>
                <a:latin typeface="Minya Nouvelle" pitchFamily="2" charset="0"/>
              </a:rPr>
              <a:t>BOM</a:t>
            </a:r>
          </a:p>
        </p:txBody>
      </p:sp>
      <p:sp>
        <p:nvSpPr>
          <p:cNvPr id="12" name="TextBox 11"/>
          <p:cNvSpPr txBox="1"/>
          <p:nvPr/>
        </p:nvSpPr>
        <p:spPr>
          <a:xfrm>
            <a:off x="971600" y="4225652"/>
            <a:ext cx="2755819" cy="369332"/>
          </a:xfrm>
          <a:prstGeom prst="rect">
            <a:avLst/>
          </a:prstGeom>
          <a:noFill/>
        </p:spPr>
        <p:txBody>
          <a:bodyPr wrap="none" rtlCol="0">
            <a:spAutoFit/>
          </a:bodyPr>
          <a:lstStyle/>
          <a:p>
            <a:r>
              <a:rPr lang="sv-SE" dirty="0" err="1" smtClean="0">
                <a:latin typeface="Minya Nouvelle" pitchFamily="2" charset="0"/>
              </a:rPr>
              <a:t>Document</a:t>
            </a:r>
            <a:r>
              <a:rPr lang="sv-SE" dirty="0" smtClean="0">
                <a:latin typeface="Minya Nouvelle" pitchFamily="2" charset="0"/>
              </a:rPr>
              <a:t> </a:t>
            </a:r>
            <a:r>
              <a:rPr lang="sv-SE" dirty="0" err="1" smtClean="0">
                <a:latin typeface="Minya Nouvelle" pitchFamily="2" charset="0"/>
              </a:rPr>
              <a:t>Object</a:t>
            </a:r>
            <a:r>
              <a:rPr lang="sv-SE" dirty="0" smtClean="0">
                <a:latin typeface="Minya Nouvelle" pitchFamily="2" charset="0"/>
              </a:rPr>
              <a:t> </a:t>
            </a:r>
            <a:r>
              <a:rPr lang="sv-SE" dirty="0" err="1" smtClean="0">
                <a:latin typeface="Minya Nouvelle" pitchFamily="2" charset="0"/>
              </a:rPr>
              <a:t>Model</a:t>
            </a:r>
            <a:endParaRPr lang="sv-SE" dirty="0" smtClean="0">
              <a:latin typeface="Minya Nouvelle" pitchFamily="2" charset="0"/>
            </a:endParaRPr>
          </a:p>
        </p:txBody>
      </p:sp>
      <p:sp>
        <p:nvSpPr>
          <p:cNvPr id="13" name="TextBox 12"/>
          <p:cNvSpPr txBox="1"/>
          <p:nvPr/>
        </p:nvSpPr>
        <p:spPr>
          <a:xfrm>
            <a:off x="5488589" y="4225652"/>
            <a:ext cx="2513765" cy="369332"/>
          </a:xfrm>
          <a:prstGeom prst="rect">
            <a:avLst/>
          </a:prstGeom>
          <a:noFill/>
        </p:spPr>
        <p:txBody>
          <a:bodyPr wrap="none" rtlCol="0">
            <a:spAutoFit/>
          </a:bodyPr>
          <a:lstStyle/>
          <a:p>
            <a:r>
              <a:rPr lang="sv-SE" dirty="0" smtClean="0">
                <a:solidFill>
                  <a:schemeClr val="bg1">
                    <a:lumMod val="50000"/>
                  </a:schemeClr>
                </a:solidFill>
                <a:latin typeface="Minya Nouvelle" pitchFamily="2" charset="0"/>
              </a:rPr>
              <a:t>Browser </a:t>
            </a:r>
            <a:r>
              <a:rPr lang="sv-SE" dirty="0" err="1" smtClean="0">
                <a:solidFill>
                  <a:schemeClr val="bg1">
                    <a:lumMod val="50000"/>
                  </a:schemeClr>
                </a:solidFill>
                <a:latin typeface="Minya Nouvelle" pitchFamily="2" charset="0"/>
              </a:rPr>
              <a:t>Object</a:t>
            </a:r>
            <a:r>
              <a:rPr lang="sv-SE" dirty="0" smtClean="0">
                <a:solidFill>
                  <a:schemeClr val="bg1">
                    <a:lumMod val="50000"/>
                  </a:schemeClr>
                </a:solidFill>
                <a:latin typeface="Minya Nouvelle" pitchFamily="2" charset="0"/>
              </a:rPr>
              <a:t> </a:t>
            </a:r>
            <a:r>
              <a:rPr lang="sv-SE" dirty="0" err="1" smtClean="0">
                <a:solidFill>
                  <a:schemeClr val="bg1">
                    <a:lumMod val="50000"/>
                  </a:schemeClr>
                </a:solidFill>
                <a:latin typeface="Minya Nouvelle" pitchFamily="2" charset="0"/>
              </a:rPr>
              <a:t>Model</a:t>
            </a:r>
            <a:endParaRPr lang="sv-SE" dirty="0" smtClean="0">
              <a:solidFill>
                <a:schemeClr val="bg1">
                  <a:lumMod val="50000"/>
                </a:schemeClr>
              </a:solidFill>
              <a:latin typeface="Minya Nouvelle" pitchFamily="2" charset="0"/>
            </a:endParaRPr>
          </a:p>
        </p:txBody>
      </p:sp>
      <p:cxnSp>
        <p:nvCxnSpPr>
          <p:cNvPr id="15" name="Straight Arrow Connector 14"/>
          <p:cNvCxnSpPr>
            <a:stCxn id="9" idx="2"/>
          </p:cNvCxnSpPr>
          <p:nvPr/>
        </p:nvCxnSpPr>
        <p:spPr>
          <a:xfrm flipH="1">
            <a:off x="3203848" y="2497460"/>
            <a:ext cx="1368152"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2497460"/>
            <a:ext cx="1224136"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3" descr="P:\Icons\48x48\shadow\text_tre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975" y="4801716"/>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Icons\48x48\shadow\wind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3284" y="4801715"/>
            <a:ext cx="617537" cy="61753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412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Vad triggade eventet?</a:t>
            </a:r>
            <a:endParaRPr lang="sv-SE" dirty="0"/>
          </a:p>
        </p:txBody>
      </p:sp>
      <p:sp>
        <p:nvSpPr>
          <p:cNvPr id="3" name="Subtitle 2"/>
          <p:cNvSpPr>
            <a:spLocks noGrp="1"/>
          </p:cNvSpPr>
          <p:nvPr>
            <p:ph type="subTitle" idx="1"/>
          </p:nvPr>
        </p:nvSpPr>
        <p:spPr>
          <a:xfrm>
            <a:off x="323528" y="1057300"/>
            <a:ext cx="8568952" cy="864096"/>
          </a:xfrm>
        </p:spPr>
        <p:txBody>
          <a:bodyPr/>
          <a:lstStyle/>
          <a:p>
            <a:r>
              <a:rPr lang="sv-SE" dirty="0" smtClean="0"/>
              <a:t>Det finns ett enkelt sätt att få reda på vad som triggade eventet (utlöste händelsen):</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475656" y="1993404"/>
            <a:ext cx="6048672" cy="252028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document.querySelector</a:t>
            </a:r>
            <a:r>
              <a:rPr lang="sv-SE" sz="1600" dirty="0">
                <a:latin typeface="Courier New" pitchFamily="49" charset="0"/>
                <a:cs typeface="Courier New" pitchFamily="49" charset="0"/>
              </a:rPr>
              <a:t>("#</a:t>
            </a:r>
            <a:r>
              <a:rPr lang="sv-SE" sz="1600" dirty="0" err="1" smtClean="0">
                <a:latin typeface="Courier New" pitchFamily="49" charset="0"/>
                <a:cs typeface="Courier New" pitchFamily="49" charset="0"/>
              </a:rPr>
              <a:t>crasher</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link.onclick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function</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r>
              <a:rPr lang="sv-SE" sz="1600" b="1" dirty="0" smtClean="0">
                <a:latin typeface="Courier New" pitchFamily="49" charset="0"/>
                <a:cs typeface="Courier New" pitchFamily="49" charset="0"/>
              </a:rPr>
              <a:t>e</a:t>
            </a:r>
            <a:r>
              <a:rPr lang="sv-SE" sz="1600" dirty="0" smtClean="0">
                <a:latin typeface="Courier New" pitchFamily="49" charset="0"/>
                <a:cs typeface="Courier New" pitchFamily="49" charset="0"/>
              </a:rPr>
              <a:t>)</a:t>
            </a:r>
            <a:r>
              <a:rPr lang="sv-SE" sz="1600" dirty="0" smtClean="0">
                <a:latin typeface="Courier New" pitchFamily="49" charset="0"/>
                <a:cs typeface="Courier New" pitchFamily="49" charset="0"/>
              </a:rPr>
              <a:t>{</a:t>
            </a:r>
          </a:p>
          <a:p>
            <a:r>
              <a:rPr lang="sv-SE" sz="1600" dirty="0" smtClean="0">
                <a:latin typeface="Courier New" pitchFamily="49" charset="0"/>
                <a:cs typeface="Courier New" pitchFamily="49" charset="0"/>
              </a:rPr>
              <a:t>	alert</a:t>
            </a:r>
            <a:r>
              <a:rPr lang="sv-SE" sz="1600" dirty="0" smtClean="0">
                <a:latin typeface="Courier New" pitchFamily="49" charset="0"/>
                <a:cs typeface="Courier New" pitchFamily="49" charset="0"/>
              </a:rPr>
              <a:t>(</a:t>
            </a:r>
            <a:r>
              <a:rPr lang="sv-SE" sz="1600" b="1" dirty="0" err="1" smtClean="0">
                <a:latin typeface="Courier New" pitchFamily="49" charset="0"/>
                <a:cs typeface="Courier New" pitchFamily="49" charset="0"/>
              </a:rPr>
              <a:t>e.target</a:t>
            </a:r>
            <a:r>
              <a:rPr lang="sv-SE" sz="1600" dirty="0" smtClean="0">
                <a:latin typeface="Courier New" pitchFamily="49" charset="0"/>
                <a:cs typeface="Courier New" pitchFamily="49" charset="0"/>
              </a:rPr>
              <a:t> </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a:latin typeface="Courier New" pitchFamily="49" charset="0"/>
                <a:cs typeface="Courier New" pitchFamily="49" charset="0"/>
              </a:rPr>
              <a:t>t</a:t>
            </a:r>
            <a:r>
              <a:rPr lang="sv-SE" sz="1600" dirty="0" err="1" smtClean="0">
                <a:latin typeface="Courier New" pitchFamily="49" charset="0"/>
                <a:cs typeface="Courier New" pitchFamily="49" charset="0"/>
              </a:rPr>
              <a:t>rue</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6" name="TextBox 5"/>
          <p:cNvSpPr txBox="1"/>
          <p:nvPr/>
        </p:nvSpPr>
        <p:spPr>
          <a:xfrm>
            <a:off x="3635896" y="4657700"/>
            <a:ext cx="4320480" cy="646331"/>
          </a:xfrm>
          <a:prstGeom prst="rect">
            <a:avLst/>
          </a:prstGeom>
          <a:noFill/>
        </p:spPr>
        <p:txBody>
          <a:bodyPr wrap="square" rtlCol="0">
            <a:spAutoFit/>
          </a:bodyPr>
          <a:lstStyle/>
          <a:p>
            <a:r>
              <a:rPr lang="sv-SE" b="1" dirty="0" err="1" smtClean="0">
                <a:latin typeface="Minya Nouvelle" pitchFamily="2" charset="0"/>
              </a:rPr>
              <a:t>e.target</a:t>
            </a:r>
            <a:r>
              <a:rPr lang="sv-SE" b="1" dirty="0" smtClean="0">
                <a:latin typeface="Minya Nouvelle" pitchFamily="2" charset="0"/>
              </a:rPr>
              <a:t> </a:t>
            </a:r>
            <a:r>
              <a:rPr lang="sv-SE" dirty="0" smtClean="0">
                <a:latin typeface="Minya Nouvelle" pitchFamily="2" charset="0"/>
              </a:rPr>
              <a:t>refererar </a:t>
            </a:r>
            <a:r>
              <a:rPr lang="sv-SE" dirty="0" smtClean="0">
                <a:latin typeface="Minya Nouvelle" pitchFamily="2" charset="0"/>
              </a:rPr>
              <a:t>till det objekt som "äger" funktionen, triggar eventet</a:t>
            </a:r>
          </a:p>
        </p:txBody>
      </p:sp>
      <p:cxnSp>
        <p:nvCxnSpPr>
          <p:cNvPr id="8" name="Straight Arrow Connector 7"/>
          <p:cNvCxnSpPr/>
          <p:nvPr/>
        </p:nvCxnSpPr>
        <p:spPr>
          <a:xfrm flipH="1" flipV="1">
            <a:off x="3491880" y="3793604"/>
            <a:ext cx="432048" cy="7920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43061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Hindra </a:t>
            </a:r>
            <a:r>
              <a:rPr lang="sv-SE" dirty="0" err="1" smtClean="0"/>
              <a:t>defulthändelsen</a:t>
            </a:r>
            <a:endParaRPr lang="sv-SE" dirty="0"/>
          </a:p>
        </p:txBody>
      </p:sp>
      <p:sp>
        <p:nvSpPr>
          <p:cNvPr id="3" name="Subtitle 2"/>
          <p:cNvSpPr>
            <a:spLocks noGrp="1"/>
          </p:cNvSpPr>
          <p:nvPr>
            <p:ph type="subTitle" idx="1"/>
          </p:nvPr>
        </p:nvSpPr>
        <p:spPr>
          <a:xfrm>
            <a:off x="539552" y="1057300"/>
            <a:ext cx="7962108" cy="2267903"/>
          </a:xfrm>
        </p:spPr>
        <p:txBody>
          <a:bodyPr/>
          <a:lstStyle/>
          <a:p>
            <a:r>
              <a:rPr lang="sv-SE" sz="1600" dirty="0" smtClean="0"/>
              <a:t>När du klickar på en länk kommer först </a:t>
            </a:r>
            <a:r>
              <a:rPr lang="sv-SE" sz="1600" dirty="0" err="1" smtClean="0"/>
              <a:t>onclick</a:t>
            </a:r>
            <a:r>
              <a:rPr lang="sv-SE" sz="1600" dirty="0" smtClean="0"/>
              <a:t> att köras och efter det kommer länken att aktiveras och gå till den sida som är angiven i </a:t>
            </a:r>
            <a:r>
              <a:rPr lang="sv-SE" sz="1600" dirty="0" err="1" smtClean="0"/>
              <a:t>href</a:t>
            </a:r>
            <a:r>
              <a:rPr lang="sv-SE" sz="1600" dirty="0" smtClean="0"/>
              <a:t>.</a:t>
            </a:r>
          </a:p>
          <a:p>
            <a:endParaRPr lang="sv-SE" sz="1600" dirty="0"/>
          </a:p>
          <a:p>
            <a:r>
              <a:rPr lang="sv-SE" sz="1600" dirty="0" smtClean="0"/>
              <a:t>Detta går att hindra</a:t>
            </a:r>
            <a:endParaRPr lang="sv-SE" sz="1600" dirty="0" smtClean="0"/>
          </a:p>
          <a:p>
            <a:endParaRPr lang="sv-SE" sz="1600" dirty="0"/>
          </a:p>
        </p:txBody>
      </p:sp>
      <p:sp>
        <p:nvSpPr>
          <p:cNvPr id="4" name="Subtitle 2"/>
          <p:cNvSpPr txBox="1">
            <a:spLocks/>
          </p:cNvSpPr>
          <p:nvPr/>
        </p:nvSpPr>
        <p:spPr>
          <a:xfrm>
            <a:off x="1267517" y="235344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crasher</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1259632" y="3073524"/>
            <a:ext cx="6048672" cy="158417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a:t>
            </a:r>
            <a:r>
              <a:rPr lang="sv-SE" sz="1400" b="1" dirty="0" smtClean="0">
                <a:latin typeface="Courier New" pitchFamily="49" charset="0"/>
                <a:cs typeface="Courier New" pitchFamily="49" charset="0"/>
              </a:rPr>
              <a:t>e</a:t>
            </a:r>
            <a:r>
              <a:rPr lang="sv-SE" sz="1400" dirty="0" smtClean="0">
                <a:latin typeface="Courier New" pitchFamily="49" charset="0"/>
                <a:cs typeface="Courier New" pitchFamily="49" charset="0"/>
              </a:rPr>
              <a:t>)</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b="1" dirty="0" err="1">
                <a:latin typeface="Courier New" pitchFamily="49" charset="0"/>
                <a:cs typeface="Courier New" pitchFamily="49" charset="0"/>
              </a:rPr>
              <a:t>e.preventDefault</a:t>
            </a:r>
            <a:r>
              <a:rPr lang="sv-SE" sz="1400" b="1" dirty="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doSomeStuffHere</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199083890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5" name="Rectangle 4"/>
          <p:cNvSpPr/>
          <p:nvPr/>
        </p:nvSpPr>
        <p:spPr>
          <a:xfrm>
            <a:off x="323528" y="5089748"/>
            <a:ext cx="3394341" cy="369332"/>
          </a:xfrm>
          <a:prstGeom prst="rect">
            <a:avLst/>
          </a:prstGeom>
        </p:spPr>
        <p:txBody>
          <a:bodyPr wrap="none">
            <a:spAutoFit/>
          </a:bodyPr>
          <a:lstStyle/>
          <a:p>
            <a:r>
              <a:rPr lang="en-US" dirty="0"/>
              <a:t>http://</a:t>
            </a:r>
            <a:r>
              <a:rPr lang="en-US" dirty="0" err="1"/>
              <a:t>jsfiddle.net</a:t>
            </a:r>
            <a:r>
              <a:rPr lang="en-US" dirty="0"/>
              <a:t>/Leitet/YfG4t/1/</a:t>
            </a:r>
          </a:p>
        </p:txBody>
      </p:sp>
    </p:spTree>
    <p:extLst>
      <p:ext uri="{BB962C8B-B14F-4D97-AF65-F5344CB8AC3E}">
        <p14:creationId xmlns:p14="http://schemas.microsoft.com/office/powerpoint/2010/main" val="965718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95736" y="1201316"/>
            <a:ext cx="4752528" cy="1296144"/>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smtClean="0"/>
              <a:t>DOM och BOM</a:t>
            </a:r>
            <a:endParaRPr lang="sv-SE" dirty="0"/>
          </a:p>
        </p:txBody>
      </p:sp>
      <p:pic>
        <p:nvPicPr>
          <p:cNvPr id="4"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417340"/>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4447" y="1382185"/>
            <a:ext cx="825145" cy="8251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1391617"/>
            <a:ext cx="814970" cy="814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9592" y="1417340"/>
            <a:ext cx="776091" cy="7760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7864" y="1480932"/>
            <a:ext cx="765844" cy="7369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27584" y="2785492"/>
            <a:ext cx="3062313" cy="1569660"/>
          </a:xfrm>
          <a:prstGeom prst="rect">
            <a:avLst/>
          </a:prstGeom>
          <a:noFill/>
        </p:spPr>
        <p:txBody>
          <a:bodyPr wrap="none" rtlCol="0">
            <a:spAutoFit/>
          </a:bodyPr>
          <a:lstStyle/>
          <a:p>
            <a:r>
              <a:rPr lang="sv-SE" sz="9600" b="1" dirty="0" smtClean="0">
                <a:solidFill>
                  <a:schemeClr val="bg1">
                    <a:lumMod val="50000"/>
                  </a:schemeClr>
                </a:solidFill>
                <a:latin typeface="Minya Nouvelle" pitchFamily="2" charset="0"/>
              </a:rPr>
              <a:t>DOM</a:t>
            </a:r>
          </a:p>
        </p:txBody>
      </p:sp>
      <p:sp>
        <p:nvSpPr>
          <p:cNvPr id="11" name="TextBox 10"/>
          <p:cNvSpPr txBox="1"/>
          <p:nvPr/>
        </p:nvSpPr>
        <p:spPr>
          <a:xfrm>
            <a:off x="5247691" y="2800008"/>
            <a:ext cx="3068725" cy="1569660"/>
          </a:xfrm>
          <a:prstGeom prst="rect">
            <a:avLst/>
          </a:prstGeom>
          <a:noFill/>
        </p:spPr>
        <p:txBody>
          <a:bodyPr wrap="none" rtlCol="0">
            <a:spAutoFit/>
          </a:bodyPr>
          <a:lstStyle/>
          <a:p>
            <a:r>
              <a:rPr lang="sv-SE" sz="9600" b="1" dirty="0" smtClean="0">
                <a:latin typeface="Minya Nouvelle" pitchFamily="2" charset="0"/>
              </a:rPr>
              <a:t>BOM</a:t>
            </a:r>
          </a:p>
        </p:txBody>
      </p:sp>
      <p:sp>
        <p:nvSpPr>
          <p:cNvPr id="12" name="TextBox 11"/>
          <p:cNvSpPr txBox="1"/>
          <p:nvPr/>
        </p:nvSpPr>
        <p:spPr>
          <a:xfrm>
            <a:off x="971600" y="4225652"/>
            <a:ext cx="2755819" cy="369332"/>
          </a:xfrm>
          <a:prstGeom prst="rect">
            <a:avLst/>
          </a:prstGeom>
          <a:noFill/>
        </p:spPr>
        <p:txBody>
          <a:bodyPr wrap="none" rtlCol="0">
            <a:spAutoFit/>
          </a:bodyPr>
          <a:lstStyle/>
          <a:p>
            <a:r>
              <a:rPr lang="sv-SE" dirty="0" err="1" smtClean="0">
                <a:solidFill>
                  <a:schemeClr val="bg1">
                    <a:lumMod val="50000"/>
                  </a:schemeClr>
                </a:solidFill>
                <a:latin typeface="Minya Nouvelle" pitchFamily="2" charset="0"/>
              </a:rPr>
              <a:t>Document</a:t>
            </a:r>
            <a:r>
              <a:rPr lang="sv-SE" dirty="0" smtClean="0">
                <a:solidFill>
                  <a:schemeClr val="bg1">
                    <a:lumMod val="50000"/>
                  </a:schemeClr>
                </a:solidFill>
                <a:latin typeface="Minya Nouvelle" pitchFamily="2" charset="0"/>
              </a:rPr>
              <a:t> </a:t>
            </a:r>
            <a:r>
              <a:rPr lang="sv-SE" dirty="0" err="1" smtClean="0">
                <a:solidFill>
                  <a:schemeClr val="bg1">
                    <a:lumMod val="50000"/>
                  </a:schemeClr>
                </a:solidFill>
                <a:latin typeface="Minya Nouvelle" pitchFamily="2" charset="0"/>
              </a:rPr>
              <a:t>Object</a:t>
            </a:r>
            <a:r>
              <a:rPr lang="sv-SE" dirty="0" smtClean="0">
                <a:solidFill>
                  <a:schemeClr val="bg1">
                    <a:lumMod val="50000"/>
                  </a:schemeClr>
                </a:solidFill>
                <a:latin typeface="Minya Nouvelle" pitchFamily="2" charset="0"/>
              </a:rPr>
              <a:t> </a:t>
            </a:r>
            <a:r>
              <a:rPr lang="sv-SE" dirty="0" err="1" smtClean="0">
                <a:solidFill>
                  <a:schemeClr val="bg1">
                    <a:lumMod val="50000"/>
                  </a:schemeClr>
                </a:solidFill>
                <a:latin typeface="Minya Nouvelle" pitchFamily="2" charset="0"/>
              </a:rPr>
              <a:t>Model</a:t>
            </a:r>
            <a:endParaRPr lang="sv-SE" dirty="0" smtClean="0">
              <a:solidFill>
                <a:schemeClr val="bg1">
                  <a:lumMod val="50000"/>
                </a:schemeClr>
              </a:solidFill>
              <a:latin typeface="Minya Nouvelle" pitchFamily="2" charset="0"/>
            </a:endParaRPr>
          </a:p>
        </p:txBody>
      </p:sp>
      <p:sp>
        <p:nvSpPr>
          <p:cNvPr id="13" name="TextBox 12"/>
          <p:cNvSpPr txBox="1"/>
          <p:nvPr/>
        </p:nvSpPr>
        <p:spPr>
          <a:xfrm>
            <a:off x="5488589" y="4225652"/>
            <a:ext cx="2513765" cy="369332"/>
          </a:xfrm>
          <a:prstGeom prst="rect">
            <a:avLst/>
          </a:prstGeom>
          <a:noFill/>
        </p:spPr>
        <p:txBody>
          <a:bodyPr wrap="none" rtlCol="0">
            <a:spAutoFit/>
          </a:bodyPr>
          <a:lstStyle/>
          <a:p>
            <a:r>
              <a:rPr lang="sv-SE" dirty="0" smtClean="0">
                <a:latin typeface="Minya Nouvelle" pitchFamily="2" charset="0"/>
              </a:rPr>
              <a:t>Browser </a:t>
            </a:r>
            <a:r>
              <a:rPr lang="sv-SE" dirty="0" err="1" smtClean="0">
                <a:latin typeface="Minya Nouvelle" pitchFamily="2" charset="0"/>
              </a:rPr>
              <a:t>Object</a:t>
            </a:r>
            <a:r>
              <a:rPr lang="sv-SE" dirty="0" smtClean="0">
                <a:latin typeface="Minya Nouvelle" pitchFamily="2" charset="0"/>
              </a:rPr>
              <a:t> </a:t>
            </a:r>
            <a:r>
              <a:rPr lang="sv-SE" dirty="0" err="1" smtClean="0">
                <a:latin typeface="Minya Nouvelle" pitchFamily="2" charset="0"/>
              </a:rPr>
              <a:t>Model</a:t>
            </a:r>
            <a:endParaRPr lang="sv-SE" dirty="0" smtClean="0">
              <a:latin typeface="Minya Nouvelle" pitchFamily="2" charset="0"/>
            </a:endParaRPr>
          </a:p>
        </p:txBody>
      </p:sp>
      <p:cxnSp>
        <p:nvCxnSpPr>
          <p:cNvPr id="15" name="Straight Arrow Connector 14"/>
          <p:cNvCxnSpPr>
            <a:stCxn id="9" idx="2"/>
          </p:cNvCxnSpPr>
          <p:nvPr/>
        </p:nvCxnSpPr>
        <p:spPr>
          <a:xfrm flipH="1">
            <a:off x="3203848" y="2497460"/>
            <a:ext cx="1368152"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2497460"/>
            <a:ext cx="1224136"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3" descr="P:\Icons\48x48\shadow\text_tre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975" y="4801716"/>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Icons\48x48\shadow\wind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3284" y="4801715"/>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57445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BOM</a:t>
            </a:r>
            <a:endParaRPr lang="sv-SE" dirty="0"/>
          </a:p>
        </p:txBody>
      </p:sp>
      <p:sp>
        <p:nvSpPr>
          <p:cNvPr id="3" name="Subtitle 2"/>
          <p:cNvSpPr>
            <a:spLocks noGrp="1"/>
          </p:cNvSpPr>
          <p:nvPr>
            <p:ph type="subTitle" idx="1"/>
          </p:nvPr>
        </p:nvSpPr>
        <p:spPr>
          <a:xfrm>
            <a:off x="467544" y="1201316"/>
            <a:ext cx="7962108" cy="1460500"/>
          </a:xfrm>
        </p:spPr>
        <p:txBody>
          <a:bodyPr/>
          <a:lstStyle/>
          <a:p>
            <a:r>
              <a:rPr lang="sv-SE" dirty="0" smtClean="0"/>
              <a:t>BOM (Browser </a:t>
            </a:r>
            <a:r>
              <a:rPr lang="sv-SE" dirty="0" err="1" smtClean="0"/>
              <a:t>Object</a:t>
            </a:r>
            <a:r>
              <a:rPr lang="sv-SE" dirty="0" smtClean="0"/>
              <a:t> </a:t>
            </a:r>
            <a:r>
              <a:rPr lang="sv-SE" dirty="0" err="1" smtClean="0"/>
              <a:t>Model</a:t>
            </a:r>
            <a:r>
              <a:rPr lang="sv-SE" dirty="0" smtClean="0"/>
              <a:t>) är gränssnittet mellan JavaScript och webbläsaren. </a:t>
            </a:r>
          </a:p>
          <a:p>
            <a:endParaRPr lang="sv-SE" dirty="0"/>
          </a:p>
          <a:p>
            <a:r>
              <a:rPr lang="sv-SE" dirty="0" smtClean="0"/>
              <a:t>BOM är inte standardiserat. </a:t>
            </a:r>
          </a:p>
          <a:p>
            <a:endParaRPr lang="sv-SE" dirty="0"/>
          </a:p>
          <a:p>
            <a:r>
              <a:rPr lang="sv-SE" dirty="0" smtClean="0"/>
              <a:t>Objektet </a:t>
            </a:r>
            <a:r>
              <a:rPr lang="sv-SE" sz="2800" b="1" dirty="0" err="1" smtClean="0"/>
              <a:t>window</a:t>
            </a:r>
            <a:r>
              <a:rPr lang="sv-SE" dirty="0" smtClean="0"/>
              <a:t> är centralt.</a:t>
            </a:r>
            <a:endParaRPr lang="sv-SE" dirty="0"/>
          </a:p>
        </p:txBody>
      </p:sp>
      <p:pic>
        <p:nvPicPr>
          <p:cNvPr id="4"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P:\Icons\128x128\shadow\window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191" y="2137420"/>
            <a:ext cx="2742257" cy="2742257"/>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P:\Icons\128x128\shadow\window_dialo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288" y="3793604"/>
            <a:ext cx="385266" cy="38526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Icons\128x128\shadow\clo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6376" y="3289548"/>
            <a:ext cx="399603" cy="399603"/>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P:\Icons\128x128\shadow\histor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2200" y="4286573"/>
            <a:ext cx="371127" cy="371127"/>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P:\Icons\128x128\shadow\pencil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20272" y="3001516"/>
            <a:ext cx="461441" cy="461441"/>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P:\Icons\128x128\shadow\refresh.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65516" y="4161494"/>
            <a:ext cx="480763" cy="480763"/>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P:\Icons\128x128\shadow\monitor_rgb.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548" y="3179936"/>
            <a:ext cx="685676" cy="685676"/>
          </a:xfrm>
          <a:prstGeom prst="rect">
            <a:avLst/>
          </a:prstGeom>
          <a:noFill/>
          <a:extLst>
            <a:ext uri="{909E8E84-426E-40dd-AFC4-6F175D3DCCD1}">
              <a14:hiddenFill xmlns:a14="http://schemas.microsoft.com/office/drawing/2010/main">
                <a:solidFill>
                  <a:srgbClr val="FFFFFF"/>
                </a:solidFill>
              </a14:hiddenFill>
            </a:ext>
          </a:extLst>
        </p:spPr>
      </p:pic>
      <p:pic>
        <p:nvPicPr>
          <p:cNvPr id="9225" name="Picture 9" descr="P:\Icons\128x128\shadow\lock.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0702" y="4484074"/>
            <a:ext cx="533666" cy="533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89869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BOM hanterar</a:t>
            </a:r>
            <a:endParaRPr lang="sv-SE" dirty="0"/>
          </a:p>
        </p:txBody>
      </p:sp>
      <p:sp>
        <p:nvSpPr>
          <p:cNvPr id="3" name="Subtitle 2"/>
          <p:cNvSpPr>
            <a:spLocks noGrp="1"/>
          </p:cNvSpPr>
          <p:nvPr>
            <p:ph type="subTitle" idx="1"/>
          </p:nvPr>
        </p:nvSpPr>
        <p:spPr/>
        <p:txBody>
          <a:bodyPr/>
          <a:lstStyle/>
          <a:p>
            <a:r>
              <a:rPr lang="sv-SE" dirty="0" smtClean="0"/>
              <a:t>Insorterat under denna rubrik hittar vi:</a:t>
            </a:r>
          </a:p>
          <a:p>
            <a:endParaRPr lang="sv-SE" dirty="0"/>
          </a:p>
          <a:p>
            <a:pPr marL="342900" indent="-342900">
              <a:buFont typeface="Arial" charset="0"/>
              <a:buChar char="•"/>
            </a:pPr>
            <a:r>
              <a:rPr lang="sv-SE" sz="2000" b="1" dirty="0" smtClean="0"/>
              <a:t>Timers och intervall</a:t>
            </a:r>
          </a:p>
          <a:p>
            <a:pPr marL="342900" indent="-342900">
              <a:buFont typeface="Arial" charset="0"/>
              <a:buChar char="•"/>
            </a:pPr>
            <a:r>
              <a:rPr lang="sv-SE" sz="2000" dirty="0">
                <a:solidFill>
                  <a:srgbClr val="ADB0B5"/>
                </a:solidFill>
              </a:rPr>
              <a:t>Webbläsarfönster (och ramar, </a:t>
            </a:r>
            <a:r>
              <a:rPr lang="sv-SE" sz="2000" dirty="0" err="1">
                <a:solidFill>
                  <a:srgbClr val="ADB0B5"/>
                </a:solidFill>
              </a:rPr>
              <a:t>frames</a:t>
            </a:r>
            <a:r>
              <a:rPr lang="sv-SE" sz="2000" dirty="0">
                <a:solidFill>
                  <a:srgbClr val="ADB0B5"/>
                </a:solidFill>
              </a:rPr>
              <a:t>)</a:t>
            </a:r>
            <a:br>
              <a:rPr lang="sv-SE" sz="2000" dirty="0">
                <a:solidFill>
                  <a:srgbClr val="ADB0B5"/>
                </a:solidFill>
              </a:rPr>
            </a:br>
            <a:r>
              <a:rPr lang="sv-SE" sz="2000" dirty="0">
                <a:solidFill>
                  <a:srgbClr val="ADB0B5"/>
                </a:solidFill>
              </a:rPr>
              <a:t>- Positioner</a:t>
            </a:r>
            <a:br>
              <a:rPr lang="sv-SE" sz="2000" dirty="0">
                <a:solidFill>
                  <a:srgbClr val="ADB0B5"/>
                </a:solidFill>
              </a:rPr>
            </a:br>
            <a:r>
              <a:rPr lang="sv-SE" sz="2000" dirty="0">
                <a:solidFill>
                  <a:srgbClr val="ADB0B5"/>
                </a:solidFill>
              </a:rPr>
              <a:t>- </a:t>
            </a:r>
            <a:r>
              <a:rPr lang="sv-SE" sz="2000" dirty="0" smtClean="0">
                <a:solidFill>
                  <a:srgbClr val="ADB0B5"/>
                </a:solidFill>
              </a:rPr>
              <a:t>Storlekar</a:t>
            </a:r>
          </a:p>
          <a:p>
            <a:pPr marL="342900" indent="-342900">
              <a:buFont typeface="Arial" charset="0"/>
              <a:buChar char="•"/>
            </a:pPr>
            <a:r>
              <a:rPr lang="sv-SE" sz="2000" dirty="0" smtClean="0">
                <a:solidFill>
                  <a:srgbClr val="ADB0B5"/>
                </a:solidFill>
              </a:rPr>
              <a:t>Systemdialoger (alert, prompt, </a:t>
            </a:r>
            <a:r>
              <a:rPr lang="sv-SE" sz="2000" dirty="0" err="1" smtClean="0">
                <a:solidFill>
                  <a:srgbClr val="ADB0B5"/>
                </a:solidFill>
              </a:rPr>
              <a:t>confirm</a:t>
            </a:r>
            <a:r>
              <a:rPr lang="sv-SE" sz="2000" dirty="0" smtClean="0">
                <a:solidFill>
                  <a:srgbClr val="ADB0B5"/>
                </a:solidFill>
              </a:rPr>
              <a:t>)</a:t>
            </a:r>
          </a:p>
          <a:p>
            <a:pPr marL="342900" indent="-342900">
              <a:buFont typeface="Arial" charset="0"/>
              <a:buChar char="•"/>
            </a:pPr>
            <a:r>
              <a:rPr lang="sv-SE" sz="2000" dirty="0" err="1" smtClean="0">
                <a:solidFill>
                  <a:srgbClr val="ADB0B5"/>
                </a:solidFill>
              </a:rPr>
              <a:t>Location</a:t>
            </a:r>
            <a:r>
              <a:rPr lang="sv-SE" sz="2000" dirty="0" smtClean="0">
                <a:solidFill>
                  <a:srgbClr val="ADB0B5"/>
                </a:solidFill>
              </a:rPr>
              <a:t> (adressfält)</a:t>
            </a:r>
          </a:p>
          <a:p>
            <a:pPr marL="342900" indent="-342900">
              <a:buFont typeface="Arial" charset="0"/>
              <a:buChar char="•"/>
            </a:pPr>
            <a:r>
              <a:rPr lang="sv-SE" sz="2000" dirty="0" smtClean="0">
                <a:solidFill>
                  <a:srgbClr val="ADB0B5"/>
                </a:solidFill>
              </a:rPr>
              <a:t>Historik</a:t>
            </a:r>
          </a:p>
          <a:p>
            <a:pPr marL="342900" indent="-342900">
              <a:buFont typeface="Arial" charset="0"/>
              <a:buChar char="•"/>
            </a:pPr>
            <a:r>
              <a:rPr lang="sv-SE" sz="2000" dirty="0" smtClean="0"/>
              <a:t>...</a:t>
            </a:r>
            <a:r>
              <a:rPr lang="sv-SE" sz="2000" dirty="0"/>
              <a:t/>
            </a:r>
            <a:br>
              <a:rPr lang="sv-SE" sz="2000" dirty="0"/>
            </a:br>
            <a:endParaRPr lang="sv-SE" sz="2000" dirty="0"/>
          </a:p>
          <a:p>
            <a:pPr marL="342900" indent="-342900">
              <a:buFont typeface="Arial" charset="0"/>
              <a:buChar char="•"/>
            </a:pPr>
            <a:endParaRPr lang="sv-SE" sz="2000" dirty="0" smtClean="0"/>
          </a:p>
          <a:p>
            <a:pPr marL="342900" indent="-342900">
              <a:buFont typeface="Arial" charset="0"/>
              <a:buChar char="•"/>
            </a:pPr>
            <a:endParaRPr lang="sv-SE" dirty="0"/>
          </a:p>
        </p:txBody>
      </p:sp>
      <p:pic>
        <p:nvPicPr>
          <p:cNvPr id="4"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Icons\24x24\shadow\window_dialo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557637"/>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P:\Icons\24x24\shadow\window_ti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209428"/>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P:\Icons\24x24\shadow\win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569468"/>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P:\Icons\24x24\shadow\window_gea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657700"/>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P:\Icons\24x24\shadow\win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277717"/>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descr="P:\Icons\128x128\shadow\histor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682" y="4338896"/>
            <a:ext cx="194666" cy="1946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P:\Icons\48x48\shadow\window_earth.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3917677"/>
            <a:ext cx="308768" cy="30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74619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window</a:t>
            </a:r>
            <a:endParaRPr lang="sv-SE" dirty="0"/>
          </a:p>
        </p:txBody>
      </p:sp>
      <p:sp>
        <p:nvSpPr>
          <p:cNvPr id="3" name="Subtitle 2"/>
          <p:cNvSpPr>
            <a:spLocks noGrp="1"/>
          </p:cNvSpPr>
          <p:nvPr>
            <p:ph type="subTitle" idx="1"/>
          </p:nvPr>
        </p:nvSpPr>
        <p:spPr>
          <a:xfrm>
            <a:off x="395536" y="1129308"/>
            <a:ext cx="8568952" cy="3240360"/>
          </a:xfrm>
        </p:spPr>
        <p:txBody>
          <a:bodyPr/>
          <a:lstStyle/>
          <a:p>
            <a:r>
              <a:rPr lang="sv-SE" b="1" dirty="0" err="1" smtClean="0">
                <a:latin typeface="Courier New" pitchFamily="49" charset="0"/>
                <a:cs typeface="Courier New" pitchFamily="49" charset="0"/>
              </a:rPr>
              <a:t>window</a:t>
            </a:r>
            <a:r>
              <a:rPr lang="sv-SE" dirty="0" smtClean="0"/>
              <a:t>-objektet representerar en instans </a:t>
            </a:r>
          </a:p>
          <a:p>
            <a:r>
              <a:rPr lang="sv-SE" dirty="0" smtClean="0"/>
              <a:t>av webbläsarfönstret och motsvarar i </a:t>
            </a:r>
          </a:p>
          <a:p>
            <a:r>
              <a:rPr lang="sv-SE" dirty="0" smtClean="0"/>
              <a:t>webbläsaren det objekt som är </a:t>
            </a:r>
            <a:r>
              <a:rPr lang="sv-SE" b="1" dirty="0" smtClean="0">
                <a:latin typeface="Courier New" pitchFamily="49" charset="0"/>
                <a:cs typeface="Courier New" pitchFamily="49" charset="0"/>
              </a:rPr>
              <a:t>Global</a:t>
            </a:r>
            <a:r>
              <a:rPr lang="sv-SE" dirty="0" smtClean="0"/>
              <a:t> i </a:t>
            </a:r>
          </a:p>
          <a:p>
            <a:r>
              <a:rPr lang="sv-SE" dirty="0" err="1" smtClean="0"/>
              <a:t>ECMAScript</a:t>
            </a:r>
            <a:r>
              <a:rPr lang="sv-SE" dirty="0" smtClean="0"/>
              <a:t>.</a:t>
            </a:r>
          </a:p>
          <a:p>
            <a:endParaRPr lang="sv-SE" sz="1050" dirty="0"/>
          </a:p>
          <a:p>
            <a:r>
              <a:rPr lang="sv-SE" dirty="0" smtClean="0"/>
              <a:t>Alla globala variabler hamnar således på just </a:t>
            </a:r>
            <a:r>
              <a:rPr lang="sv-SE" dirty="0" err="1" smtClean="0"/>
              <a:t>window</a:t>
            </a:r>
            <a:r>
              <a:rPr lang="sv-SE" dirty="0" smtClean="0"/>
              <a:t>-objektet</a:t>
            </a:r>
            <a:endParaRPr lang="sv-SE" dirty="0"/>
          </a:p>
        </p:txBody>
      </p:sp>
      <p:sp>
        <p:nvSpPr>
          <p:cNvPr id="4" name="TextBox 3"/>
          <p:cNvSpPr txBox="1"/>
          <p:nvPr/>
        </p:nvSpPr>
        <p:spPr>
          <a:xfrm>
            <a:off x="6732240" y="1129308"/>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window</a:t>
            </a:r>
            <a:endParaRPr lang="sv-SE" sz="2400" dirty="0" smtClean="0">
              <a:latin typeface="Minya Nouvelle" pitchFamily="2" charset="0"/>
            </a:endParaRPr>
          </a:p>
        </p:txBody>
      </p:sp>
      <p:sp>
        <p:nvSpPr>
          <p:cNvPr id="5" name="TextBox 4"/>
          <p:cNvSpPr txBox="1"/>
          <p:nvPr/>
        </p:nvSpPr>
        <p:spPr>
          <a:xfrm>
            <a:off x="6732240" y="2453035"/>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document</a:t>
            </a:r>
            <a:endParaRPr lang="sv-SE" sz="2400" dirty="0" smtClean="0">
              <a:latin typeface="Minya Nouvelle" pitchFamily="2" charset="0"/>
            </a:endParaRPr>
          </a:p>
        </p:txBody>
      </p:sp>
      <p:cxnSp>
        <p:nvCxnSpPr>
          <p:cNvPr id="7" name="Straight Connector 6"/>
          <p:cNvCxnSpPr>
            <a:stCxn id="5" idx="0"/>
            <a:endCxn id="4" idx="2"/>
          </p:cNvCxnSpPr>
          <p:nvPr/>
        </p:nvCxnSpPr>
        <p:spPr>
          <a:xfrm flipV="1">
            <a:off x="7704348" y="1590973"/>
            <a:ext cx="0" cy="862062"/>
          </a:xfrm>
          <a:prstGeom prst="line">
            <a:avLst/>
          </a:prstGeom>
          <a:ln w="19050">
            <a:solidFill>
              <a:schemeClr val="tx1"/>
            </a:solidFill>
            <a:headEnd type="arrow"/>
          </a:ln>
        </p:spPr>
        <p:style>
          <a:lnRef idx="1">
            <a:schemeClr val="accent1"/>
          </a:lnRef>
          <a:fillRef idx="0">
            <a:schemeClr val="accent1"/>
          </a:fillRef>
          <a:effectRef idx="0">
            <a:schemeClr val="accent1"/>
          </a:effectRef>
          <a:fontRef idx="minor">
            <a:schemeClr val="tx1"/>
          </a:fontRef>
        </p:style>
      </p:cxnSp>
      <p:pic>
        <p:nvPicPr>
          <p:cNvPr id="9"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7"/>
          <p:cNvSpPr txBox="1">
            <a:spLocks noChangeArrowheads="1"/>
          </p:cNvSpPr>
          <p:nvPr/>
        </p:nvSpPr>
        <p:spPr bwMode="auto">
          <a:xfrm>
            <a:off x="482877" y="4081636"/>
            <a:ext cx="7905547" cy="1323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000" b="1" dirty="0" smtClean="0">
                <a:latin typeface="Courier New" pitchFamily="49" charset="0"/>
              </a:rPr>
              <a:t>var </a:t>
            </a:r>
            <a:r>
              <a:rPr lang="sv-SE" sz="2000" b="1" dirty="0" err="1" smtClean="0">
                <a:latin typeface="Courier New" pitchFamily="49" charset="0"/>
              </a:rPr>
              <a:t>todo</a:t>
            </a:r>
            <a:r>
              <a:rPr lang="sv-SE" sz="2000" b="1" dirty="0" smtClean="0">
                <a:latin typeface="Courier New" pitchFamily="49" charset="0"/>
              </a:rPr>
              <a:t> = "Go </a:t>
            </a:r>
            <a:r>
              <a:rPr lang="sv-SE" sz="2000" b="1" dirty="0" err="1" smtClean="0">
                <a:latin typeface="Courier New" pitchFamily="49" charset="0"/>
              </a:rPr>
              <a:t>to</a:t>
            </a:r>
            <a:r>
              <a:rPr lang="sv-SE" sz="2000" b="1" dirty="0" smtClean="0">
                <a:latin typeface="Courier New" pitchFamily="49" charset="0"/>
              </a:rPr>
              <a:t> </a:t>
            </a:r>
            <a:r>
              <a:rPr lang="sv-SE" sz="2000" b="1" dirty="0" err="1" smtClean="0">
                <a:latin typeface="Courier New" pitchFamily="49" charset="0"/>
              </a:rPr>
              <a:t>work</a:t>
            </a:r>
            <a:r>
              <a:rPr lang="sv-SE" sz="2000" b="1" dirty="0" smtClean="0">
                <a:latin typeface="Courier New" pitchFamily="49" charset="0"/>
              </a:rPr>
              <a:t>, not!";</a:t>
            </a:r>
          </a:p>
          <a:p>
            <a:pPr>
              <a:spcBef>
                <a:spcPct val="50000"/>
              </a:spcBef>
            </a:pPr>
            <a:r>
              <a:rPr lang="sv-SE" sz="2000" b="1" dirty="0" smtClean="0">
                <a:latin typeface="Courier New" pitchFamily="49" charset="0"/>
              </a:rPr>
              <a:t>alert(</a:t>
            </a:r>
            <a:r>
              <a:rPr lang="sv-SE" sz="2000" b="1" dirty="0" err="1" smtClean="0">
                <a:latin typeface="Courier New" pitchFamily="49" charset="0"/>
              </a:rPr>
              <a:t>todo</a:t>
            </a:r>
            <a:r>
              <a:rPr lang="sv-SE" sz="2000" b="1" dirty="0" smtClean="0">
                <a:latin typeface="Courier New" pitchFamily="49" charset="0"/>
              </a:rPr>
              <a:t>);</a:t>
            </a:r>
            <a:r>
              <a:rPr lang="sv-SE" sz="2000" b="1" dirty="0">
                <a:latin typeface="Courier New" pitchFamily="49" charset="0"/>
              </a:rPr>
              <a:t> </a:t>
            </a:r>
            <a:r>
              <a:rPr lang="sv-SE" sz="2000" b="1" dirty="0" smtClean="0">
                <a:latin typeface="Courier New" pitchFamily="49" charset="0"/>
              </a:rPr>
              <a:t>	  // </a:t>
            </a:r>
            <a:r>
              <a:rPr lang="sv-SE" sz="2000" b="1" dirty="0">
                <a:latin typeface="Courier New" pitchFamily="49" charset="0"/>
              </a:rPr>
              <a:t>Go </a:t>
            </a:r>
            <a:r>
              <a:rPr lang="sv-SE" sz="2000" b="1" dirty="0" err="1">
                <a:latin typeface="Courier New" pitchFamily="49" charset="0"/>
              </a:rPr>
              <a:t>to</a:t>
            </a:r>
            <a:r>
              <a:rPr lang="sv-SE" sz="2000" b="1" dirty="0">
                <a:latin typeface="Courier New" pitchFamily="49" charset="0"/>
              </a:rPr>
              <a:t> </a:t>
            </a:r>
            <a:r>
              <a:rPr lang="sv-SE" sz="2000" b="1" dirty="0" err="1">
                <a:latin typeface="Courier New" pitchFamily="49" charset="0"/>
              </a:rPr>
              <a:t>work</a:t>
            </a:r>
            <a:r>
              <a:rPr lang="sv-SE" sz="2000" b="1" dirty="0">
                <a:latin typeface="Courier New" pitchFamily="49" charset="0"/>
              </a:rPr>
              <a:t>, not!</a:t>
            </a:r>
            <a:endParaRPr lang="sv-SE" sz="2000" b="1" dirty="0" smtClean="0">
              <a:latin typeface="Courier New" pitchFamily="49" charset="0"/>
            </a:endParaRPr>
          </a:p>
          <a:p>
            <a:pPr>
              <a:spcBef>
                <a:spcPct val="50000"/>
              </a:spcBef>
            </a:pPr>
            <a:r>
              <a:rPr lang="sv-SE" sz="2000" b="1" dirty="0" smtClean="0">
                <a:latin typeface="Courier New" pitchFamily="49" charset="0"/>
              </a:rPr>
              <a:t>alert(</a:t>
            </a:r>
            <a:r>
              <a:rPr lang="sv-SE" sz="2000" b="1" dirty="0" err="1" smtClean="0">
                <a:latin typeface="Courier New" pitchFamily="49" charset="0"/>
              </a:rPr>
              <a:t>window.todo</a:t>
            </a:r>
            <a:r>
              <a:rPr lang="sv-SE" sz="2000" b="1" dirty="0" smtClean="0">
                <a:latin typeface="Courier New" pitchFamily="49" charset="0"/>
              </a:rPr>
              <a:t>); // Go </a:t>
            </a:r>
            <a:r>
              <a:rPr lang="sv-SE" sz="2000" b="1" dirty="0" err="1" smtClean="0">
                <a:latin typeface="Courier New" pitchFamily="49" charset="0"/>
              </a:rPr>
              <a:t>to</a:t>
            </a:r>
            <a:r>
              <a:rPr lang="sv-SE" sz="2000" b="1" dirty="0" smtClean="0">
                <a:latin typeface="Courier New" pitchFamily="49" charset="0"/>
              </a:rPr>
              <a:t> </a:t>
            </a:r>
            <a:r>
              <a:rPr lang="sv-SE" sz="2000" b="1" dirty="0" err="1" smtClean="0">
                <a:latin typeface="Courier New" pitchFamily="49" charset="0"/>
              </a:rPr>
              <a:t>work</a:t>
            </a:r>
            <a:r>
              <a:rPr lang="sv-SE" sz="2000" b="1" dirty="0" smtClean="0">
                <a:latin typeface="Courier New" pitchFamily="49" charset="0"/>
              </a:rPr>
              <a:t>, not!</a:t>
            </a:r>
            <a:endParaRPr lang="sv-SE" sz="2400" b="1" dirty="0">
              <a:latin typeface="Courier New" pitchFamily="49" charset="0"/>
            </a:endParaRPr>
          </a:p>
        </p:txBody>
      </p:sp>
    </p:spTree>
    <p:extLst>
      <p:ext uri="{BB962C8B-B14F-4D97-AF65-F5344CB8AC3E}">
        <p14:creationId xmlns:p14="http://schemas.microsoft.com/office/powerpoint/2010/main" val="177408599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Timers</a:t>
            </a:r>
            <a:endParaRPr lang="sv-SE" dirty="0"/>
          </a:p>
        </p:txBody>
      </p:sp>
      <p:sp>
        <p:nvSpPr>
          <p:cNvPr id="3" name="Subtitle 2"/>
          <p:cNvSpPr>
            <a:spLocks noGrp="1"/>
          </p:cNvSpPr>
          <p:nvPr>
            <p:ph type="subTitle" idx="1"/>
          </p:nvPr>
        </p:nvSpPr>
        <p:spPr>
          <a:xfrm>
            <a:off x="1051520" y="1309677"/>
            <a:ext cx="6400800" cy="1460500"/>
          </a:xfrm>
        </p:spPr>
        <p:txBody>
          <a:bodyPr/>
          <a:lstStyle/>
          <a:p>
            <a:r>
              <a:rPr lang="sv-SE" dirty="0" smtClean="0"/>
              <a:t>Två typer av timers i webbläsaren:</a:t>
            </a:r>
            <a:endParaRPr lang="sv-SE" dirty="0"/>
          </a:p>
        </p:txBody>
      </p:sp>
      <p:sp>
        <p:nvSpPr>
          <p:cNvPr id="4" name="TextBox 3"/>
          <p:cNvSpPr txBox="1"/>
          <p:nvPr/>
        </p:nvSpPr>
        <p:spPr>
          <a:xfrm>
            <a:off x="3108971" y="2154728"/>
            <a:ext cx="3161443" cy="1015663"/>
          </a:xfrm>
          <a:prstGeom prst="rect">
            <a:avLst/>
          </a:prstGeom>
          <a:noFill/>
        </p:spPr>
        <p:txBody>
          <a:bodyPr wrap="none" rtlCol="0">
            <a:spAutoFit/>
          </a:bodyPr>
          <a:lstStyle/>
          <a:p>
            <a:r>
              <a:rPr lang="sv-SE" sz="6000" dirty="0" smtClean="0">
                <a:latin typeface="Minya Nouvelle" pitchFamily="2" charset="0"/>
              </a:rPr>
              <a:t>Timeout</a:t>
            </a:r>
          </a:p>
        </p:txBody>
      </p:sp>
      <p:sp>
        <p:nvSpPr>
          <p:cNvPr id="9" name="TextBox 8"/>
          <p:cNvSpPr txBox="1"/>
          <p:nvPr/>
        </p:nvSpPr>
        <p:spPr>
          <a:xfrm>
            <a:off x="3244332" y="3820858"/>
            <a:ext cx="3283271" cy="1015663"/>
          </a:xfrm>
          <a:prstGeom prst="rect">
            <a:avLst/>
          </a:prstGeom>
          <a:noFill/>
        </p:spPr>
        <p:txBody>
          <a:bodyPr wrap="none" rtlCol="0">
            <a:spAutoFit/>
          </a:bodyPr>
          <a:lstStyle/>
          <a:p>
            <a:r>
              <a:rPr lang="sv-SE" sz="6000" dirty="0" smtClean="0">
                <a:latin typeface="Minya Nouvelle" pitchFamily="2" charset="0"/>
              </a:rPr>
              <a:t>Intervall</a:t>
            </a:r>
          </a:p>
        </p:txBody>
      </p:sp>
      <p:pic>
        <p:nvPicPr>
          <p:cNvPr id="1031" name="Picture 7" descr="P:\Icons\128x12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563" y="1849388"/>
            <a:ext cx="1646237" cy="16462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P:\Icons\128x12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443510"/>
            <a:ext cx="1646237" cy="164623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P:\Icons\128x128\shadow\clock_refres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535" y="3979812"/>
            <a:ext cx="864095" cy="8640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Icons\48x48\shadow\window_ti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1008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setTimeout</a:t>
            </a:r>
            <a:endParaRPr lang="sv-SE" dirty="0"/>
          </a:p>
        </p:txBody>
      </p:sp>
      <p:sp>
        <p:nvSpPr>
          <p:cNvPr id="5" name="Text Box 7"/>
          <p:cNvSpPr txBox="1">
            <a:spLocks noChangeArrowheads="1"/>
          </p:cNvSpPr>
          <p:nvPr/>
        </p:nvSpPr>
        <p:spPr bwMode="auto">
          <a:xfrm>
            <a:off x="482877" y="4227393"/>
            <a:ext cx="7905547"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setTimeout</a:t>
            </a:r>
            <a:r>
              <a:rPr lang="sv-SE" sz="2400" b="1" dirty="0">
                <a:latin typeface="Courier New" pitchFamily="49" charset="0"/>
              </a:rPr>
              <a:t>("</a:t>
            </a:r>
            <a:r>
              <a:rPr lang="sv-SE" sz="2400" b="1" dirty="0" err="1">
                <a:latin typeface="Courier New" pitchFamily="49" charset="0"/>
              </a:rPr>
              <a:t>goToSchool</a:t>
            </a:r>
            <a:r>
              <a:rPr lang="sv-SE" sz="2400" b="1" dirty="0" smtClean="0">
                <a:latin typeface="Courier New" pitchFamily="49" charset="0"/>
              </a:rPr>
              <a:t>()", 3000</a:t>
            </a:r>
            <a:r>
              <a:rPr lang="sv-SE" sz="2400" b="1" dirty="0">
                <a:latin typeface="Courier New" pitchFamily="49" charset="0"/>
              </a:rPr>
              <a:t>);</a:t>
            </a:r>
          </a:p>
        </p:txBody>
      </p:sp>
      <p:cxnSp>
        <p:nvCxnSpPr>
          <p:cNvPr id="7" name="Straight Connector 6"/>
          <p:cNvCxnSpPr/>
          <p:nvPr/>
        </p:nvCxnSpPr>
        <p:spPr>
          <a:xfrm>
            <a:off x="353345" y="4473234"/>
            <a:ext cx="8352928"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 Box 7"/>
          <p:cNvSpPr txBox="1">
            <a:spLocks noChangeArrowheads="1"/>
          </p:cNvSpPr>
          <p:nvPr/>
        </p:nvSpPr>
        <p:spPr bwMode="auto">
          <a:xfrm>
            <a:off x="467544" y="1561356"/>
            <a:ext cx="7905547"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setTimeout</a:t>
            </a:r>
            <a:r>
              <a:rPr lang="sv-SE" sz="2400" b="1" dirty="0" smtClean="0">
                <a:latin typeface="Courier New" pitchFamily="49" charset="0"/>
              </a:rPr>
              <a:t>(</a:t>
            </a:r>
            <a:r>
              <a:rPr lang="sv-SE" sz="2400" b="1" dirty="0" err="1" smtClean="0">
                <a:latin typeface="Courier New" pitchFamily="49" charset="0"/>
              </a:rPr>
              <a:t>myApp.goToSchool</a:t>
            </a:r>
            <a:r>
              <a:rPr lang="sv-SE" sz="2400" b="1" dirty="0" smtClean="0">
                <a:latin typeface="Courier New" pitchFamily="49" charset="0"/>
              </a:rPr>
              <a:t>, 3000</a:t>
            </a:r>
            <a:r>
              <a:rPr lang="sv-SE" sz="2400" b="1" dirty="0">
                <a:latin typeface="Courier New" pitchFamily="49" charset="0"/>
              </a:rPr>
              <a:t>);</a:t>
            </a:r>
          </a:p>
        </p:txBody>
      </p:sp>
      <p:sp>
        <p:nvSpPr>
          <p:cNvPr id="9" name="Text Box 7"/>
          <p:cNvSpPr txBox="1">
            <a:spLocks noChangeArrowheads="1"/>
          </p:cNvSpPr>
          <p:nvPr/>
        </p:nvSpPr>
        <p:spPr bwMode="auto">
          <a:xfrm>
            <a:off x="467544" y="2384802"/>
            <a:ext cx="7905547"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setTimeout</a:t>
            </a:r>
            <a:r>
              <a:rPr lang="sv-SE" sz="2400" b="1" dirty="0" smtClean="0">
                <a:latin typeface="Courier New" pitchFamily="49" charset="0"/>
              </a:rPr>
              <a:t>(</a:t>
            </a:r>
            <a:r>
              <a:rPr lang="sv-SE" sz="2400" b="1" dirty="0" err="1" smtClean="0">
                <a:latin typeface="Courier New" pitchFamily="49" charset="0"/>
              </a:rPr>
              <a:t>function</a:t>
            </a:r>
            <a:r>
              <a:rPr lang="sv-SE" sz="2400" b="1" dirty="0" smtClean="0">
                <a:latin typeface="Courier New" pitchFamily="49" charset="0"/>
              </a:rPr>
              <a:t>(){</a:t>
            </a:r>
          </a:p>
          <a:p>
            <a:pPr>
              <a:spcBef>
                <a:spcPct val="50000"/>
              </a:spcBef>
            </a:pPr>
            <a:r>
              <a:rPr lang="sv-SE" sz="2400" b="1" dirty="0" smtClean="0">
                <a:latin typeface="Courier New" pitchFamily="49" charset="0"/>
              </a:rPr>
              <a:t>	</a:t>
            </a:r>
            <a:r>
              <a:rPr lang="sv-SE" sz="2400" b="1" dirty="0" err="1" smtClean="0">
                <a:latin typeface="Courier New" pitchFamily="49" charset="0"/>
              </a:rPr>
              <a:t>goToSchool</a:t>
            </a:r>
            <a:r>
              <a:rPr lang="sv-SE" sz="2400" b="1" dirty="0" smtClean="0">
                <a:latin typeface="Courier New" pitchFamily="49" charset="0"/>
              </a:rPr>
              <a:t>();</a:t>
            </a:r>
            <a:endParaRPr lang="sv-SE" sz="2400" b="1" dirty="0">
              <a:latin typeface="Courier New" pitchFamily="49" charset="0"/>
            </a:endParaRPr>
          </a:p>
          <a:p>
            <a:pPr>
              <a:spcBef>
                <a:spcPct val="50000"/>
              </a:spcBef>
            </a:pPr>
            <a:r>
              <a:rPr lang="sv-SE" sz="2400" b="1" dirty="0" smtClean="0">
                <a:latin typeface="Courier New" pitchFamily="49" charset="0"/>
              </a:rPr>
              <a:t>}, 3000</a:t>
            </a:r>
            <a:r>
              <a:rPr lang="sv-SE" sz="2400" b="1" dirty="0">
                <a:latin typeface="Courier New" pitchFamily="49" charset="0"/>
              </a:rPr>
              <a:t>);</a:t>
            </a:r>
          </a:p>
        </p:txBody>
      </p:sp>
      <p:sp>
        <p:nvSpPr>
          <p:cNvPr id="12" name="TextBox 11"/>
          <p:cNvSpPr txBox="1"/>
          <p:nvPr/>
        </p:nvSpPr>
        <p:spPr>
          <a:xfrm>
            <a:off x="395536" y="1129308"/>
            <a:ext cx="7374135" cy="369332"/>
          </a:xfrm>
          <a:prstGeom prst="rect">
            <a:avLst/>
          </a:prstGeom>
          <a:noFill/>
        </p:spPr>
        <p:txBody>
          <a:bodyPr wrap="none" rtlCol="0">
            <a:spAutoFit/>
          </a:bodyPr>
          <a:lstStyle/>
          <a:p>
            <a:r>
              <a:rPr lang="sv-SE" dirty="0" err="1" smtClean="0">
                <a:latin typeface="Minya Nouvelle" pitchFamily="2" charset="0"/>
              </a:rPr>
              <a:t>setTimeout</a:t>
            </a:r>
            <a:r>
              <a:rPr lang="sv-SE" dirty="0" smtClean="0">
                <a:latin typeface="Minya Nouvelle" pitchFamily="2" charset="0"/>
              </a:rPr>
              <a:t> kan vi använda när vi vill vänta och sedan utföra något.</a:t>
            </a:r>
          </a:p>
        </p:txBody>
      </p:sp>
      <p:sp>
        <p:nvSpPr>
          <p:cNvPr id="13" name="TextBox 12"/>
          <p:cNvSpPr txBox="1"/>
          <p:nvPr/>
        </p:nvSpPr>
        <p:spPr>
          <a:xfrm>
            <a:off x="7460840" y="1993404"/>
            <a:ext cx="521297" cy="369332"/>
          </a:xfrm>
          <a:prstGeom prst="rect">
            <a:avLst/>
          </a:prstGeom>
          <a:noFill/>
        </p:spPr>
        <p:txBody>
          <a:bodyPr wrap="none" rtlCol="0">
            <a:spAutoFit/>
          </a:bodyPr>
          <a:lstStyle/>
          <a:p>
            <a:r>
              <a:rPr lang="sv-SE" b="1" dirty="0" err="1" smtClean="0">
                <a:solidFill>
                  <a:srgbClr val="FF0000"/>
                </a:solidFill>
                <a:latin typeface="Minya Nouvelle" pitchFamily="2" charset="0"/>
              </a:rPr>
              <a:t>ms</a:t>
            </a:r>
            <a:endParaRPr lang="sv-SE" b="1" dirty="0" smtClean="0">
              <a:solidFill>
                <a:srgbClr val="FF0000"/>
              </a:solidFill>
              <a:latin typeface="Minya Nouvelle" pitchFamily="2" charset="0"/>
            </a:endParaRPr>
          </a:p>
        </p:txBody>
      </p:sp>
      <p:sp>
        <p:nvSpPr>
          <p:cNvPr id="14" name="Freeform 13"/>
          <p:cNvSpPr/>
          <p:nvPr/>
        </p:nvSpPr>
        <p:spPr>
          <a:xfrm>
            <a:off x="6372200" y="1960646"/>
            <a:ext cx="1083366" cy="244982"/>
          </a:xfrm>
          <a:custGeom>
            <a:avLst/>
            <a:gdLst>
              <a:gd name="connsiteX0" fmla="*/ 1083366 w 1083366"/>
              <a:gd name="connsiteY0" fmla="*/ 208721 h 244982"/>
              <a:gd name="connsiteX1" fmla="*/ 337931 w 1083366"/>
              <a:gd name="connsiteY1" fmla="*/ 228600 h 244982"/>
              <a:gd name="connsiteX2" fmla="*/ 0 w 1083366"/>
              <a:gd name="connsiteY2" fmla="*/ 0 h 244982"/>
            </a:gdLst>
            <a:ahLst/>
            <a:cxnLst>
              <a:cxn ang="0">
                <a:pos x="connsiteX0" y="connsiteY0"/>
              </a:cxn>
              <a:cxn ang="0">
                <a:pos x="connsiteX1" y="connsiteY1"/>
              </a:cxn>
              <a:cxn ang="0">
                <a:pos x="connsiteX2" y="connsiteY2"/>
              </a:cxn>
            </a:cxnLst>
            <a:rect l="l" t="t" r="r" b="b"/>
            <a:pathLst>
              <a:path w="1083366" h="244982">
                <a:moveTo>
                  <a:pt x="1083366" y="208721"/>
                </a:moveTo>
                <a:cubicBezTo>
                  <a:pt x="800929" y="236054"/>
                  <a:pt x="518492" y="263387"/>
                  <a:pt x="337931" y="228600"/>
                </a:cubicBezTo>
                <a:cubicBezTo>
                  <a:pt x="157370" y="193813"/>
                  <a:pt x="78685" y="96906"/>
                  <a:pt x="0" y="0"/>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6" name="Picture 8" descr="P:\Icons\48x4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95536" y="4947473"/>
            <a:ext cx="8928992" cy="646331"/>
          </a:xfrm>
          <a:prstGeom prst="rect">
            <a:avLst/>
          </a:prstGeom>
          <a:noFill/>
        </p:spPr>
        <p:txBody>
          <a:bodyPr wrap="square" rtlCol="0">
            <a:spAutoFit/>
          </a:bodyPr>
          <a:lstStyle/>
          <a:p>
            <a:r>
              <a:rPr lang="sv-SE" dirty="0" err="1" smtClean="0">
                <a:latin typeface="Minya Nouvelle" pitchFamily="2" charset="0"/>
              </a:rPr>
              <a:t>setTimeout</a:t>
            </a:r>
            <a:r>
              <a:rPr lang="sv-SE" dirty="0" smtClean="0">
                <a:latin typeface="Minya Nouvelle" pitchFamily="2" charset="0"/>
              </a:rPr>
              <a:t> ligger på </a:t>
            </a:r>
            <a:r>
              <a:rPr lang="sv-SE" dirty="0" err="1" smtClean="0">
                <a:latin typeface="Minya Nouvelle" pitchFamily="2" charset="0"/>
              </a:rPr>
              <a:t>window</a:t>
            </a:r>
            <a:r>
              <a:rPr lang="sv-SE" dirty="0" smtClean="0">
                <a:latin typeface="Minya Nouvelle" pitchFamily="2" charset="0"/>
              </a:rPr>
              <a:t>-objektet men eftersom detta är globalt behöver vi inte skriva </a:t>
            </a:r>
            <a:r>
              <a:rPr lang="sv-SE" dirty="0" err="1" smtClean="0">
                <a:latin typeface="Minya Nouvelle" pitchFamily="2" charset="0"/>
              </a:rPr>
              <a:t>window.setTimeout</a:t>
            </a:r>
            <a:r>
              <a:rPr lang="sv-SE" dirty="0" smtClean="0">
                <a:latin typeface="Minya Nouvelle" pitchFamily="2" charset="0"/>
              </a:rPr>
              <a:t>, men vi kan.</a:t>
            </a:r>
          </a:p>
        </p:txBody>
      </p:sp>
    </p:spTree>
    <p:extLst>
      <p:ext uri="{BB962C8B-B14F-4D97-AF65-F5344CB8AC3E}">
        <p14:creationId xmlns:p14="http://schemas.microsoft.com/office/powerpoint/2010/main" val="35448997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setInterval</a:t>
            </a:r>
            <a:endParaRPr lang="sv-SE" dirty="0"/>
          </a:p>
        </p:txBody>
      </p:sp>
      <p:sp>
        <p:nvSpPr>
          <p:cNvPr id="8" name="Text Box 7"/>
          <p:cNvSpPr txBox="1">
            <a:spLocks noChangeArrowheads="1"/>
          </p:cNvSpPr>
          <p:nvPr/>
        </p:nvSpPr>
        <p:spPr bwMode="auto">
          <a:xfrm>
            <a:off x="467544" y="1777380"/>
            <a:ext cx="8238729"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000" b="1" dirty="0" err="1" smtClean="0">
                <a:latin typeface="Courier New" pitchFamily="49" charset="0"/>
              </a:rPr>
              <a:t>setInterval</a:t>
            </a:r>
            <a:r>
              <a:rPr lang="sv-SE" sz="2000" b="1" dirty="0" smtClean="0">
                <a:latin typeface="Courier New" pitchFamily="49" charset="0"/>
              </a:rPr>
              <a:t>(</a:t>
            </a:r>
            <a:r>
              <a:rPr lang="sv-SE" sz="2000" b="1" dirty="0" err="1" smtClean="0">
                <a:latin typeface="Courier New" pitchFamily="49" charset="0"/>
              </a:rPr>
              <a:t>writeOnBlackboard</a:t>
            </a:r>
            <a:r>
              <a:rPr lang="sv-SE" sz="2000" b="1" dirty="0" smtClean="0">
                <a:latin typeface="Courier New" pitchFamily="49" charset="0"/>
              </a:rPr>
              <a:t>, 3000</a:t>
            </a:r>
            <a:r>
              <a:rPr lang="sv-SE" sz="2000" b="1" dirty="0">
                <a:latin typeface="Courier New" pitchFamily="49" charset="0"/>
              </a:rPr>
              <a:t>);</a:t>
            </a:r>
          </a:p>
        </p:txBody>
      </p:sp>
      <p:sp>
        <p:nvSpPr>
          <p:cNvPr id="9" name="Text Box 7"/>
          <p:cNvSpPr txBox="1">
            <a:spLocks noChangeArrowheads="1"/>
          </p:cNvSpPr>
          <p:nvPr/>
        </p:nvSpPr>
        <p:spPr bwMode="auto">
          <a:xfrm>
            <a:off x="467544" y="2671093"/>
            <a:ext cx="8238729"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setInterval</a:t>
            </a:r>
            <a:r>
              <a:rPr lang="sv-SE" sz="2400" b="1" dirty="0" smtClean="0">
                <a:latin typeface="Courier New" pitchFamily="49" charset="0"/>
              </a:rPr>
              <a:t>(</a:t>
            </a:r>
            <a:r>
              <a:rPr lang="sv-SE" sz="2400" b="1" dirty="0" err="1" smtClean="0">
                <a:latin typeface="Courier New" pitchFamily="49" charset="0"/>
              </a:rPr>
              <a:t>function</a:t>
            </a:r>
            <a:r>
              <a:rPr lang="sv-SE" sz="2400" b="1" dirty="0" smtClean="0">
                <a:latin typeface="Courier New" pitchFamily="49" charset="0"/>
              </a:rPr>
              <a:t>(){</a:t>
            </a:r>
          </a:p>
          <a:p>
            <a:pPr>
              <a:spcBef>
                <a:spcPct val="50000"/>
              </a:spcBef>
            </a:pPr>
            <a:r>
              <a:rPr lang="sv-SE" sz="2400" b="1" dirty="0">
                <a:latin typeface="Courier New" pitchFamily="49" charset="0"/>
              </a:rPr>
              <a:t> </a:t>
            </a:r>
            <a:r>
              <a:rPr lang="sv-SE" sz="2400" b="1" dirty="0" smtClean="0">
                <a:latin typeface="Courier New" pitchFamily="49" charset="0"/>
              </a:rPr>
              <a:t> </a:t>
            </a:r>
            <a:r>
              <a:rPr lang="sv-SE" b="1" dirty="0" err="1" smtClean="0">
                <a:latin typeface="Courier New" pitchFamily="49" charset="0"/>
              </a:rPr>
              <a:t>writeOnBlackboard</a:t>
            </a:r>
            <a:r>
              <a:rPr lang="sv-SE" b="1" dirty="0" smtClean="0">
                <a:latin typeface="Courier New" pitchFamily="49" charset="0"/>
              </a:rPr>
              <a:t>("</a:t>
            </a:r>
            <a:r>
              <a:rPr lang="sv-SE" sz="1200" b="1" dirty="0" smtClean="0">
                <a:latin typeface="Courier New" pitchFamily="49" charset="0"/>
              </a:rPr>
              <a:t>I </a:t>
            </a:r>
            <a:r>
              <a:rPr lang="sv-SE" sz="1200" b="1" dirty="0" err="1" smtClean="0">
                <a:latin typeface="Courier New" pitchFamily="49" charset="0"/>
              </a:rPr>
              <a:t>will</a:t>
            </a:r>
            <a:r>
              <a:rPr lang="sv-SE" sz="1200" b="1" dirty="0" smtClean="0">
                <a:latin typeface="Courier New" pitchFamily="49" charset="0"/>
              </a:rPr>
              <a:t> not </a:t>
            </a:r>
            <a:r>
              <a:rPr lang="sv-SE" sz="1200" b="1" dirty="0" err="1" smtClean="0">
                <a:latin typeface="Courier New" pitchFamily="49" charset="0"/>
              </a:rPr>
              <a:t>use</a:t>
            </a:r>
            <a:r>
              <a:rPr lang="sv-SE" sz="1200" b="1" dirty="0" smtClean="0">
                <a:latin typeface="Courier New" pitchFamily="49" charset="0"/>
              </a:rPr>
              <a:t> </a:t>
            </a:r>
            <a:r>
              <a:rPr lang="sv-SE" sz="1200" b="1" dirty="0" err="1" smtClean="0">
                <a:latin typeface="Courier New" pitchFamily="49" charset="0"/>
              </a:rPr>
              <a:t>inline</a:t>
            </a:r>
            <a:r>
              <a:rPr lang="sv-SE" sz="1200" b="1" dirty="0" smtClean="0">
                <a:latin typeface="Courier New" pitchFamily="49" charset="0"/>
              </a:rPr>
              <a:t> JS in my HTML-pages</a:t>
            </a:r>
            <a:r>
              <a:rPr lang="sv-SE" sz="1400" b="1" dirty="0" smtClean="0">
                <a:latin typeface="Courier New" pitchFamily="49" charset="0"/>
              </a:rPr>
              <a:t>."</a:t>
            </a:r>
            <a:r>
              <a:rPr lang="sv-SE" b="1" dirty="0" smtClean="0">
                <a:latin typeface="Courier New" pitchFamily="49" charset="0"/>
              </a:rPr>
              <a:t>);</a:t>
            </a:r>
            <a:endParaRPr lang="sv-SE" b="1" dirty="0">
              <a:latin typeface="Courier New" pitchFamily="49" charset="0"/>
            </a:endParaRPr>
          </a:p>
          <a:p>
            <a:pPr>
              <a:spcBef>
                <a:spcPct val="50000"/>
              </a:spcBef>
            </a:pPr>
            <a:r>
              <a:rPr lang="sv-SE" sz="2400" b="1" dirty="0" smtClean="0">
                <a:latin typeface="Courier New" pitchFamily="49" charset="0"/>
              </a:rPr>
              <a:t>}, 3000</a:t>
            </a:r>
            <a:r>
              <a:rPr lang="sv-SE" sz="2400" b="1" dirty="0">
                <a:latin typeface="Courier New" pitchFamily="49" charset="0"/>
              </a:rPr>
              <a:t>);</a:t>
            </a:r>
          </a:p>
        </p:txBody>
      </p:sp>
      <p:sp>
        <p:nvSpPr>
          <p:cNvPr id="12" name="TextBox 11"/>
          <p:cNvSpPr txBox="1"/>
          <p:nvPr/>
        </p:nvSpPr>
        <p:spPr>
          <a:xfrm>
            <a:off x="395536" y="1129308"/>
            <a:ext cx="7374135" cy="369332"/>
          </a:xfrm>
          <a:prstGeom prst="rect">
            <a:avLst/>
          </a:prstGeom>
          <a:noFill/>
        </p:spPr>
        <p:txBody>
          <a:bodyPr wrap="none" rtlCol="0">
            <a:spAutoFit/>
          </a:bodyPr>
          <a:lstStyle/>
          <a:p>
            <a:r>
              <a:rPr lang="sv-SE" dirty="0" err="1" smtClean="0">
                <a:latin typeface="Minya Nouvelle" pitchFamily="2" charset="0"/>
              </a:rPr>
              <a:t>setTimeout</a:t>
            </a:r>
            <a:r>
              <a:rPr lang="sv-SE" dirty="0" smtClean="0">
                <a:latin typeface="Minya Nouvelle" pitchFamily="2" charset="0"/>
              </a:rPr>
              <a:t> kan vi använda när vi vill vänta och sedan utföra något.</a:t>
            </a:r>
          </a:p>
        </p:txBody>
      </p:sp>
      <p:sp>
        <p:nvSpPr>
          <p:cNvPr id="13" name="TextBox 12"/>
          <p:cNvSpPr txBox="1"/>
          <p:nvPr/>
        </p:nvSpPr>
        <p:spPr>
          <a:xfrm>
            <a:off x="7867127" y="2209428"/>
            <a:ext cx="521297" cy="369332"/>
          </a:xfrm>
          <a:prstGeom prst="rect">
            <a:avLst/>
          </a:prstGeom>
          <a:noFill/>
        </p:spPr>
        <p:txBody>
          <a:bodyPr wrap="none" rtlCol="0">
            <a:spAutoFit/>
          </a:bodyPr>
          <a:lstStyle/>
          <a:p>
            <a:r>
              <a:rPr lang="sv-SE" b="1" dirty="0" err="1" smtClean="0">
                <a:solidFill>
                  <a:srgbClr val="FF0000"/>
                </a:solidFill>
                <a:latin typeface="Minya Nouvelle" pitchFamily="2" charset="0"/>
              </a:rPr>
              <a:t>ms</a:t>
            </a:r>
            <a:endParaRPr lang="sv-SE" b="1" dirty="0" smtClean="0">
              <a:solidFill>
                <a:srgbClr val="FF0000"/>
              </a:solidFill>
              <a:latin typeface="Minya Nouvelle" pitchFamily="2" charset="0"/>
            </a:endParaRPr>
          </a:p>
        </p:txBody>
      </p:sp>
      <p:sp>
        <p:nvSpPr>
          <p:cNvPr id="14" name="Freeform 13"/>
          <p:cNvSpPr/>
          <p:nvPr/>
        </p:nvSpPr>
        <p:spPr>
          <a:xfrm>
            <a:off x="6778487" y="2176670"/>
            <a:ext cx="1083366" cy="244982"/>
          </a:xfrm>
          <a:custGeom>
            <a:avLst/>
            <a:gdLst>
              <a:gd name="connsiteX0" fmla="*/ 1083366 w 1083366"/>
              <a:gd name="connsiteY0" fmla="*/ 208721 h 244982"/>
              <a:gd name="connsiteX1" fmla="*/ 337931 w 1083366"/>
              <a:gd name="connsiteY1" fmla="*/ 228600 h 244982"/>
              <a:gd name="connsiteX2" fmla="*/ 0 w 1083366"/>
              <a:gd name="connsiteY2" fmla="*/ 0 h 244982"/>
            </a:gdLst>
            <a:ahLst/>
            <a:cxnLst>
              <a:cxn ang="0">
                <a:pos x="connsiteX0" y="connsiteY0"/>
              </a:cxn>
              <a:cxn ang="0">
                <a:pos x="connsiteX1" y="connsiteY1"/>
              </a:cxn>
              <a:cxn ang="0">
                <a:pos x="connsiteX2" y="connsiteY2"/>
              </a:cxn>
            </a:cxnLst>
            <a:rect l="l" t="t" r="r" b="b"/>
            <a:pathLst>
              <a:path w="1083366" h="244982">
                <a:moveTo>
                  <a:pt x="1083366" y="208721"/>
                </a:moveTo>
                <a:cubicBezTo>
                  <a:pt x="800929" y="236054"/>
                  <a:pt x="518492" y="263387"/>
                  <a:pt x="337931" y="228600"/>
                </a:cubicBezTo>
                <a:cubicBezTo>
                  <a:pt x="157370" y="193813"/>
                  <a:pt x="78685" y="96906"/>
                  <a:pt x="0" y="0"/>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3" name="TextBox 2"/>
          <p:cNvSpPr txBox="1"/>
          <p:nvPr/>
        </p:nvSpPr>
        <p:spPr>
          <a:xfrm>
            <a:off x="467545" y="4585692"/>
            <a:ext cx="7560840" cy="923330"/>
          </a:xfrm>
          <a:prstGeom prst="rect">
            <a:avLst/>
          </a:prstGeom>
          <a:noFill/>
        </p:spPr>
        <p:txBody>
          <a:bodyPr wrap="square" rtlCol="0">
            <a:spAutoFit/>
          </a:bodyPr>
          <a:lstStyle/>
          <a:p>
            <a:r>
              <a:rPr lang="sv-SE" dirty="0" smtClean="0">
                <a:latin typeface="Minya Nouvelle" pitchFamily="2" charset="0"/>
              </a:rPr>
              <a:t>När väl ett intervall startat så slutar det inte förrän man säger till det att stoppa. (Vilket kan innebära vissa problem, så kan man bör man undvika </a:t>
            </a:r>
            <a:r>
              <a:rPr lang="sv-SE" dirty="0" err="1" smtClean="0">
                <a:latin typeface="Minya Nouvelle" pitchFamily="2" charset="0"/>
              </a:rPr>
              <a:t>setInterval</a:t>
            </a:r>
            <a:r>
              <a:rPr lang="sv-SE" dirty="0" smtClean="0">
                <a:latin typeface="Minya Nouvelle" pitchFamily="2" charset="0"/>
              </a:rPr>
              <a:t> och förlita sig på </a:t>
            </a:r>
            <a:r>
              <a:rPr lang="sv-SE" dirty="0" err="1" smtClean="0">
                <a:latin typeface="Minya Nouvelle" pitchFamily="2" charset="0"/>
              </a:rPr>
              <a:t>setTimeout</a:t>
            </a:r>
            <a:r>
              <a:rPr lang="sv-SE" dirty="0" smtClean="0">
                <a:latin typeface="Minya Nouvelle" pitchFamily="2" charset="0"/>
              </a:rPr>
              <a:t>.)</a:t>
            </a:r>
          </a:p>
        </p:txBody>
      </p:sp>
      <p:pic>
        <p:nvPicPr>
          <p:cNvPr id="17" name="Picture 8" descr="P:\Icons\48x4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descr="P:\Icons\128x128\shadow\clock_refres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8363" y="471297"/>
            <a:ext cx="288032" cy="28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77564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DOM</a:t>
            </a:r>
            <a:endParaRPr lang="sv-SE" dirty="0"/>
          </a:p>
        </p:txBody>
      </p:sp>
      <p:sp>
        <p:nvSpPr>
          <p:cNvPr id="3" name="Subtitle 2"/>
          <p:cNvSpPr>
            <a:spLocks noGrp="1"/>
          </p:cNvSpPr>
          <p:nvPr>
            <p:ph type="subTitle" idx="1"/>
          </p:nvPr>
        </p:nvSpPr>
        <p:spPr>
          <a:xfrm>
            <a:off x="611560" y="1309677"/>
            <a:ext cx="7890100" cy="1460500"/>
          </a:xfrm>
        </p:spPr>
        <p:txBody>
          <a:bodyPr/>
          <a:lstStyle/>
          <a:p>
            <a:r>
              <a:rPr lang="sv-SE" b="1" dirty="0" smtClean="0"/>
              <a:t>DOM</a:t>
            </a:r>
            <a:r>
              <a:rPr lang="sv-SE" dirty="0" smtClean="0"/>
              <a:t> är </a:t>
            </a:r>
            <a:r>
              <a:rPr lang="sv-SE" dirty="0"/>
              <a:t>en standardiserad </a:t>
            </a:r>
            <a:r>
              <a:rPr lang="sv-SE" dirty="0" smtClean="0"/>
              <a:t>"modell" </a:t>
            </a:r>
            <a:r>
              <a:rPr lang="sv-SE" dirty="0"/>
              <a:t>av ett HTML-dokuments samtliga delar:</a:t>
            </a:r>
          </a:p>
          <a:p>
            <a:r>
              <a:rPr lang="sv-SE" dirty="0"/>
              <a:t>Bilder, formulär, tabeller, tabellrader, tabellceller o.s.v</a:t>
            </a:r>
            <a:r>
              <a:rPr lang="sv-SE" dirty="0" smtClean="0"/>
              <a:t>.</a:t>
            </a:r>
          </a:p>
          <a:p>
            <a:endParaRPr lang="sv-SE" dirty="0"/>
          </a:p>
          <a:p>
            <a:r>
              <a:rPr lang="sv-SE" b="1" dirty="0" smtClean="0"/>
              <a:t>DOM</a:t>
            </a:r>
            <a:r>
              <a:rPr lang="sv-SE" dirty="0" smtClean="0"/>
              <a:t> hanterar innehållet på en webbsida, inte något som rör webbläsaren, det är </a:t>
            </a:r>
            <a:r>
              <a:rPr lang="sv-SE" dirty="0" err="1" smtClean="0"/>
              <a:t>BOM:ens</a:t>
            </a:r>
            <a:r>
              <a:rPr lang="sv-SE" dirty="0" smtClean="0"/>
              <a:t> ansvar.</a:t>
            </a:r>
          </a:p>
          <a:p>
            <a:endParaRPr lang="sv-SE" dirty="0"/>
          </a:p>
          <a:p>
            <a:r>
              <a:rPr lang="sv-SE" dirty="0" smtClean="0"/>
              <a:t>Vi kommer att fokusera på DOM </a:t>
            </a:r>
            <a:r>
              <a:rPr lang="sv-SE" dirty="0" err="1" smtClean="0"/>
              <a:t>level</a:t>
            </a:r>
            <a:r>
              <a:rPr lang="sv-SE" dirty="0" smtClean="0"/>
              <a:t> 1. </a:t>
            </a:r>
          </a:p>
          <a:p>
            <a:r>
              <a:rPr lang="sv-SE" sz="1800" dirty="0" smtClean="0"/>
              <a:t>(</a:t>
            </a:r>
            <a:r>
              <a:rPr lang="sv-SE" sz="1800" dirty="0" err="1" smtClean="0"/>
              <a:t>Level</a:t>
            </a:r>
            <a:r>
              <a:rPr lang="sv-SE" sz="1800" dirty="0" smtClean="0"/>
              <a:t> 2 och 3 finns också)</a:t>
            </a:r>
            <a:endParaRPr lang="sv-SE" sz="1800" dirty="0"/>
          </a:p>
          <a:p>
            <a:endParaRPr lang="sv-SE" dirty="0"/>
          </a:p>
        </p:txBody>
      </p:sp>
      <p:pic>
        <p:nvPicPr>
          <p:cNvPr id="5"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81565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clearInterval</a:t>
            </a:r>
            <a:endParaRPr lang="sv-SE" dirty="0"/>
          </a:p>
        </p:txBody>
      </p:sp>
      <p:sp>
        <p:nvSpPr>
          <p:cNvPr id="9" name="Text Box 7"/>
          <p:cNvSpPr txBox="1">
            <a:spLocks noChangeArrowheads="1"/>
          </p:cNvSpPr>
          <p:nvPr/>
        </p:nvSpPr>
        <p:spPr bwMode="auto">
          <a:xfrm>
            <a:off x="467544" y="1841544"/>
            <a:ext cx="8238729" cy="28161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smtClean="0">
                <a:latin typeface="Courier New" pitchFamily="49" charset="0"/>
              </a:rPr>
              <a:t>var </a:t>
            </a:r>
            <a:r>
              <a:rPr lang="sv-SE" sz="2400" b="1" dirty="0" err="1" smtClean="0">
                <a:latin typeface="Courier New" pitchFamily="49" charset="0"/>
              </a:rPr>
              <a:t>timerID</a:t>
            </a:r>
            <a:r>
              <a:rPr lang="sv-SE" sz="2400" b="1" dirty="0" smtClean="0">
                <a:latin typeface="Courier New" pitchFamily="49" charset="0"/>
              </a:rPr>
              <a:t> </a:t>
            </a:r>
            <a:r>
              <a:rPr lang="sv-SE" sz="2400" dirty="0" smtClean="0">
                <a:latin typeface="Courier New" pitchFamily="49" charset="0"/>
              </a:rPr>
              <a:t>= </a:t>
            </a:r>
            <a:r>
              <a:rPr lang="sv-SE" sz="2400" dirty="0" err="1" smtClean="0">
                <a:latin typeface="Courier New" pitchFamily="49" charset="0"/>
              </a:rPr>
              <a:t>setInterval</a:t>
            </a:r>
            <a:r>
              <a:rPr lang="sv-SE" sz="2400" dirty="0" smtClean="0">
                <a:latin typeface="Courier New" pitchFamily="49" charset="0"/>
              </a:rPr>
              <a:t>(</a:t>
            </a:r>
            <a:r>
              <a:rPr lang="sv-SE" sz="2400" dirty="0" err="1" smtClean="0">
                <a:latin typeface="Courier New" pitchFamily="49" charset="0"/>
              </a:rPr>
              <a:t>function</a:t>
            </a:r>
            <a:r>
              <a:rPr lang="sv-SE" sz="2400" dirty="0" smtClean="0">
                <a:latin typeface="Courier New" pitchFamily="49" charset="0"/>
              </a:rPr>
              <a:t>(){</a:t>
            </a:r>
          </a:p>
          <a:p>
            <a:pPr>
              <a:spcBef>
                <a:spcPct val="50000"/>
              </a:spcBef>
            </a:pPr>
            <a:r>
              <a:rPr lang="sv-SE" sz="2400" dirty="0">
                <a:latin typeface="Courier New" pitchFamily="49" charset="0"/>
              </a:rPr>
              <a:t> </a:t>
            </a:r>
            <a:r>
              <a:rPr lang="sv-SE" sz="2400" dirty="0" smtClean="0">
                <a:latin typeface="Courier New" pitchFamily="49" charset="0"/>
              </a:rPr>
              <a:t> </a:t>
            </a:r>
            <a:r>
              <a:rPr lang="sv-SE" dirty="0" err="1" smtClean="0">
                <a:latin typeface="Courier New" pitchFamily="49" charset="0"/>
              </a:rPr>
              <a:t>writeOnBlackboard</a:t>
            </a:r>
            <a:r>
              <a:rPr lang="sv-SE" dirty="0" smtClean="0">
                <a:latin typeface="Courier New" pitchFamily="49" charset="0"/>
              </a:rPr>
              <a:t>("</a:t>
            </a:r>
            <a:r>
              <a:rPr lang="sv-SE" sz="1200" dirty="0" smtClean="0">
                <a:latin typeface="Courier New" pitchFamily="49" charset="0"/>
              </a:rPr>
              <a:t>I </a:t>
            </a:r>
            <a:r>
              <a:rPr lang="sv-SE" sz="1200" dirty="0" err="1" smtClean="0">
                <a:latin typeface="Courier New" pitchFamily="49" charset="0"/>
              </a:rPr>
              <a:t>will</a:t>
            </a:r>
            <a:r>
              <a:rPr lang="sv-SE" sz="1200" dirty="0" smtClean="0">
                <a:latin typeface="Courier New" pitchFamily="49" charset="0"/>
              </a:rPr>
              <a:t> not </a:t>
            </a:r>
            <a:r>
              <a:rPr lang="sv-SE" sz="1200" dirty="0" err="1" smtClean="0">
                <a:latin typeface="Courier New" pitchFamily="49" charset="0"/>
              </a:rPr>
              <a:t>use</a:t>
            </a:r>
            <a:r>
              <a:rPr lang="sv-SE" sz="1200" dirty="0" smtClean="0">
                <a:latin typeface="Courier New" pitchFamily="49" charset="0"/>
              </a:rPr>
              <a:t> </a:t>
            </a:r>
            <a:r>
              <a:rPr lang="sv-SE" sz="1200" dirty="0" err="1" smtClean="0">
                <a:latin typeface="Courier New" pitchFamily="49" charset="0"/>
              </a:rPr>
              <a:t>inline</a:t>
            </a:r>
            <a:r>
              <a:rPr lang="sv-SE" sz="1200" dirty="0" smtClean="0">
                <a:latin typeface="Courier New" pitchFamily="49" charset="0"/>
              </a:rPr>
              <a:t> JS in my HTML-pages</a:t>
            </a:r>
            <a:r>
              <a:rPr lang="sv-SE" sz="1400" dirty="0" smtClean="0">
                <a:latin typeface="Courier New" pitchFamily="49" charset="0"/>
              </a:rPr>
              <a:t>."</a:t>
            </a:r>
            <a:r>
              <a:rPr lang="sv-SE" dirty="0" smtClean="0">
                <a:latin typeface="Courier New" pitchFamily="49" charset="0"/>
              </a:rPr>
              <a:t>);</a:t>
            </a:r>
          </a:p>
          <a:p>
            <a:pPr>
              <a:spcBef>
                <a:spcPct val="50000"/>
              </a:spcBef>
            </a:pPr>
            <a:r>
              <a:rPr lang="sv-SE" dirty="0">
                <a:latin typeface="Courier New" pitchFamily="49" charset="0"/>
              </a:rPr>
              <a:t> </a:t>
            </a:r>
            <a:r>
              <a:rPr lang="sv-SE" dirty="0" smtClean="0">
                <a:latin typeface="Courier New" pitchFamily="49" charset="0"/>
              </a:rPr>
              <a:t>  </a:t>
            </a:r>
            <a:r>
              <a:rPr lang="sv-SE" dirty="0" err="1" smtClean="0">
                <a:latin typeface="Courier New" pitchFamily="49" charset="0"/>
              </a:rPr>
              <a:t>if</a:t>
            </a:r>
            <a:r>
              <a:rPr lang="sv-SE" dirty="0" smtClean="0">
                <a:latin typeface="Courier New" pitchFamily="49" charset="0"/>
              </a:rPr>
              <a:t>(</a:t>
            </a:r>
            <a:r>
              <a:rPr lang="sv-SE" dirty="0" err="1" smtClean="0">
                <a:latin typeface="Courier New" pitchFamily="49" charset="0"/>
              </a:rPr>
              <a:t>isBlackboardFilled</a:t>
            </a:r>
            <a:r>
              <a:rPr lang="sv-SE" dirty="0" smtClean="0">
                <a:latin typeface="Courier New" pitchFamily="49" charset="0"/>
              </a:rPr>
              <a:t>()){</a:t>
            </a:r>
          </a:p>
          <a:p>
            <a:pPr>
              <a:spcBef>
                <a:spcPct val="50000"/>
              </a:spcBef>
            </a:pPr>
            <a:r>
              <a:rPr lang="sv-SE" b="1" dirty="0" smtClean="0">
                <a:latin typeface="Courier New" pitchFamily="49" charset="0"/>
              </a:rPr>
              <a:t>        </a:t>
            </a:r>
            <a:r>
              <a:rPr lang="sv-SE" b="1" dirty="0" err="1" smtClean="0">
                <a:latin typeface="Courier New" pitchFamily="49" charset="0"/>
              </a:rPr>
              <a:t>clearInterval</a:t>
            </a:r>
            <a:r>
              <a:rPr lang="sv-SE" b="1" dirty="0" smtClean="0">
                <a:latin typeface="Courier New" pitchFamily="49" charset="0"/>
              </a:rPr>
              <a:t>(</a:t>
            </a:r>
            <a:r>
              <a:rPr lang="sv-SE" b="1" dirty="0" err="1" smtClean="0">
                <a:latin typeface="Courier New" pitchFamily="49" charset="0"/>
              </a:rPr>
              <a:t>timerID</a:t>
            </a:r>
            <a:r>
              <a:rPr lang="sv-SE" b="1" dirty="0" smtClean="0">
                <a:latin typeface="Courier New" pitchFamily="49" charset="0"/>
              </a:rPr>
              <a:t>);</a:t>
            </a:r>
            <a:endParaRPr lang="sv-SE" b="1" dirty="0">
              <a:latin typeface="Courier New" pitchFamily="49" charset="0"/>
            </a:endParaRPr>
          </a:p>
          <a:p>
            <a:pPr>
              <a:spcBef>
                <a:spcPct val="50000"/>
              </a:spcBef>
            </a:pPr>
            <a:r>
              <a:rPr lang="sv-SE" dirty="0" smtClean="0">
                <a:latin typeface="Courier New" pitchFamily="49" charset="0"/>
              </a:rPr>
              <a:t>   }</a:t>
            </a:r>
            <a:endParaRPr lang="sv-SE" dirty="0">
              <a:latin typeface="Courier New" pitchFamily="49" charset="0"/>
            </a:endParaRPr>
          </a:p>
          <a:p>
            <a:pPr>
              <a:spcBef>
                <a:spcPct val="50000"/>
              </a:spcBef>
            </a:pPr>
            <a:r>
              <a:rPr lang="sv-SE" sz="2400" dirty="0" smtClean="0">
                <a:latin typeface="Courier New" pitchFamily="49" charset="0"/>
              </a:rPr>
              <a:t>}, 3000</a:t>
            </a:r>
            <a:r>
              <a:rPr lang="sv-SE" sz="2400" dirty="0">
                <a:latin typeface="Courier New" pitchFamily="49" charset="0"/>
              </a:rPr>
              <a:t>);</a:t>
            </a:r>
          </a:p>
        </p:txBody>
      </p:sp>
      <p:sp>
        <p:nvSpPr>
          <p:cNvPr id="4" name="TextBox 3"/>
          <p:cNvSpPr txBox="1"/>
          <p:nvPr/>
        </p:nvSpPr>
        <p:spPr>
          <a:xfrm>
            <a:off x="467545" y="1131049"/>
            <a:ext cx="8415138" cy="646331"/>
          </a:xfrm>
          <a:prstGeom prst="rect">
            <a:avLst/>
          </a:prstGeom>
          <a:noFill/>
        </p:spPr>
        <p:txBody>
          <a:bodyPr wrap="square" rtlCol="0">
            <a:spAutoFit/>
          </a:bodyPr>
          <a:lstStyle/>
          <a:p>
            <a:r>
              <a:rPr lang="sv-SE" dirty="0" smtClean="0">
                <a:latin typeface="Minya Nouvelle" pitchFamily="2" charset="0"/>
              </a:rPr>
              <a:t>Genom att spara undan ett id som returneras från </a:t>
            </a:r>
            <a:r>
              <a:rPr lang="sv-SE" dirty="0" err="1" smtClean="0">
                <a:latin typeface="Minya Nouvelle" pitchFamily="2" charset="0"/>
              </a:rPr>
              <a:t>setInterval</a:t>
            </a:r>
            <a:r>
              <a:rPr lang="sv-SE" dirty="0" smtClean="0">
                <a:latin typeface="Minya Nouvelle" pitchFamily="2" charset="0"/>
              </a:rPr>
              <a:t> så kan vi stoppa timern när vi önskar.</a:t>
            </a:r>
          </a:p>
        </p:txBody>
      </p:sp>
      <p:sp>
        <p:nvSpPr>
          <p:cNvPr id="5" name="TextBox 4"/>
          <p:cNvSpPr txBox="1"/>
          <p:nvPr/>
        </p:nvSpPr>
        <p:spPr>
          <a:xfrm>
            <a:off x="467545" y="4916115"/>
            <a:ext cx="6931706" cy="461665"/>
          </a:xfrm>
          <a:prstGeom prst="rect">
            <a:avLst/>
          </a:prstGeom>
          <a:noFill/>
        </p:spPr>
        <p:txBody>
          <a:bodyPr wrap="none" rtlCol="0">
            <a:spAutoFit/>
          </a:bodyPr>
          <a:lstStyle/>
          <a:p>
            <a:r>
              <a:rPr lang="sv-SE" sz="2400" dirty="0" smtClean="0">
                <a:latin typeface="Minya Nouvelle" pitchFamily="2" charset="0"/>
              </a:rPr>
              <a:t>På samma sätt fungerar metoden </a:t>
            </a:r>
            <a:r>
              <a:rPr lang="sv-SE" sz="2400" b="1" dirty="0" err="1" smtClean="0">
                <a:latin typeface="Minya Nouvelle" pitchFamily="2" charset="0"/>
              </a:rPr>
              <a:t>clearTimeout</a:t>
            </a:r>
            <a:endParaRPr lang="sv-SE" sz="2400" b="1" dirty="0" smtClean="0">
              <a:latin typeface="Minya Nouvelle" pitchFamily="2" charset="0"/>
            </a:endParaRPr>
          </a:p>
        </p:txBody>
      </p:sp>
      <p:pic>
        <p:nvPicPr>
          <p:cNvPr id="16" name="Picture 8" descr="P:\Icons\48x4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Icons\48x48\shadow\clock_st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424" y="460500"/>
            <a:ext cx="308768" cy="30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37368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Till sist....</a:t>
            </a:r>
            <a:endParaRPr lang="sv-SE" dirty="0"/>
          </a:p>
        </p:txBody>
      </p:sp>
      <p:sp>
        <p:nvSpPr>
          <p:cNvPr id="3" name="Subtitle 2"/>
          <p:cNvSpPr>
            <a:spLocks noGrp="1"/>
          </p:cNvSpPr>
          <p:nvPr>
            <p:ph type="subTitle" idx="1"/>
          </p:nvPr>
        </p:nvSpPr>
        <p:spPr>
          <a:xfrm>
            <a:off x="107504" y="1309677"/>
            <a:ext cx="8856984" cy="1460500"/>
          </a:xfrm>
        </p:spPr>
        <p:txBody>
          <a:bodyPr/>
          <a:lstStyle/>
          <a:p>
            <a:pPr algn="ctr"/>
            <a:r>
              <a:rPr lang="sv-SE" sz="3600" dirty="0" smtClean="0"/>
              <a:t>Vilken fågel är </a:t>
            </a:r>
          </a:p>
          <a:p>
            <a:pPr algn="ctr"/>
            <a:r>
              <a:rPr lang="sv-SE" sz="3600" dirty="0" smtClean="0"/>
              <a:t>bäst på JavaScript?</a:t>
            </a:r>
            <a:endParaRPr lang="sv-SE" sz="3600" dirty="0"/>
          </a:p>
        </p:txBody>
      </p:sp>
      <p:pic>
        <p:nvPicPr>
          <p:cNvPr id="6146" name="Picture 2" descr="http://wildlifegarden.se/fagelsidor/illustrationer/domherre/domherre_hane_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582" y="2988542"/>
            <a:ext cx="2699570" cy="19571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5224472"/>
            <a:ext cx="2419252" cy="369332"/>
          </a:xfrm>
          <a:prstGeom prst="rect">
            <a:avLst/>
          </a:prstGeom>
          <a:noFill/>
        </p:spPr>
        <p:txBody>
          <a:bodyPr wrap="none" rtlCol="0">
            <a:spAutoFit/>
          </a:bodyPr>
          <a:lstStyle/>
          <a:p>
            <a:r>
              <a:rPr lang="sv-SE" dirty="0">
                <a:latin typeface="Minya Nouvelle" pitchFamily="2" charset="0"/>
              </a:rPr>
              <a:t>Källa: </a:t>
            </a:r>
            <a:r>
              <a:rPr lang="sv-SE" dirty="0" smtClean="0">
                <a:latin typeface="Minya Nouvelle" pitchFamily="2" charset="0"/>
              </a:rPr>
              <a:t>hört på </a:t>
            </a:r>
            <a:r>
              <a:rPr lang="sv-SE" dirty="0" err="1" smtClean="0">
                <a:latin typeface="Minya Nouvelle" pitchFamily="2" charset="0"/>
              </a:rPr>
              <a:t>twitter</a:t>
            </a:r>
            <a:endParaRPr lang="sv-SE" dirty="0" smtClean="0">
              <a:latin typeface="Minya Nouvelle" pitchFamily="2" charset="0"/>
            </a:endParaRPr>
          </a:p>
        </p:txBody>
      </p:sp>
    </p:spTree>
    <p:extLst>
      <p:ext uri="{BB962C8B-B14F-4D97-AF65-F5344CB8AC3E}">
        <p14:creationId xmlns:p14="http://schemas.microsoft.com/office/powerpoint/2010/main" val="1870021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fltVal val="0"/>
                                          </p:val>
                                        </p:tav>
                                        <p:tav tm="100000">
                                          <p:val>
                                            <p:strVal val="#ppt_w"/>
                                          </p:val>
                                        </p:tav>
                                      </p:tavLst>
                                    </p:anim>
                                    <p:anim calcmode="lin" valueType="num">
                                      <p:cBhvr>
                                        <p:cTn id="8" dur="1000" fill="hold"/>
                                        <p:tgtEl>
                                          <p:spTgt spid="6146"/>
                                        </p:tgtEl>
                                        <p:attrNameLst>
                                          <p:attrName>ppt_h</p:attrName>
                                        </p:attrNameLst>
                                      </p:cBhvr>
                                      <p:tavLst>
                                        <p:tav tm="0">
                                          <p:val>
                                            <p:fltVal val="0"/>
                                          </p:val>
                                        </p:tav>
                                        <p:tav tm="100000">
                                          <p:val>
                                            <p:strVal val="#ppt_h"/>
                                          </p:val>
                                        </p:tav>
                                      </p:tavLst>
                                    </p:anim>
                                    <p:anim calcmode="lin" valueType="num">
                                      <p:cBhvr>
                                        <p:cTn id="9" dur="1000" fill="hold"/>
                                        <p:tgtEl>
                                          <p:spTgt spid="6146"/>
                                        </p:tgtEl>
                                        <p:attrNameLst>
                                          <p:attrName>style.rotation</p:attrName>
                                        </p:attrNameLst>
                                      </p:cBhvr>
                                      <p:tavLst>
                                        <p:tav tm="0">
                                          <p:val>
                                            <p:fltVal val="90"/>
                                          </p:val>
                                        </p:tav>
                                        <p:tav tm="100000">
                                          <p:val>
                                            <p:fltVal val="0"/>
                                          </p:val>
                                        </p:tav>
                                      </p:tavLst>
                                    </p:anim>
                                    <p:animEffect transition="in" filter="fade">
                                      <p:cBhvr>
                                        <p:cTn id="10" dur="1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DOM-strukturen</a:t>
            </a:r>
            <a:endParaRPr lang="sv-SE" dirty="0"/>
          </a:p>
        </p:txBody>
      </p:sp>
      <p:sp>
        <p:nvSpPr>
          <p:cNvPr id="57" name="TextBox 56"/>
          <p:cNvSpPr txBox="1"/>
          <p:nvPr/>
        </p:nvSpPr>
        <p:spPr>
          <a:xfrm>
            <a:off x="3995936" y="2713484"/>
            <a:ext cx="4935524" cy="261610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sv-SE" sz="1600" dirty="0" smtClean="0">
                <a:latin typeface="Courier New" pitchFamily="49" charset="0"/>
                <a:cs typeface="Courier New" pitchFamily="49" charset="0"/>
              </a:rPr>
              <a:t>&lt;html&gt;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head</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title</a:t>
            </a:r>
            <a:r>
              <a:rPr lang="sv-SE" sz="1600" dirty="0" smtClean="0">
                <a:latin typeface="Courier New" pitchFamily="49" charset="0"/>
                <a:cs typeface="Courier New" pitchFamily="49" charset="0"/>
              </a:rPr>
              <a:t>&gt;Incident </a:t>
            </a:r>
            <a:r>
              <a:rPr lang="sv-SE" sz="1600" dirty="0" err="1" smtClean="0">
                <a:latin typeface="Courier New" pitchFamily="49" charset="0"/>
                <a:cs typeface="Courier New" pitchFamily="49" charset="0"/>
              </a:rPr>
              <a:t>report</a:t>
            </a:r>
            <a:r>
              <a:rPr lang="sv-SE" sz="1600" dirty="0" smtClean="0">
                <a:latin typeface="Courier New" pitchFamily="49" charset="0"/>
                <a:cs typeface="Courier New" pitchFamily="49" charset="0"/>
              </a:rPr>
              <a:t>&lt;/</a:t>
            </a:r>
            <a:r>
              <a:rPr lang="sv-SE" sz="1600" dirty="0" err="1" smtClean="0">
                <a:latin typeface="Courier New" pitchFamily="49" charset="0"/>
                <a:cs typeface="Courier New" pitchFamily="49" charset="0"/>
              </a:rPr>
              <a:t>title</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head</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body</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&lt;h1&gt;Incident </a:t>
            </a:r>
            <a:r>
              <a:rPr lang="sv-SE" sz="1600" dirty="0" err="1" smtClean="0">
                <a:latin typeface="Courier New" pitchFamily="49" charset="0"/>
                <a:cs typeface="Courier New" pitchFamily="49" charset="0"/>
              </a:rPr>
              <a:t>report</a:t>
            </a:r>
            <a:r>
              <a:rPr lang="sv-SE" sz="1600" dirty="0" smtClean="0">
                <a:latin typeface="Courier New" pitchFamily="49" charset="0"/>
                <a:cs typeface="Courier New" pitchFamily="49" charset="0"/>
              </a:rPr>
              <a:t>&lt;/h1&gt;</a:t>
            </a:r>
          </a:p>
          <a:p>
            <a:r>
              <a:rPr lang="sv-SE" sz="1600" dirty="0" smtClean="0">
                <a:latin typeface="Courier New" pitchFamily="49" charset="0"/>
                <a:cs typeface="Courier New" pitchFamily="49" charset="0"/>
              </a:rPr>
              <a:t>    &lt;p&gt;&lt;a </a:t>
            </a:r>
            <a:r>
              <a:rPr lang="sv-SE" sz="1600" dirty="0" err="1" smtClean="0">
                <a:latin typeface="Courier New" pitchFamily="49" charset="0"/>
                <a:cs typeface="Courier New" pitchFamily="49" charset="0"/>
              </a:rPr>
              <a:t>href</a:t>
            </a:r>
            <a:r>
              <a:rPr lang="sv-SE" sz="1600" dirty="0" smtClean="0">
                <a:latin typeface="Courier New" pitchFamily="49" charset="0"/>
                <a:cs typeface="Courier New" pitchFamily="49" charset="0"/>
              </a:rPr>
              <a:t>="#"&gt;Last </a:t>
            </a:r>
            <a:r>
              <a:rPr lang="sv-SE" sz="1600" dirty="0" err="1" smtClean="0">
                <a:latin typeface="Courier New" pitchFamily="49" charset="0"/>
                <a:cs typeface="Courier New" pitchFamily="49" charset="0"/>
              </a:rPr>
              <a:t>report</a:t>
            </a:r>
            <a:r>
              <a:rPr lang="sv-SE" sz="1600" dirty="0" smtClean="0">
                <a:latin typeface="Courier New" pitchFamily="49" charset="0"/>
                <a:cs typeface="Courier New" pitchFamily="49" charset="0"/>
              </a:rPr>
              <a:t>&lt;/a&gt;&lt;/p&gt;</a:t>
            </a:r>
          </a:p>
          <a:p>
            <a:r>
              <a:rPr lang="sv-SE" sz="1600" dirty="0" smtClean="0">
                <a:latin typeface="Courier New" pitchFamily="49" charset="0"/>
                <a:cs typeface="Courier New" pitchFamily="49" charset="0"/>
              </a:rPr>
              <a:t>    &lt;p&gt;&lt;</a:t>
            </a:r>
            <a:r>
              <a:rPr lang="sv-SE" sz="1600" dirty="0" err="1" smtClean="0">
                <a:latin typeface="Courier New" pitchFamily="49" charset="0"/>
                <a:cs typeface="Courier New" pitchFamily="49" charset="0"/>
              </a:rPr>
              <a:t>img</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src</a:t>
            </a:r>
            <a:r>
              <a:rPr lang="sv-SE" sz="1600" dirty="0" smtClean="0">
                <a:latin typeface="Courier New" pitchFamily="49" charset="0"/>
                <a:cs typeface="Courier New" pitchFamily="49" charset="0"/>
              </a:rPr>
              <a:t>="</a:t>
            </a:r>
            <a:r>
              <a:rPr lang="sv-SE" sz="1600" dirty="0" err="1" smtClean="0">
                <a:latin typeface="Courier New" pitchFamily="49" charset="0"/>
                <a:cs typeface="Courier New" pitchFamily="49" charset="0"/>
              </a:rPr>
              <a:t>photo</a:t>
            </a:r>
            <a:r>
              <a:rPr lang="sv-SE" sz="1600" dirty="0" smtClean="0">
                <a:latin typeface="Courier New" pitchFamily="49" charset="0"/>
                <a:cs typeface="Courier New" pitchFamily="49" charset="0"/>
              </a:rPr>
              <a:t>" alt="" /&gt;&lt;/p&gt;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body</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&lt;/html&gt;</a:t>
            </a:r>
            <a:endParaRPr lang="sv-SE" sz="1600" dirty="0">
              <a:latin typeface="Courier New" pitchFamily="49" charset="0"/>
              <a:cs typeface="Courier New" pitchFamily="49" charset="0"/>
            </a:endParaRPr>
          </a:p>
        </p:txBody>
      </p:sp>
      <p:pic>
        <p:nvPicPr>
          <p:cNvPr id="58"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201316"/>
            <a:ext cx="3654468" cy="405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55776" y="1214090"/>
            <a:ext cx="6306170" cy="923330"/>
          </a:xfrm>
          <a:prstGeom prst="rect">
            <a:avLst/>
          </a:prstGeom>
          <a:noFill/>
        </p:spPr>
        <p:txBody>
          <a:bodyPr wrap="square" rtlCol="0">
            <a:spAutoFit/>
          </a:bodyPr>
          <a:lstStyle/>
          <a:p>
            <a:r>
              <a:rPr lang="sv-SE" dirty="0" smtClean="0">
                <a:latin typeface="Minya Nouvelle" pitchFamily="2" charset="0"/>
              </a:rPr>
              <a:t>DOM delar in sidans delar i en trädstruktur. Varje del i trädet kallas </a:t>
            </a:r>
            <a:r>
              <a:rPr lang="sv-SE" b="1" dirty="0" smtClean="0">
                <a:latin typeface="Minya Nouvelle" pitchFamily="2" charset="0"/>
              </a:rPr>
              <a:t>nod</a:t>
            </a:r>
            <a:r>
              <a:rPr lang="sv-SE" dirty="0" smtClean="0">
                <a:latin typeface="Minya Nouvelle" pitchFamily="2" charset="0"/>
              </a:rPr>
              <a:t>. Noderna har familjerelationer till varandra, </a:t>
            </a:r>
            <a:r>
              <a:rPr lang="sv-SE" b="1" dirty="0" err="1" smtClean="0">
                <a:latin typeface="Minya Nouvelle" pitchFamily="2" charset="0"/>
              </a:rPr>
              <a:t>siblings</a:t>
            </a:r>
            <a:r>
              <a:rPr lang="sv-SE" b="1" dirty="0" smtClean="0">
                <a:latin typeface="Minya Nouvelle" pitchFamily="2" charset="0"/>
              </a:rPr>
              <a:t>, </a:t>
            </a:r>
            <a:r>
              <a:rPr lang="sv-SE" b="1" dirty="0" err="1" smtClean="0">
                <a:latin typeface="Minya Nouvelle" pitchFamily="2" charset="0"/>
              </a:rPr>
              <a:t>child</a:t>
            </a:r>
            <a:r>
              <a:rPr lang="sv-SE" b="1" dirty="0" smtClean="0">
                <a:latin typeface="Minya Nouvelle" pitchFamily="2" charset="0"/>
              </a:rPr>
              <a:t>, </a:t>
            </a:r>
            <a:r>
              <a:rPr lang="sv-SE" b="1" dirty="0" err="1" smtClean="0">
                <a:latin typeface="Minya Nouvelle" pitchFamily="2" charset="0"/>
              </a:rPr>
              <a:t>parents</a:t>
            </a:r>
            <a:r>
              <a:rPr lang="sv-SE" dirty="0" smtClean="0">
                <a:latin typeface="Minya Nouvelle" pitchFamily="2" charset="0"/>
              </a:rPr>
              <a:t>.</a:t>
            </a:r>
            <a:endParaRPr lang="sv-SE" b="1" dirty="0" smtClean="0">
              <a:latin typeface="Minya Nouvelle" pitchFamily="2" charset="0"/>
            </a:endParaRPr>
          </a:p>
        </p:txBody>
      </p:sp>
    </p:spTree>
    <p:extLst>
      <p:ext uri="{BB962C8B-B14F-4D97-AF65-F5344CB8AC3E}">
        <p14:creationId xmlns:p14="http://schemas.microsoft.com/office/powerpoint/2010/main" val="34988497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Välja ut element</a:t>
            </a:r>
            <a:endParaRPr lang="sv-SE" dirty="0"/>
          </a:p>
        </p:txBody>
      </p:sp>
      <p:sp>
        <p:nvSpPr>
          <p:cNvPr id="3" name="Subtitle 2"/>
          <p:cNvSpPr>
            <a:spLocks noGrp="1"/>
          </p:cNvSpPr>
          <p:nvPr>
            <p:ph type="subTitle" idx="1"/>
          </p:nvPr>
        </p:nvSpPr>
        <p:spPr>
          <a:xfrm>
            <a:off x="354308" y="1036960"/>
            <a:ext cx="7962108" cy="1460500"/>
          </a:xfrm>
        </p:spPr>
        <p:txBody>
          <a:bodyPr/>
          <a:lstStyle/>
          <a:p>
            <a:r>
              <a:rPr lang="sv-SE" dirty="0" smtClean="0"/>
              <a:t>För att komma åt en eller flera noder i trädet kan vi t.ex. använda dessa metoder:</a:t>
            </a:r>
            <a:endParaRPr lang="sv-SE" dirty="0"/>
          </a:p>
        </p:txBody>
      </p:sp>
      <p:graphicFrame>
        <p:nvGraphicFramePr>
          <p:cNvPr id="4" name="Group 19"/>
          <p:cNvGraphicFramePr>
            <a:graphicFrameLocks noGrp="1"/>
          </p:cNvGraphicFramePr>
          <p:nvPr>
            <p:extLst>
              <p:ext uri="{D42A27DB-BD31-4B8C-83A1-F6EECF244321}">
                <p14:modId xmlns:p14="http://schemas.microsoft.com/office/powerpoint/2010/main" val="893397887"/>
              </p:ext>
            </p:extLst>
          </p:nvPr>
        </p:nvGraphicFramePr>
        <p:xfrm>
          <a:off x="394146" y="2042608"/>
          <a:ext cx="8282310" cy="2098146"/>
        </p:xfrm>
        <a:graphic>
          <a:graphicData uri="http://schemas.openxmlformats.org/drawingml/2006/table">
            <a:tbl>
              <a:tblPr>
                <a:tableStyleId>{8A107856-5554-42FB-B03E-39F5DBC370BA}</a:tableStyleId>
              </a:tblPr>
              <a:tblGrid>
                <a:gridCol w="3727772"/>
                <a:gridCol w="4554538"/>
              </a:tblGrid>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u="none" strike="noStrike" cap="none" normalizeH="0" baseline="0" dirty="0" err="1" smtClean="0">
                          <a:ln>
                            <a:noFill/>
                          </a:ln>
                          <a:effectLst/>
                          <a:latin typeface="Courier New" pitchFamily="49" charset="0"/>
                          <a:cs typeface="Courier New" pitchFamily="49" charset="0"/>
                        </a:rPr>
                        <a:t>document.getElementById</a:t>
                      </a:r>
                      <a:r>
                        <a:rPr kumimoji="0" lang="sv-SE" sz="1200" b="1" u="none" strike="noStrike" cap="none" normalizeH="0" baseline="0" dirty="0" smtClean="0">
                          <a:ln>
                            <a:noFill/>
                          </a:ln>
                          <a:effectLst/>
                          <a:latin typeface="Courier New" pitchFamily="49" charset="0"/>
                          <a:cs typeface="Courier New" pitchFamily="49" charset="0"/>
                        </a:rPr>
                        <a:t>( </a:t>
                      </a:r>
                      <a:r>
                        <a:rPr kumimoji="0" lang="sv-SE" sz="1200" b="1" u="none" strike="noStrike" cap="none" normalizeH="0" baseline="0" dirty="0" err="1" smtClean="0">
                          <a:ln>
                            <a:noFill/>
                          </a:ln>
                          <a:effectLst/>
                          <a:latin typeface="Courier New" pitchFamily="49" charset="0"/>
                          <a:cs typeface="Courier New" pitchFamily="49" charset="0"/>
                        </a:rPr>
                        <a:t>idvalue</a:t>
                      </a:r>
                      <a:r>
                        <a:rPr kumimoji="0" lang="sv-SE" sz="1200" b="1" u="none" strike="noStrike" cap="none" normalizeH="0" baseline="0" dirty="0" smtClean="0">
                          <a:ln>
                            <a:noFill/>
                          </a:ln>
                          <a:effectLst/>
                          <a:latin typeface="Courier New" pitchFamily="49" charset="0"/>
                          <a:cs typeface="Courier New" pitchFamily="49" charset="0"/>
                        </a:rPr>
                        <a:t> )</a:t>
                      </a:r>
                      <a:endParaRPr kumimoji="0" lang="en-US" sz="12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en referens till den nod i trädet som har det angivna </a:t>
                      </a:r>
                      <a:r>
                        <a:rPr kumimoji="0" lang="sv-SE" sz="1400" u="none" strike="noStrike" cap="none" normalizeH="0" baseline="0" dirty="0" err="1" smtClean="0">
                          <a:ln>
                            <a:noFill/>
                          </a:ln>
                          <a:effectLst/>
                        </a:rPr>
                        <a:t>ID:t</a:t>
                      </a:r>
                      <a:r>
                        <a:rPr kumimoji="0" lang="sv-SE"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Minya Nouvelle" charset="0"/>
                      </a:endParaRPr>
                    </a:p>
                  </a:txBody>
                  <a:tcPr marT="38100" marB="38100" horzOverflow="overflow"/>
                </a:tc>
              </a:tr>
              <a:tr h="77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sv-SE" sz="1100" b="1" u="none" strike="noStrike" cap="none" normalizeH="0" baseline="0" dirty="0" err="1" smtClean="0">
                          <a:ln>
                            <a:noFill/>
                          </a:ln>
                          <a:effectLst/>
                          <a:latin typeface="Courier New" pitchFamily="49" charset="0"/>
                          <a:cs typeface="Courier New" pitchFamily="49" charset="0"/>
                        </a:rPr>
                        <a:t>document.getElementsByTagName</a:t>
                      </a:r>
                      <a:r>
                        <a:rPr kumimoji="0" lang="sv-SE" sz="1100" b="1" u="none" strike="noStrike" cap="none" normalizeH="0" baseline="0" dirty="0" smtClean="0">
                          <a:ln>
                            <a:noFill/>
                          </a:ln>
                          <a:effectLst/>
                          <a:latin typeface="Courier New" pitchFamily="49" charset="0"/>
                          <a:cs typeface="Courier New" pitchFamily="49" charset="0"/>
                        </a:rPr>
                        <a:t>(</a:t>
                      </a:r>
                      <a:r>
                        <a:rPr kumimoji="0" lang="sv-SE" sz="1100" b="1" u="none" strike="noStrike" cap="none" normalizeH="0" baseline="0" dirty="0" err="1" smtClean="0">
                          <a:ln>
                            <a:noFill/>
                          </a:ln>
                          <a:effectLst/>
                          <a:latin typeface="Courier New" pitchFamily="49" charset="0"/>
                          <a:cs typeface="Courier New" pitchFamily="49" charset="0"/>
                        </a:rPr>
                        <a:t>tagname</a:t>
                      </a:r>
                      <a:r>
                        <a:rPr kumimoji="0" lang="sv-SE" sz="1100" b="1" u="none" strike="noStrike" cap="none" normalizeH="0" baseline="0" dirty="0" smtClean="0">
                          <a:ln>
                            <a:noFill/>
                          </a:ln>
                          <a:effectLst/>
                          <a:latin typeface="Courier New" pitchFamily="49" charset="0"/>
                          <a:cs typeface="Courier New" pitchFamily="49" charset="0"/>
                        </a:rPr>
                        <a:t>)</a:t>
                      </a:r>
                      <a:endParaRPr kumimoji="0" lang="en-US" sz="1100" b="1" u="none" strike="noStrike" cap="none" normalizeH="0" baseline="0" dirty="0" smtClean="0">
                        <a:ln>
                          <a:noFill/>
                        </a:ln>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100" b="1" u="none" strike="noStrike" cap="none" normalizeH="0" baseline="0" dirty="0" smtClean="0">
                          <a:ln>
                            <a:noFill/>
                          </a:ln>
                          <a:effectLst/>
                          <a:latin typeface="Courier New" pitchFamily="49" charset="0"/>
                          <a:cs typeface="Courier New" pitchFamily="49" charset="0"/>
                        </a:rPr>
                        <a:t/>
                      </a:r>
                      <a:br>
                        <a:rPr kumimoji="0" lang="sv-SE" sz="1100" b="1" u="none" strike="noStrike" cap="none" normalizeH="0" baseline="0" dirty="0" smtClean="0">
                          <a:ln>
                            <a:noFill/>
                          </a:ln>
                          <a:effectLst/>
                          <a:latin typeface="Courier New" pitchFamily="49" charset="0"/>
                          <a:cs typeface="Courier New" pitchFamily="49" charset="0"/>
                        </a:rPr>
                      </a:br>
                      <a:r>
                        <a:rPr kumimoji="0" lang="sv-SE" sz="1100" b="1" u="none" strike="noStrike" cap="none" normalizeH="0" baseline="0" dirty="0" err="1" smtClean="0">
                          <a:ln>
                            <a:noFill/>
                          </a:ln>
                          <a:effectLst/>
                          <a:latin typeface="Courier New" pitchFamily="49" charset="0"/>
                          <a:cs typeface="Courier New" pitchFamily="49" charset="0"/>
                        </a:rPr>
                        <a:t>node.getElementsByTagName</a:t>
                      </a:r>
                      <a:r>
                        <a:rPr kumimoji="0" lang="sv-SE" sz="1100" b="1" u="none" strike="noStrike" cap="none" normalizeH="0" baseline="0" dirty="0" smtClean="0">
                          <a:ln>
                            <a:noFill/>
                          </a:ln>
                          <a:effectLst/>
                          <a:latin typeface="Courier New" pitchFamily="49" charset="0"/>
                          <a:cs typeface="Courier New" pitchFamily="49" charset="0"/>
                        </a:rPr>
                        <a:t>(</a:t>
                      </a:r>
                      <a:r>
                        <a:rPr kumimoji="0" lang="sv-SE" sz="1100" b="1" u="none" strike="noStrike" cap="none" normalizeH="0" baseline="0" dirty="0" err="1" smtClean="0">
                          <a:ln>
                            <a:noFill/>
                          </a:ln>
                          <a:effectLst/>
                          <a:latin typeface="Courier New" pitchFamily="49" charset="0"/>
                          <a:cs typeface="Courier New" pitchFamily="49" charset="0"/>
                        </a:rPr>
                        <a:t>tagname</a:t>
                      </a:r>
                      <a:r>
                        <a:rPr kumimoji="0" lang="sv-SE" sz="1100" b="1" u="none" strike="noStrike" cap="none" normalizeH="0" baseline="0" dirty="0" smtClean="0">
                          <a:ln>
                            <a:noFill/>
                          </a:ln>
                          <a:effectLst/>
                          <a:latin typeface="Courier New" pitchFamily="49" charset="0"/>
                          <a:cs typeface="Courier New" pitchFamily="49" charset="0"/>
                        </a:rPr>
                        <a:t>)</a:t>
                      </a:r>
                      <a:endParaRPr kumimoji="0" lang="en-US" sz="11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en </a:t>
                      </a:r>
                      <a:r>
                        <a:rPr kumimoji="0" lang="sv-SE" sz="1400" u="none" strike="noStrike" cap="none" normalizeH="0" baseline="0" dirty="0" err="1" smtClean="0">
                          <a:ln>
                            <a:noFill/>
                          </a:ln>
                          <a:effectLst/>
                        </a:rPr>
                        <a:t>nodlista</a:t>
                      </a:r>
                      <a:r>
                        <a:rPr kumimoji="0" lang="sv-SE" sz="1400" u="none" strike="noStrike" cap="none" normalizeH="0" baseline="0" dirty="0" smtClean="0">
                          <a:ln>
                            <a:noFill/>
                          </a:ln>
                          <a:effectLst/>
                        </a:rPr>
                        <a:t> med noder (0 eller flera) med det angivna tagg-namnet.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Listan fungerar ungefär som en </a:t>
                      </a:r>
                      <a:r>
                        <a:rPr kumimoji="0" lang="sv-SE" sz="1400" u="none" strike="noStrike" cap="none" normalizeH="0" baseline="0" dirty="0" err="1" smtClean="0">
                          <a:ln>
                            <a:noFill/>
                          </a:ln>
                          <a:effectLst/>
                        </a:rPr>
                        <a:t>array</a:t>
                      </a:r>
                      <a:r>
                        <a:rPr kumimoji="0" lang="sv-SE"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Minya Nouvelle" charset="0"/>
                      </a:endParaRPr>
                    </a:p>
                  </a:txBody>
                  <a:tcPr marT="38100" marB="38100" horzOverflow="overflow"/>
                </a:tc>
              </a:tr>
              <a:tr h="77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document.getElementsByClassName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node.getElementsByClassName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Likt ovan men observera, Internet Explorer 9+</a:t>
                      </a:r>
                      <a:br>
                        <a:rPr kumimoji="0" lang="sv-SE" sz="1400" u="none" strike="noStrike" cap="none" normalizeH="0" baseline="0" dirty="0" smtClean="0">
                          <a:ln>
                            <a:noFill/>
                          </a:ln>
                          <a:effectLst/>
                        </a:rPr>
                      </a:br>
                      <a:r>
                        <a:rPr kumimoji="0" lang="sv-SE" sz="1400" i="1" u="none" strike="noStrike" cap="none" normalizeH="0" baseline="0" dirty="0" smtClean="0">
                          <a:ln>
                            <a:noFill/>
                          </a:ln>
                          <a:effectLst/>
                        </a:rPr>
                        <a:t>(HTML5-utökning av DOM lvl1)</a:t>
                      </a:r>
                      <a:endParaRPr kumimoji="0" lang="en-US" sz="1400" b="0" i="1" u="none" strike="noStrike" cap="none" normalizeH="0" baseline="0" dirty="0" smtClean="0">
                        <a:ln>
                          <a:noFill/>
                        </a:ln>
                        <a:solidFill>
                          <a:schemeClr val="tx1"/>
                        </a:solidFill>
                        <a:effectLst/>
                        <a:latin typeface="Minya Nouvelle" charset="0"/>
                      </a:endParaRPr>
                    </a:p>
                  </a:txBody>
                  <a:tcPr marT="38100" marB="38100" horzOverflow="overflow"/>
                </a:tc>
              </a:tr>
            </a:tbl>
          </a:graphicData>
        </a:graphic>
      </p:graphicFrame>
      <p:sp>
        <p:nvSpPr>
          <p:cNvPr id="5" name="Subtitle 2"/>
          <p:cNvSpPr txBox="1">
            <a:spLocks/>
          </p:cNvSpPr>
          <p:nvPr/>
        </p:nvSpPr>
        <p:spPr>
          <a:xfrm>
            <a:off x="354308" y="4421336"/>
            <a:ext cx="7962108"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Vi får </a:t>
            </a:r>
            <a:r>
              <a:rPr lang="sv-SE" dirty="0" err="1" smtClean="0"/>
              <a:t>refrenser</a:t>
            </a:r>
            <a:r>
              <a:rPr lang="sv-SE" dirty="0" smtClean="0"/>
              <a:t> till noderna direkt i </a:t>
            </a:r>
            <a:r>
              <a:rPr lang="sv-SE" dirty="0" err="1" smtClean="0"/>
              <a:t>DOMen</a:t>
            </a:r>
            <a:r>
              <a:rPr lang="sv-SE" dirty="0" smtClean="0"/>
              <a:t>. Vi får alltså </a:t>
            </a:r>
            <a:r>
              <a:rPr lang="sv-SE" u="sng" dirty="0" smtClean="0"/>
              <a:t>inte</a:t>
            </a:r>
            <a:r>
              <a:rPr lang="sv-SE" dirty="0" smtClean="0"/>
              <a:t> en kopia av noderna.</a:t>
            </a:r>
          </a:p>
        </p:txBody>
      </p:sp>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8977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5656" y="265212"/>
            <a:ext cx="6400800" cy="2520280"/>
          </a:xfrm>
        </p:spPr>
        <p:style>
          <a:lnRef idx="1">
            <a:schemeClr val="accent3"/>
          </a:lnRef>
          <a:fillRef idx="2">
            <a:schemeClr val="accent3"/>
          </a:fillRef>
          <a:effectRef idx="1">
            <a:schemeClr val="accent3"/>
          </a:effectRef>
          <a:fontRef idx="minor">
            <a:schemeClr val="dk1"/>
          </a:fontRef>
        </p:style>
        <p:txBody>
          <a:bodyPr/>
          <a:lstStyle/>
          <a:p>
            <a:r>
              <a:rPr lang="sv-SE" sz="1200" dirty="0">
                <a:latin typeface="Courier New" pitchFamily="49" charset="0"/>
                <a:cs typeface="Courier New" pitchFamily="49" charset="0"/>
              </a:rPr>
              <a:t>&lt;html&gt;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head</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title</a:t>
            </a:r>
            <a:r>
              <a:rPr lang="sv-SE" sz="1200" dirty="0">
                <a:latin typeface="Courier New" pitchFamily="49" charset="0"/>
                <a:cs typeface="Courier New" pitchFamily="49" charset="0"/>
              </a:rPr>
              <a:t>&gt;Flash / </a:t>
            </a:r>
            <a:r>
              <a:rPr lang="sv-SE" sz="1200" dirty="0" err="1">
                <a:latin typeface="Courier New" pitchFamily="49" charset="0"/>
                <a:cs typeface="Courier New" pitchFamily="49" charset="0"/>
              </a:rPr>
              <a:t>Thunder</a:t>
            </a:r>
            <a:r>
              <a:rPr lang="sv-SE" sz="1200" dirty="0">
                <a:latin typeface="Courier New" pitchFamily="49" charset="0"/>
                <a:cs typeface="Courier New" pitchFamily="49" charset="0"/>
              </a:rPr>
              <a:t>&lt;/</a:t>
            </a:r>
            <a:r>
              <a:rPr lang="sv-SE" sz="1200" dirty="0" err="1">
                <a:latin typeface="Courier New" pitchFamily="49" charset="0"/>
                <a:cs typeface="Courier New" pitchFamily="49" charset="0"/>
              </a:rPr>
              <a:t>title</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head</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body</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a:latin typeface="Courier New" pitchFamily="49" charset="0"/>
                <a:cs typeface="Courier New" pitchFamily="49" charset="0"/>
              </a:rPr>
              <a:t>div </a:t>
            </a:r>
            <a:r>
              <a:rPr lang="sv-SE" sz="1200" dirty="0" err="1">
                <a:latin typeface="Courier New" pitchFamily="49" charset="0"/>
                <a:cs typeface="Courier New" pitchFamily="49" charset="0"/>
              </a:rPr>
              <a:t>class</a:t>
            </a:r>
            <a:r>
              <a:rPr lang="sv-SE" sz="1200" dirty="0" smtClean="0">
                <a:latin typeface="Courier New" pitchFamily="49" charset="0"/>
                <a:cs typeface="Courier New" pitchFamily="49" charset="0"/>
              </a:rPr>
              <a:t>="</a:t>
            </a:r>
            <a:r>
              <a:rPr lang="sv-SE" sz="1200" dirty="0" err="1" smtClean="0">
                <a:latin typeface="Courier New" pitchFamily="49" charset="0"/>
                <a:cs typeface="Courier New" pitchFamily="49" charset="0"/>
              </a:rPr>
              <a:t>topMenu</a:t>
            </a:r>
            <a:r>
              <a:rPr lang="sv-SE" sz="1200" dirty="0" smtClean="0">
                <a:latin typeface="Courier New" pitchFamily="49" charset="0"/>
                <a:cs typeface="Courier New" pitchFamily="49" charset="0"/>
              </a:rPr>
              <a:t>"&gt;</a:t>
            </a:r>
            <a:endParaRPr lang="sv-SE" sz="1200" dirty="0">
              <a:latin typeface="Courier New" pitchFamily="49" charset="0"/>
              <a:cs typeface="Courier New" pitchFamily="49" charset="0"/>
            </a:endParaRP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ul</a:t>
            </a:r>
            <a:r>
              <a:rPr lang="sv-SE" sz="1200" dirty="0">
                <a:latin typeface="Courier New" pitchFamily="49" charset="0"/>
                <a:cs typeface="Courier New" pitchFamily="49" charset="0"/>
              </a:rPr>
              <a:t> id</a:t>
            </a:r>
            <a:r>
              <a:rPr lang="sv-SE" sz="1200" dirty="0" smtClean="0">
                <a:latin typeface="Courier New" pitchFamily="49" charset="0"/>
                <a:cs typeface="Courier New" pitchFamily="49" charset="0"/>
              </a:rPr>
              <a:t>="</a:t>
            </a:r>
            <a:r>
              <a:rPr lang="sv-SE" sz="1200" b="1" dirty="0" err="1" smtClean="0">
                <a:latin typeface="Courier New" pitchFamily="49" charset="0"/>
                <a:cs typeface="Courier New" pitchFamily="49" charset="0"/>
              </a:rPr>
              <a:t>mainNav</a:t>
            </a:r>
            <a:r>
              <a:rPr lang="sv-SE" sz="1200" dirty="0" smtClean="0">
                <a:latin typeface="Courier New" pitchFamily="49" charset="0"/>
                <a:cs typeface="Courier New" pitchFamily="49" charset="0"/>
              </a:rPr>
              <a:t>"&gt;</a:t>
            </a:r>
            <a:endParaRPr lang="sv-SE" sz="1200" dirty="0">
              <a:latin typeface="Courier New" pitchFamily="49" charset="0"/>
              <a:cs typeface="Courier New" pitchFamily="49" charset="0"/>
            </a:endParaRPr>
          </a:p>
          <a:p>
            <a:r>
              <a:rPr lang="it-IT" sz="1200" dirty="0" smtClean="0">
                <a:latin typeface="Courier New" pitchFamily="49" charset="0"/>
                <a:cs typeface="Courier New" pitchFamily="49" charset="0"/>
              </a:rPr>
              <a:t>             &lt;</a:t>
            </a:r>
            <a:r>
              <a:rPr lang="it-IT" sz="1200" dirty="0">
                <a:latin typeface="Courier New" pitchFamily="49" charset="0"/>
                <a:cs typeface="Courier New" pitchFamily="49" charset="0"/>
              </a:rPr>
              <a:t>li&gt;&lt;a href</a:t>
            </a:r>
            <a:r>
              <a:rPr lang="it-IT" sz="1200" dirty="0" smtClean="0">
                <a:latin typeface="Courier New" pitchFamily="49" charset="0"/>
                <a:cs typeface="Courier New" pitchFamily="49" charset="0"/>
              </a:rPr>
              <a:t>="#"&gt;VAT69&lt;/</a:t>
            </a:r>
            <a:r>
              <a:rPr lang="it-IT" sz="1200" dirty="0">
                <a:latin typeface="Courier New" pitchFamily="49" charset="0"/>
                <a:cs typeface="Courier New" pitchFamily="49" charset="0"/>
              </a:rPr>
              <a:t>a&gt;&lt;/li</a:t>
            </a:r>
            <a:r>
              <a:rPr lang="it-IT" sz="1200" dirty="0" smtClean="0">
                <a:latin typeface="Courier New" pitchFamily="49" charset="0"/>
                <a:cs typeface="Courier New" pitchFamily="49" charset="0"/>
              </a:rPr>
              <a:t>&gt;</a:t>
            </a:r>
          </a:p>
          <a:p>
            <a:r>
              <a:rPr lang="it-IT" sz="1200" dirty="0" smtClean="0">
                <a:latin typeface="Courier New" pitchFamily="49" charset="0"/>
                <a:cs typeface="Courier New" pitchFamily="49" charset="0"/>
              </a:rPr>
              <a:t>	   </a:t>
            </a:r>
            <a:r>
              <a:rPr lang="it-IT" sz="1200" dirty="0">
                <a:latin typeface="Courier New" pitchFamily="49" charset="0"/>
                <a:cs typeface="Courier New" pitchFamily="49" charset="0"/>
              </a:rPr>
              <a:t>&lt;li&gt;&lt;a href</a:t>
            </a:r>
            <a:r>
              <a:rPr lang="it-IT" sz="1200" dirty="0" smtClean="0">
                <a:latin typeface="Courier New" pitchFamily="49" charset="0"/>
                <a:cs typeface="Courier New" pitchFamily="49" charset="0"/>
              </a:rPr>
              <a:t>="#"&gt;Coffey&lt;/</a:t>
            </a:r>
            <a:r>
              <a:rPr lang="it-IT" sz="1200" dirty="0">
                <a:latin typeface="Courier New" pitchFamily="49" charset="0"/>
                <a:cs typeface="Courier New" pitchFamily="49" charset="0"/>
              </a:rPr>
              <a:t>a&gt;&lt;/li&gt;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ul</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a:latin typeface="Courier New" pitchFamily="49" charset="0"/>
                <a:cs typeface="Courier New" pitchFamily="49" charset="0"/>
              </a:rPr>
              <a:t>div&gt;</a:t>
            </a:r>
          </a:p>
          <a:p>
            <a:endParaRPr lang="sv-SE" sz="1600" dirty="0">
              <a:latin typeface="Courier New" pitchFamily="49" charset="0"/>
              <a:cs typeface="Courier New" pitchFamily="49" charset="0"/>
            </a:endParaRPr>
          </a:p>
        </p:txBody>
      </p:sp>
      <p:sp>
        <p:nvSpPr>
          <p:cNvPr id="5" name="Subtitle 2"/>
          <p:cNvSpPr txBox="1">
            <a:spLocks/>
          </p:cNvSpPr>
          <p:nvPr/>
        </p:nvSpPr>
        <p:spPr>
          <a:xfrm>
            <a:off x="1619672" y="3001516"/>
            <a:ext cx="6048672" cy="23568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node1 = </a:t>
            </a:r>
            <a:r>
              <a:rPr lang="sv-SE" sz="1400" dirty="0" err="1" smtClean="0">
                <a:latin typeface="Courier New" pitchFamily="49" charset="0"/>
                <a:cs typeface="Courier New" pitchFamily="49" charset="0"/>
              </a:rPr>
              <a:t>document.getElementBy</a:t>
            </a:r>
            <a:r>
              <a:rPr lang="sv-SE" sz="1400" b="1" dirty="0" err="1" smtClean="0">
                <a:latin typeface="Courier New" pitchFamily="49" charset="0"/>
                <a:cs typeface="Courier New" pitchFamily="49" charset="0"/>
              </a:rPr>
              <a:t>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mainNav</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console.log(node1.nodeName); // UL</a:t>
            </a:r>
          </a:p>
          <a:p>
            <a:r>
              <a:rPr lang="sv-SE" sz="1400" dirty="0">
                <a:latin typeface="Courier New" pitchFamily="49" charset="0"/>
                <a:cs typeface="Courier New" pitchFamily="49" charset="0"/>
              </a:rPr>
              <a:t>console.log(node1.nodeType</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1</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var node2 = </a:t>
            </a:r>
            <a:r>
              <a:rPr lang="sv-SE" sz="1400" dirty="0" err="1" smtClean="0">
                <a:latin typeface="Courier New" pitchFamily="49" charset="0"/>
                <a:cs typeface="Courier New" pitchFamily="49" charset="0"/>
              </a:rPr>
              <a:t>document.getElement</a:t>
            </a:r>
            <a:r>
              <a:rPr lang="sv-SE" sz="1400" b="1" dirty="0" err="1" smtClean="0">
                <a:latin typeface="Courier New" pitchFamily="49" charset="0"/>
                <a:cs typeface="Courier New" pitchFamily="49" charset="0"/>
              </a:rPr>
              <a:t>s</a:t>
            </a:r>
            <a:r>
              <a:rPr lang="sv-SE" sz="1400" dirty="0" err="1" smtClean="0">
                <a:latin typeface="Courier New" pitchFamily="49" charset="0"/>
                <a:cs typeface="Courier New" pitchFamily="49" charset="0"/>
              </a:rPr>
              <a:t>ByTagName</a:t>
            </a:r>
            <a:r>
              <a:rPr lang="sv-SE" sz="1400" dirty="0" smtClean="0">
                <a:latin typeface="Courier New" pitchFamily="49" charset="0"/>
                <a:cs typeface="Courier New" pitchFamily="49" charset="0"/>
              </a:rPr>
              <a:t>("li");</a:t>
            </a:r>
          </a:p>
          <a:p>
            <a:r>
              <a:rPr lang="sv-SE" sz="1400" dirty="0">
                <a:latin typeface="Courier New" pitchFamily="49" charset="0"/>
                <a:cs typeface="Courier New" pitchFamily="49" charset="0"/>
              </a:rPr>
              <a:t>console.log(node2.length</a:t>
            </a:r>
            <a:r>
              <a:rPr lang="sv-SE" sz="1400" dirty="0" smtClean="0">
                <a:latin typeface="Courier New" pitchFamily="49" charset="0"/>
                <a:cs typeface="Courier New" pitchFamily="49" charset="0"/>
              </a:rPr>
              <a:t>); // 2</a:t>
            </a:r>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console.log(node2[0].</a:t>
            </a:r>
            <a:r>
              <a:rPr lang="sv-SE" sz="1400" dirty="0" err="1">
                <a:latin typeface="Courier New" pitchFamily="49" charset="0"/>
                <a:cs typeface="Courier New" pitchFamily="49" charset="0"/>
              </a:rPr>
              <a:t>nodeName</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LI</a:t>
            </a:r>
          </a:p>
        </p:txBody>
      </p:sp>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2648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Selectors</a:t>
            </a:r>
            <a:r>
              <a:rPr lang="sv-SE" dirty="0" smtClean="0"/>
              <a:t> API</a:t>
            </a:r>
            <a:endParaRPr lang="sv-SE" dirty="0"/>
          </a:p>
        </p:txBody>
      </p:sp>
      <p:sp>
        <p:nvSpPr>
          <p:cNvPr id="3" name="Subtitle 2"/>
          <p:cNvSpPr>
            <a:spLocks noGrp="1"/>
          </p:cNvSpPr>
          <p:nvPr>
            <p:ph type="subTitle" idx="1"/>
          </p:nvPr>
        </p:nvSpPr>
        <p:spPr>
          <a:xfrm>
            <a:off x="354308" y="1036960"/>
            <a:ext cx="7962108" cy="1460500"/>
          </a:xfrm>
        </p:spPr>
        <p:txBody>
          <a:bodyPr/>
          <a:lstStyle/>
          <a:p>
            <a:r>
              <a:rPr lang="sv-SE" dirty="0" smtClean="0"/>
              <a:t>I nyare webbläsare kan vi hämta ut noder med </a:t>
            </a:r>
            <a:r>
              <a:rPr lang="sv-SE" dirty="0" err="1" smtClean="0"/>
              <a:t>CSS-selektorer</a:t>
            </a:r>
            <a:r>
              <a:rPr lang="sv-SE" dirty="0" smtClean="0"/>
              <a:t>:</a:t>
            </a:r>
            <a:endParaRPr lang="sv-SE" dirty="0"/>
          </a:p>
        </p:txBody>
      </p:sp>
      <p:graphicFrame>
        <p:nvGraphicFramePr>
          <p:cNvPr id="4" name="Group 19"/>
          <p:cNvGraphicFramePr>
            <a:graphicFrameLocks noGrp="1"/>
          </p:cNvGraphicFramePr>
          <p:nvPr>
            <p:extLst>
              <p:ext uri="{D42A27DB-BD31-4B8C-83A1-F6EECF244321}">
                <p14:modId xmlns:p14="http://schemas.microsoft.com/office/powerpoint/2010/main" val="4287446315"/>
              </p:ext>
            </p:extLst>
          </p:nvPr>
        </p:nvGraphicFramePr>
        <p:xfrm>
          <a:off x="394146" y="1921396"/>
          <a:ext cx="8282310" cy="1944623"/>
        </p:xfrm>
        <a:graphic>
          <a:graphicData uri="http://schemas.openxmlformats.org/drawingml/2006/table">
            <a:tbl>
              <a:tblPr>
                <a:tableStyleId>{8A107856-5554-42FB-B03E-39F5DBC370BA}</a:tableStyleId>
              </a:tblPr>
              <a:tblGrid>
                <a:gridCol w="3727772"/>
                <a:gridCol w="4554538"/>
              </a:tblGrid>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u="none" strike="noStrike" cap="none" normalizeH="0" baseline="0" dirty="0" err="1" smtClean="0">
                          <a:ln>
                            <a:noFill/>
                          </a:ln>
                          <a:effectLst/>
                          <a:latin typeface="Courier New" pitchFamily="49" charset="0"/>
                          <a:cs typeface="Courier New" pitchFamily="49" charset="0"/>
                        </a:rPr>
                        <a:t>document.querySelector</a:t>
                      </a:r>
                      <a:r>
                        <a:rPr kumimoji="0" lang="sv-SE" sz="1200" b="1" u="none" strike="noStrike" cap="none" normalizeH="0" baseline="0" dirty="0" smtClean="0">
                          <a:ln>
                            <a:noFill/>
                          </a:ln>
                          <a:effectLst/>
                          <a:latin typeface="Courier New" pitchFamily="49" charset="0"/>
                          <a:cs typeface="Courier New" pitchFamily="49" charset="0"/>
                        </a:rPr>
                        <a:t>( </a:t>
                      </a:r>
                      <a:r>
                        <a:rPr kumimoji="0" lang="sv-SE" sz="1200" b="1" i="1" u="none" strike="noStrike" cap="none" normalizeH="0" baseline="0" dirty="0" err="1" smtClean="0">
                          <a:ln>
                            <a:noFill/>
                          </a:ln>
                          <a:effectLst/>
                          <a:latin typeface="Courier New" pitchFamily="49" charset="0"/>
                          <a:cs typeface="Courier New" pitchFamily="49" charset="0"/>
                        </a:rPr>
                        <a:t>selector</a:t>
                      </a:r>
                      <a:r>
                        <a:rPr kumimoji="0" lang="sv-SE" sz="1200" b="1" i="1" u="none" strike="noStrike" cap="none" normalizeH="0" baseline="0" dirty="0" smtClean="0">
                          <a:ln>
                            <a:noFill/>
                          </a:ln>
                          <a:effectLst/>
                          <a:latin typeface="Courier New" pitchFamily="49" charset="0"/>
                          <a:cs typeface="Courier New" pitchFamily="49" charset="0"/>
                        </a:rPr>
                        <a:t> </a:t>
                      </a:r>
                      <a:r>
                        <a:rPr kumimoji="0" lang="sv-SE" sz="1200" b="1" u="none" strike="noStrike" cap="none" normalizeH="0" baseline="0" dirty="0" smtClean="0">
                          <a:ln>
                            <a:noFill/>
                          </a:ln>
                          <a:effectLst/>
                          <a:latin typeface="Courier New" pitchFamily="49" charset="0"/>
                          <a:cs typeface="Courier New" pitchFamily="49" charset="0"/>
                        </a:rPr>
                        <a:t>)</a:t>
                      </a:r>
                      <a:br>
                        <a:rPr kumimoji="0" lang="sv-SE" sz="1200" b="1" u="none" strike="noStrike" cap="none" normalizeH="0" baseline="0" dirty="0" smtClean="0">
                          <a:ln>
                            <a:noFill/>
                          </a:ln>
                          <a:effectLst/>
                          <a:latin typeface="Courier New" pitchFamily="49" charset="0"/>
                          <a:cs typeface="Courier New" pitchFamily="49" charset="0"/>
                        </a:rPr>
                      </a:br>
                      <a:endParaRPr kumimoji="0" lang="sv-SE" sz="1200" b="1" u="none" strike="noStrike" cap="none" normalizeH="0" baseline="0" dirty="0" smtClean="0">
                        <a:ln>
                          <a:noFill/>
                        </a:ln>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chemeClr val="tx1"/>
                          </a:solidFill>
                          <a:effectLst/>
                          <a:latin typeface="Courier New" pitchFamily="49" charset="0"/>
                          <a:cs typeface="Courier New" pitchFamily="49" charset="0"/>
                        </a:rPr>
                        <a:t>node.querySelector</a:t>
                      </a:r>
                      <a:r>
                        <a:rPr kumimoji="0" lang="sv-SE" sz="1200" b="1" i="0" u="none" strike="noStrike" cap="none" normalizeH="0" baseline="0" dirty="0" smtClean="0">
                          <a:ln>
                            <a:noFill/>
                          </a:ln>
                          <a:solidFill>
                            <a:schemeClr val="tx1"/>
                          </a:solidFill>
                          <a:effectLst/>
                          <a:latin typeface="Courier New" pitchFamily="49" charset="0"/>
                          <a:cs typeface="Courier New" pitchFamily="49" charset="0"/>
                        </a:rPr>
                        <a:t>( </a:t>
                      </a:r>
                      <a:r>
                        <a:rPr kumimoji="0" lang="sv-SE" sz="1200" b="1" i="1" u="none" strike="noStrike" cap="none" normalizeH="0" baseline="0" dirty="0" err="1" smtClean="0">
                          <a:ln>
                            <a:noFill/>
                          </a:ln>
                          <a:solidFill>
                            <a:schemeClr val="tx1"/>
                          </a:solidFill>
                          <a:effectLst/>
                          <a:latin typeface="Courier New" pitchFamily="49" charset="0"/>
                          <a:cs typeface="Courier New" pitchFamily="49" charset="0"/>
                        </a:rPr>
                        <a:t>selector</a:t>
                      </a:r>
                      <a:r>
                        <a:rPr kumimoji="0" lang="sv-SE" sz="12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12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första nod som stämmer mot selektorn.</a:t>
                      </a:r>
                      <a:br>
                        <a:rPr kumimoji="0" lang="sv-SE" sz="1400" u="none" strike="noStrike" cap="none" normalizeH="0" baseline="0" dirty="0" smtClean="0">
                          <a:ln>
                            <a:noFill/>
                          </a:ln>
                          <a:effectLst/>
                        </a:rPr>
                      </a:br>
                      <a:r>
                        <a:rPr kumimoji="0" lang="sv-SE" sz="1400" u="none" strike="noStrike" cap="none" normalizeH="0" baseline="0" dirty="0" smtClean="0">
                          <a:ln>
                            <a:noFill/>
                          </a:ln>
                          <a:effectLst/>
                        </a:rPr>
                        <a:t>Kastar undantag vid syntaxfel eller okänd selektor.</a:t>
                      </a:r>
                      <a:br>
                        <a:rPr kumimoji="0" lang="sv-SE" sz="1400" u="none" strike="noStrike" cap="none" normalizeH="0" baseline="0" dirty="0" smtClean="0">
                          <a:ln>
                            <a:noFill/>
                          </a:ln>
                          <a:effectLst/>
                        </a:rPr>
                      </a:br>
                      <a:endParaRPr kumimoji="0" lang="sv-SE" sz="14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i="1" u="none" strike="noStrike" cap="none" normalizeH="0" baseline="0" dirty="0" smtClean="0">
                          <a:ln>
                            <a:noFill/>
                          </a:ln>
                          <a:effectLst/>
                        </a:rPr>
                        <a:t>Internet Explorer 8+</a:t>
                      </a:r>
                    </a:p>
                  </a:txBody>
                  <a:tcPr marT="38100" marB="38100" horzOverflow="overflow"/>
                </a:tc>
              </a:tr>
              <a:tr h="77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100" b="1" u="none" strike="noStrike" cap="none" normalizeH="0" baseline="0" dirty="0" err="1" smtClean="0">
                          <a:ln>
                            <a:noFill/>
                          </a:ln>
                          <a:effectLst/>
                          <a:latin typeface="Courier New" pitchFamily="49" charset="0"/>
                          <a:cs typeface="Courier New" pitchFamily="49" charset="0"/>
                        </a:rPr>
                        <a:t>document.querySelectorAll</a:t>
                      </a:r>
                      <a:r>
                        <a:rPr kumimoji="0" lang="sv-SE" sz="1100" b="1" u="none" strike="noStrike" cap="none" normalizeH="0" baseline="0" dirty="0" smtClean="0">
                          <a:ln>
                            <a:noFill/>
                          </a:ln>
                          <a:effectLst/>
                          <a:latin typeface="Courier New" pitchFamily="49" charset="0"/>
                          <a:cs typeface="Courier New" pitchFamily="49" charset="0"/>
                        </a:rPr>
                        <a:t>( </a:t>
                      </a:r>
                      <a:r>
                        <a:rPr kumimoji="0" lang="sv-SE" sz="1100" b="1" i="1" u="none" strike="noStrike" cap="none" normalizeH="0" baseline="0" dirty="0" err="1" smtClean="0">
                          <a:ln>
                            <a:noFill/>
                          </a:ln>
                          <a:effectLst/>
                          <a:latin typeface="Courier New" pitchFamily="49" charset="0"/>
                          <a:cs typeface="Courier New" pitchFamily="49" charset="0"/>
                        </a:rPr>
                        <a:t>selector</a:t>
                      </a:r>
                      <a:r>
                        <a:rPr kumimoji="0" lang="sv-SE" sz="1100" b="1" i="1" u="none" strike="noStrike" cap="none" normalizeH="0" baseline="0" dirty="0" smtClean="0">
                          <a:ln>
                            <a:noFill/>
                          </a:ln>
                          <a:effectLst/>
                          <a:latin typeface="Courier New" pitchFamily="49" charset="0"/>
                          <a:cs typeface="Courier New" pitchFamily="49" charset="0"/>
                        </a:rPr>
                        <a:t> </a:t>
                      </a:r>
                      <a:r>
                        <a:rPr kumimoji="0" lang="sv-SE" sz="1100" b="1" u="none" strike="noStrike" cap="none" normalizeH="0" baseline="0" dirty="0" smtClean="0">
                          <a:ln>
                            <a:noFill/>
                          </a:ln>
                          <a:effectLst/>
                          <a:latin typeface="Courier New" pitchFamily="49" charset="0"/>
                          <a:cs typeface="Courier New" pitchFamily="49" charset="0"/>
                        </a:rPr>
                        <a:t>)</a:t>
                      </a:r>
                      <a:br>
                        <a:rPr kumimoji="0" lang="sv-SE" sz="1100" b="1" u="none" strike="noStrike" cap="none" normalizeH="0" baseline="0" dirty="0" smtClean="0">
                          <a:ln>
                            <a:noFill/>
                          </a:ln>
                          <a:effectLst/>
                          <a:latin typeface="Courier New" pitchFamily="49" charset="0"/>
                          <a:cs typeface="Courier New" pitchFamily="49" charset="0"/>
                        </a:rPr>
                      </a:br>
                      <a:endParaRPr kumimoji="0" lang="sv-SE" sz="1100" b="1" u="none" strike="noStrike" cap="none" normalizeH="0" baseline="0" dirty="0" smtClean="0">
                        <a:ln>
                          <a:noFill/>
                        </a:ln>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100" b="1" i="0" u="none" strike="noStrike" cap="none" normalizeH="0" baseline="0" dirty="0" err="1" smtClean="0">
                          <a:ln>
                            <a:noFill/>
                          </a:ln>
                          <a:solidFill>
                            <a:schemeClr val="tx1"/>
                          </a:solidFill>
                          <a:effectLst/>
                          <a:latin typeface="Courier New" pitchFamily="49" charset="0"/>
                          <a:cs typeface="Courier New" pitchFamily="49" charset="0"/>
                        </a:rPr>
                        <a:t>node.querySelectorAll</a:t>
                      </a:r>
                      <a:r>
                        <a:rPr kumimoji="0" lang="sv-SE" sz="1100" b="1" i="0" u="none" strike="noStrike" cap="none" normalizeH="0" baseline="0" dirty="0" smtClean="0">
                          <a:ln>
                            <a:noFill/>
                          </a:ln>
                          <a:solidFill>
                            <a:schemeClr val="tx1"/>
                          </a:solidFill>
                          <a:effectLst/>
                          <a:latin typeface="Courier New" pitchFamily="49" charset="0"/>
                          <a:cs typeface="Courier New" pitchFamily="49" charset="0"/>
                        </a:rPr>
                        <a:t>( </a:t>
                      </a:r>
                      <a:r>
                        <a:rPr kumimoji="0" lang="sv-SE" sz="1100" b="1" i="1" u="none" strike="noStrike" cap="none" normalizeH="0" baseline="0" dirty="0" err="1" smtClean="0">
                          <a:ln>
                            <a:noFill/>
                          </a:ln>
                          <a:solidFill>
                            <a:schemeClr val="tx1"/>
                          </a:solidFill>
                          <a:effectLst/>
                          <a:latin typeface="Courier New" pitchFamily="49" charset="0"/>
                          <a:cs typeface="Courier New" pitchFamily="49" charset="0"/>
                        </a:rPr>
                        <a:t>selector</a:t>
                      </a:r>
                      <a:r>
                        <a:rPr kumimoji="0" lang="sv-SE" sz="11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11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alla noder som stämmer mot selektorn.</a:t>
                      </a:r>
                      <a:br>
                        <a:rPr kumimoji="0" lang="sv-SE" sz="1400" u="none" strike="noStrike" cap="none" normalizeH="0" baseline="0" dirty="0" smtClean="0">
                          <a:ln>
                            <a:noFill/>
                          </a:ln>
                          <a:effectLst/>
                        </a:rPr>
                      </a:br>
                      <a:r>
                        <a:rPr kumimoji="0" lang="sv-SE" sz="1400" u="none" strike="noStrike" cap="none" normalizeH="0" baseline="0" dirty="0" smtClean="0">
                          <a:ln>
                            <a:noFill/>
                          </a:ln>
                          <a:effectLst/>
                        </a:rPr>
                        <a:t>Kastar undantag vid syntaxfel eller okänd selektor.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
                      </a:r>
                      <a:br>
                        <a:rPr kumimoji="0" lang="sv-SE" sz="1400" u="none" strike="noStrike" cap="none" normalizeH="0" baseline="0" dirty="0" smtClean="0">
                          <a:ln>
                            <a:noFill/>
                          </a:ln>
                          <a:effectLst/>
                        </a:rPr>
                      </a:br>
                      <a:r>
                        <a:rPr kumimoji="0" lang="sv-SE" sz="1400" i="1" u="none" strike="noStrike" cap="none" normalizeH="0" baseline="0" dirty="0" smtClean="0">
                          <a:ln>
                            <a:noFill/>
                          </a:ln>
                          <a:effectLst/>
                        </a:rPr>
                        <a:t>Internet Explorer 8+</a:t>
                      </a:r>
                      <a:endParaRPr kumimoji="0" lang="sv-SE" sz="1400" b="0" i="0" u="none" strike="noStrike" cap="none" normalizeH="0" baseline="0" dirty="0" smtClean="0">
                        <a:ln>
                          <a:noFill/>
                        </a:ln>
                        <a:solidFill>
                          <a:schemeClr val="tx1"/>
                        </a:solidFill>
                        <a:effectLst/>
                        <a:latin typeface="Minya Nouvelle" charset="0"/>
                      </a:endParaRPr>
                    </a:p>
                  </a:txBody>
                  <a:tcPr marT="38100" marB="38100" horzOverflow="overflow"/>
                </a:tc>
              </a:tr>
            </a:tbl>
          </a:graphicData>
        </a:graphic>
      </p:graphicFrame>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308304" y="5233764"/>
            <a:ext cx="1672253" cy="369332"/>
          </a:xfrm>
          <a:prstGeom prst="rect">
            <a:avLst/>
          </a:prstGeom>
          <a:noFill/>
        </p:spPr>
        <p:txBody>
          <a:bodyPr wrap="none" rtlCol="0">
            <a:spAutoFit/>
          </a:bodyPr>
          <a:lstStyle/>
          <a:p>
            <a:r>
              <a:rPr lang="sv-SE" dirty="0" err="1" smtClean="0">
                <a:latin typeface="Minya Nouvelle" pitchFamily="2" charset="0"/>
              </a:rPr>
              <a:t>Zakas</a:t>
            </a:r>
            <a:r>
              <a:rPr lang="sv-SE" dirty="0" smtClean="0">
                <a:latin typeface="Minya Nouvelle" pitchFamily="2" charset="0"/>
              </a:rPr>
              <a:t>: Kap. 11</a:t>
            </a:r>
          </a:p>
        </p:txBody>
      </p:sp>
      <p:sp>
        <p:nvSpPr>
          <p:cNvPr id="8" name="Subtitle 2"/>
          <p:cNvSpPr txBox="1">
            <a:spLocks/>
          </p:cNvSpPr>
          <p:nvPr/>
        </p:nvSpPr>
        <p:spPr>
          <a:xfrm>
            <a:off x="899592" y="3937620"/>
            <a:ext cx="7128792" cy="106074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articles = </a:t>
            </a:r>
            <a:r>
              <a:rPr lang="sv-SE" sz="1400" b="1" dirty="0" err="1" smtClean="0">
                <a:latin typeface="Courier New" pitchFamily="49" charset="0"/>
                <a:cs typeface="Courier New" pitchFamily="49" charset="0"/>
              </a:rPr>
              <a:t>document.querySelectorAll</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content</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article</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console.log(</a:t>
            </a:r>
            <a:r>
              <a:rPr lang="sv-SE" sz="1400" dirty="0" err="1" smtClean="0">
                <a:latin typeface="Courier New" pitchFamily="49" charset="0"/>
                <a:cs typeface="Courier New" pitchFamily="49" charset="0"/>
              </a:rPr>
              <a:t>articles.length</a:t>
            </a:r>
            <a:r>
              <a:rPr lang="sv-SE" sz="1400" dirty="0" smtClean="0">
                <a:latin typeface="Courier New" pitchFamily="49" charset="0"/>
                <a:cs typeface="Courier New" pitchFamily="49" charset="0"/>
              </a:rPr>
              <a:t>);</a:t>
            </a:r>
          </a:p>
        </p:txBody>
      </p:sp>
    </p:spTree>
    <p:extLst>
      <p:ext uri="{BB962C8B-B14F-4D97-AF65-F5344CB8AC3E}">
        <p14:creationId xmlns:p14="http://schemas.microsoft.com/office/powerpoint/2010/main" val="198393762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99592" y="2866792"/>
            <a:ext cx="7344816" cy="1008112"/>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err="1" smtClean="0"/>
              <a:t>Nodträdet</a:t>
            </a:r>
            <a:endParaRPr lang="sv-SE" dirty="0"/>
          </a:p>
        </p:txBody>
      </p:sp>
      <p:sp>
        <p:nvSpPr>
          <p:cNvPr id="4" name="TextBox 3"/>
          <p:cNvSpPr txBox="1"/>
          <p:nvPr/>
        </p:nvSpPr>
        <p:spPr>
          <a:xfrm>
            <a:off x="3923928" y="1129308"/>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5" name="TextBox 4"/>
          <p:cNvSpPr txBox="1"/>
          <p:nvPr/>
        </p:nvSpPr>
        <p:spPr>
          <a:xfrm>
            <a:off x="1115616" y="3154824"/>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6" name="TextBox 5"/>
          <p:cNvSpPr txBox="1"/>
          <p:nvPr/>
        </p:nvSpPr>
        <p:spPr>
          <a:xfrm>
            <a:off x="3923928" y="3154824"/>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7" name="TextBox 6"/>
          <p:cNvSpPr txBox="1"/>
          <p:nvPr/>
        </p:nvSpPr>
        <p:spPr>
          <a:xfrm>
            <a:off x="6732240" y="3145056"/>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9" name="TextBox 8"/>
          <p:cNvSpPr txBox="1"/>
          <p:nvPr/>
        </p:nvSpPr>
        <p:spPr>
          <a:xfrm>
            <a:off x="827584" y="3865612"/>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childNodes</a:t>
            </a:r>
            <a:endParaRPr lang="sv-SE" dirty="0" smtClean="0">
              <a:latin typeface="Courier New" pitchFamily="49" charset="0"/>
              <a:cs typeface="Courier New" pitchFamily="49" charset="0"/>
            </a:endParaRPr>
          </a:p>
        </p:txBody>
      </p:sp>
      <p:cxnSp>
        <p:nvCxnSpPr>
          <p:cNvPr id="11" name="Straight Arrow Connector 10"/>
          <p:cNvCxnSpPr/>
          <p:nvPr/>
        </p:nvCxnSpPr>
        <p:spPr>
          <a:xfrm>
            <a:off x="5220072" y="3226832"/>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220072" y="3514864"/>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11760" y="3226832"/>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11760" y="3514864"/>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0"/>
            <a:endCxn id="4" idx="2"/>
          </p:cNvCxnSpPr>
          <p:nvPr/>
        </p:nvCxnSpPr>
        <p:spPr>
          <a:xfrm flipV="1">
            <a:off x="4572000" y="1590973"/>
            <a:ext cx="0" cy="15638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403648" y="1210608"/>
            <a:ext cx="2520280" cy="19442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051720" y="1498640"/>
            <a:ext cx="1872208" cy="16464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220072" y="1498640"/>
            <a:ext cx="1800200" cy="16464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220072" y="1210608"/>
            <a:ext cx="2448272" cy="19344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9384374">
            <a:off x="1789851" y="1848881"/>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firstChild</a:t>
            </a:r>
            <a:endParaRPr lang="sv-SE" dirty="0" smtClean="0">
              <a:latin typeface="Courier New" pitchFamily="49" charset="0"/>
              <a:cs typeface="Courier New" pitchFamily="49" charset="0"/>
            </a:endParaRPr>
          </a:p>
        </p:txBody>
      </p:sp>
      <p:sp>
        <p:nvSpPr>
          <p:cNvPr id="30" name="TextBox 29"/>
          <p:cNvSpPr txBox="1"/>
          <p:nvPr/>
        </p:nvSpPr>
        <p:spPr>
          <a:xfrm rot="2289033">
            <a:off x="5849070" y="1899447"/>
            <a:ext cx="1425390" cy="369332"/>
          </a:xfrm>
          <a:prstGeom prst="rect">
            <a:avLst/>
          </a:prstGeom>
          <a:noFill/>
        </p:spPr>
        <p:txBody>
          <a:bodyPr wrap="none" rtlCol="0">
            <a:spAutoFit/>
          </a:bodyPr>
          <a:lstStyle/>
          <a:p>
            <a:r>
              <a:rPr lang="sv-SE" dirty="0" err="1" smtClean="0">
                <a:latin typeface="Courier New" pitchFamily="49" charset="0"/>
                <a:cs typeface="Courier New" pitchFamily="49" charset="0"/>
              </a:rPr>
              <a:t>lastChild</a:t>
            </a:r>
            <a:endParaRPr lang="sv-SE" dirty="0" smtClean="0">
              <a:latin typeface="Courier New" pitchFamily="49" charset="0"/>
              <a:cs typeface="Courier New" pitchFamily="49" charset="0"/>
            </a:endParaRPr>
          </a:p>
        </p:txBody>
      </p:sp>
      <p:sp>
        <p:nvSpPr>
          <p:cNvPr id="31" name="TextBox 30"/>
          <p:cNvSpPr txBox="1"/>
          <p:nvPr/>
        </p:nvSpPr>
        <p:spPr>
          <a:xfrm>
            <a:off x="5148064" y="2950347"/>
            <a:ext cx="1542410" cy="338554"/>
          </a:xfrm>
          <a:prstGeom prst="rect">
            <a:avLst/>
          </a:prstGeom>
          <a:noFill/>
        </p:spPr>
        <p:txBody>
          <a:bodyPr wrap="none" rtlCol="0">
            <a:spAutoFit/>
          </a:bodyPr>
          <a:lstStyle/>
          <a:p>
            <a:r>
              <a:rPr lang="sv-SE" sz="1600" dirty="0" err="1" smtClean="0">
                <a:latin typeface="Courier New" pitchFamily="49" charset="0"/>
                <a:cs typeface="Courier New" pitchFamily="49" charset="0"/>
              </a:rPr>
              <a:t>nextSibling</a:t>
            </a:r>
            <a:endParaRPr lang="sv-SE" dirty="0" smtClean="0">
              <a:latin typeface="Courier New" pitchFamily="49" charset="0"/>
              <a:cs typeface="Courier New" pitchFamily="49" charset="0"/>
            </a:endParaRPr>
          </a:p>
        </p:txBody>
      </p:sp>
      <p:sp>
        <p:nvSpPr>
          <p:cNvPr id="32" name="TextBox 31"/>
          <p:cNvSpPr txBox="1"/>
          <p:nvPr/>
        </p:nvSpPr>
        <p:spPr>
          <a:xfrm>
            <a:off x="5220072" y="3453889"/>
            <a:ext cx="1579278" cy="276999"/>
          </a:xfrm>
          <a:prstGeom prst="rect">
            <a:avLst/>
          </a:prstGeom>
          <a:noFill/>
        </p:spPr>
        <p:txBody>
          <a:bodyPr wrap="none" rtlCol="0">
            <a:spAutoFit/>
          </a:bodyPr>
          <a:lstStyle/>
          <a:p>
            <a:r>
              <a:rPr lang="sv-SE" sz="1200" dirty="0" err="1" smtClean="0">
                <a:latin typeface="Courier New" pitchFamily="49" charset="0"/>
                <a:cs typeface="Courier New" pitchFamily="49" charset="0"/>
              </a:rPr>
              <a:t>previousSibling</a:t>
            </a:r>
            <a:endParaRPr lang="sv-SE" sz="1400" dirty="0" smtClean="0">
              <a:latin typeface="Courier New" pitchFamily="49" charset="0"/>
              <a:cs typeface="Courier New" pitchFamily="49" charset="0"/>
            </a:endParaRPr>
          </a:p>
        </p:txBody>
      </p:sp>
      <p:sp>
        <p:nvSpPr>
          <p:cNvPr id="33" name="TextBox 32"/>
          <p:cNvSpPr txBox="1"/>
          <p:nvPr/>
        </p:nvSpPr>
        <p:spPr>
          <a:xfrm>
            <a:off x="2339752" y="2938800"/>
            <a:ext cx="1542410" cy="338554"/>
          </a:xfrm>
          <a:prstGeom prst="rect">
            <a:avLst/>
          </a:prstGeom>
          <a:noFill/>
        </p:spPr>
        <p:txBody>
          <a:bodyPr wrap="none" rtlCol="0">
            <a:spAutoFit/>
          </a:bodyPr>
          <a:lstStyle/>
          <a:p>
            <a:r>
              <a:rPr lang="sv-SE" sz="1600" dirty="0" err="1" smtClean="0">
                <a:latin typeface="Courier New" pitchFamily="49" charset="0"/>
                <a:cs typeface="Courier New" pitchFamily="49" charset="0"/>
              </a:rPr>
              <a:t>nextSibling</a:t>
            </a:r>
            <a:endParaRPr lang="sv-SE" dirty="0" smtClean="0">
              <a:latin typeface="Courier New" pitchFamily="49" charset="0"/>
              <a:cs typeface="Courier New" pitchFamily="49" charset="0"/>
            </a:endParaRPr>
          </a:p>
        </p:txBody>
      </p:sp>
      <p:sp>
        <p:nvSpPr>
          <p:cNvPr id="34" name="TextBox 33"/>
          <p:cNvSpPr txBox="1"/>
          <p:nvPr/>
        </p:nvSpPr>
        <p:spPr>
          <a:xfrm>
            <a:off x="2411760" y="3442342"/>
            <a:ext cx="1579278" cy="276999"/>
          </a:xfrm>
          <a:prstGeom prst="rect">
            <a:avLst/>
          </a:prstGeom>
          <a:noFill/>
        </p:spPr>
        <p:txBody>
          <a:bodyPr wrap="none" rtlCol="0">
            <a:spAutoFit/>
          </a:bodyPr>
          <a:lstStyle/>
          <a:p>
            <a:r>
              <a:rPr lang="sv-SE" sz="1200" dirty="0" err="1" smtClean="0">
                <a:latin typeface="Courier New" pitchFamily="49" charset="0"/>
                <a:cs typeface="Courier New" pitchFamily="49" charset="0"/>
              </a:rPr>
              <a:t>previousSibling</a:t>
            </a:r>
            <a:endParaRPr lang="sv-SE" sz="1400" dirty="0" smtClean="0">
              <a:latin typeface="Courier New" pitchFamily="49" charset="0"/>
              <a:cs typeface="Courier New" pitchFamily="49" charset="0"/>
            </a:endParaRPr>
          </a:p>
        </p:txBody>
      </p:sp>
      <p:sp>
        <p:nvSpPr>
          <p:cNvPr id="35" name="TextBox 34"/>
          <p:cNvSpPr txBox="1"/>
          <p:nvPr/>
        </p:nvSpPr>
        <p:spPr>
          <a:xfrm rot="2543193">
            <a:off x="5112980" y="2115471"/>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parentNode</a:t>
            </a:r>
            <a:endParaRPr lang="sv-SE" dirty="0" smtClean="0">
              <a:latin typeface="Courier New" pitchFamily="49" charset="0"/>
              <a:cs typeface="Courier New" pitchFamily="49" charset="0"/>
            </a:endParaRPr>
          </a:p>
        </p:txBody>
      </p:sp>
      <p:sp>
        <p:nvSpPr>
          <p:cNvPr id="36" name="TextBox 35"/>
          <p:cNvSpPr txBox="1"/>
          <p:nvPr/>
        </p:nvSpPr>
        <p:spPr>
          <a:xfrm rot="5400000">
            <a:off x="3965750" y="2188534"/>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parentNode</a:t>
            </a:r>
            <a:endParaRPr lang="sv-SE" dirty="0" smtClean="0">
              <a:latin typeface="Courier New" pitchFamily="49" charset="0"/>
              <a:cs typeface="Courier New" pitchFamily="49" charset="0"/>
            </a:endParaRPr>
          </a:p>
        </p:txBody>
      </p:sp>
      <p:sp>
        <p:nvSpPr>
          <p:cNvPr id="37" name="TextBox 36"/>
          <p:cNvSpPr txBox="1"/>
          <p:nvPr/>
        </p:nvSpPr>
        <p:spPr>
          <a:xfrm rot="19200739">
            <a:off x="2491690" y="2110356"/>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parentNode</a:t>
            </a:r>
            <a:endParaRPr lang="sv-SE" dirty="0" smtClean="0">
              <a:latin typeface="Courier New" pitchFamily="49" charset="0"/>
              <a:cs typeface="Courier New" pitchFamily="49" charset="0"/>
            </a:endParaRPr>
          </a:p>
        </p:txBody>
      </p:sp>
      <p:pic>
        <p:nvPicPr>
          <p:cNvPr id="39"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0" name="Group 81"/>
          <p:cNvGraphicFramePr>
            <a:graphicFrameLocks noGrp="1"/>
          </p:cNvGraphicFramePr>
          <p:nvPr>
            <p:extLst>
              <p:ext uri="{D42A27DB-BD31-4B8C-83A1-F6EECF244321}">
                <p14:modId xmlns:p14="http://schemas.microsoft.com/office/powerpoint/2010/main" val="2607819168"/>
              </p:ext>
            </p:extLst>
          </p:nvPr>
        </p:nvGraphicFramePr>
        <p:xfrm>
          <a:off x="1115616" y="4441676"/>
          <a:ext cx="7104062" cy="838200"/>
        </p:xfrm>
        <a:graphic>
          <a:graphicData uri="http://schemas.openxmlformats.org/drawingml/2006/table">
            <a:tbl>
              <a:tblPr>
                <a:tableStyleId>{284E427A-3D55-4303-BF80-6455036E1DE7}</a:tableStyleId>
              </a:tblPr>
              <a:tblGrid>
                <a:gridCol w="2879725"/>
                <a:gridCol w="4224337"/>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nodeName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smtClean="0">
                          <a:ln>
                            <a:noFill/>
                          </a:ln>
                          <a:effectLst/>
                        </a:rPr>
                        <a:t>Namn på en nod</a:t>
                      </a:r>
                      <a:endParaRPr kumimoji="0" lang="en-US" sz="1300" b="0" i="0" u="none" strike="noStrike" cap="none" normalizeH="0" baseline="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smtClean="0">
                          <a:ln>
                            <a:noFill/>
                          </a:ln>
                          <a:effectLst/>
                        </a:rPr>
                        <a:t>nodeType</a:t>
                      </a:r>
                      <a:endParaRPr kumimoji="0" lang="en-US" sz="1300" b="0" i="1" u="none" strike="noStrike" cap="none" normalizeH="0" baseline="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smtClean="0">
                          <a:ln>
                            <a:noFill/>
                          </a:ln>
                          <a:effectLst/>
                        </a:rPr>
                        <a:t>Ett nummer som visar typ av nod</a:t>
                      </a:r>
                      <a:endParaRPr kumimoji="0" lang="en-US" sz="1300" b="0" i="0" u="none" strike="noStrike" cap="none" normalizeH="0" baseline="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nodeValue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Ger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texten</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på</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textnoder</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spTree>
    <p:extLst>
      <p:ext uri="{BB962C8B-B14F-4D97-AF65-F5344CB8AC3E}">
        <p14:creationId xmlns:p14="http://schemas.microsoft.com/office/powerpoint/2010/main" val="34047878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par>
                                <p:cTn id="70" presetID="10" presetClass="entr" presetSubtype="0" fill="hold"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par>
                                <p:cTn id="79" presetID="10"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animBg="1"/>
      <p:bldP spid="7" grpId="0" animBg="1"/>
      <p:bldP spid="9" grpId="0"/>
      <p:bldP spid="29" grpId="0"/>
      <p:bldP spid="30" grpId="0"/>
      <p:bldP spid="31" grpId="0"/>
      <p:bldP spid="32" grpId="0"/>
      <p:bldP spid="33" grpId="0"/>
      <p:bldP spid="34" grpId="0"/>
      <p:bldP spid="35" grpId="0"/>
      <p:bldP spid="36" grpId="0"/>
      <p:bldP spid="37" grpId="0"/>
    </p:bld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79457</TotalTime>
  <Words>2580</Words>
  <Application>Microsoft Macintosh PowerPoint</Application>
  <PresentationFormat>On-screen Show (16:10)</PresentationFormat>
  <Paragraphs>463</Paragraphs>
  <Slides>41</Slides>
  <Notes>5</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F07 – DOM/BOM</vt:lpstr>
      <vt:lpstr>E07 – DOM/BOM</vt:lpstr>
      <vt:lpstr>DOM och BOM</vt:lpstr>
      <vt:lpstr>DOM</vt:lpstr>
      <vt:lpstr>DOM-strukturen</vt:lpstr>
      <vt:lpstr>Välja ut element</vt:lpstr>
      <vt:lpstr>PowerPoint Presentation</vt:lpstr>
      <vt:lpstr>Selectors API</vt:lpstr>
      <vt:lpstr>Nodträdet</vt:lpstr>
      <vt:lpstr>HTML-element</vt:lpstr>
      <vt:lpstr>PowerPoint Presentation</vt:lpstr>
      <vt:lpstr>Attribut</vt:lpstr>
      <vt:lpstr>Attribut</vt:lpstr>
      <vt:lpstr>Attribut</vt:lpstr>
      <vt:lpstr>Skapa element</vt:lpstr>
      <vt:lpstr>Lägga till noder</vt:lpstr>
      <vt:lpstr>Textnoder</vt:lpstr>
      <vt:lpstr>Skapa textnoder</vt:lpstr>
      <vt:lpstr>Utökning: innerHTML</vt:lpstr>
      <vt:lpstr>innerHTML</vt:lpstr>
      <vt:lpstr>Ändra CSS-egenskaper</vt:lpstr>
      <vt:lpstr>Inline styles</vt:lpstr>
      <vt:lpstr>Undvik uppblandning av lager</vt:lpstr>
      <vt:lpstr>HTML5 classList</vt:lpstr>
      <vt:lpstr>Händelsestyrd programmering</vt:lpstr>
      <vt:lpstr>Händelser</vt:lpstr>
      <vt:lpstr>Händelsehanterare</vt:lpstr>
      <vt:lpstr>Koppla händelsehanterare</vt:lpstr>
      <vt:lpstr>Koppla händelsehanterare</vt:lpstr>
      <vt:lpstr>Vad triggade eventet?</vt:lpstr>
      <vt:lpstr>Hindra defulthändelsen</vt:lpstr>
      <vt:lpstr>Demo</vt:lpstr>
      <vt:lpstr>DOM och BOM</vt:lpstr>
      <vt:lpstr>BOM</vt:lpstr>
      <vt:lpstr>BOM hanterar</vt:lpstr>
      <vt:lpstr>window</vt:lpstr>
      <vt:lpstr>Timers</vt:lpstr>
      <vt:lpstr>setTimeout</vt:lpstr>
      <vt:lpstr>setInterval</vt:lpstr>
      <vt:lpstr>clearInterval</vt:lpstr>
      <vt:lpstr>Till sist....</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5103</cp:revision>
  <dcterms:created xsi:type="dcterms:W3CDTF">2009-01-05T10:26:14Z</dcterms:created>
  <dcterms:modified xsi:type="dcterms:W3CDTF">2013-12-13T10:01:09Z</dcterms:modified>
</cp:coreProperties>
</file>