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40" r:id="rId2"/>
    <p:sldId id="295" r:id="rId3"/>
    <p:sldId id="694" r:id="rId4"/>
    <p:sldId id="296" r:id="rId5"/>
    <p:sldId id="297" r:id="rId6"/>
    <p:sldId id="299" r:id="rId7"/>
    <p:sldId id="298" r:id="rId8"/>
    <p:sldId id="301" r:id="rId9"/>
    <p:sldId id="332" r:id="rId10"/>
    <p:sldId id="334" r:id="rId11"/>
    <p:sldId id="304" r:id="rId12"/>
    <p:sldId id="305" r:id="rId13"/>
    <p:sldId id="306" r:id="rId14"/>
    <p:sldId id="307" r:id="rId15"/>
    <p:sldId id="311" r:id="rId16"/>
    <p:sldId id="312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10" r:id="rId25"/>
    <p:sldId id="691" r:id="rId26"/>
    <p:sldId id="692" r:id="rId27"/>
    <p:sldId id="693" r:id="rId28"/>
    <p:sldId id="322" r:id="rId29"/>
    <p:sldId id="688" r:id="rId30"/>
    <p:sldId id="329" r:id="rId31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339933"/>
    <a:srgbClr val="FF9900"/>
    <a:srgbClr val="0000FF"/>
    <a:srgbClr val="517D47"/>
    <a:srgbClr val="2BA78F"/>
    <a:srgbClr val="4086C0"/>
    <a:srgbClr val="8AB091"/>
    <a:srgbClr val="66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67940" autoAdjust="0"/>
  </p:normalViewPr>
  <p:slideViewPr>
    <p:cSldViewPr>
      <p:cViewPr varScale="1">
        <p:scale>
          <a:sx n="144" d="100"/>
          <a:sy n="144" d="100"/>
        </p:scale>
        <p:origin x="-1568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518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2013-11-08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23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indent="-228600" eaLnBrk="1" hangingPunct="1">
              <a:lnSpc>
                <a:spcPct val="80000"/>
              </a:lnSpc>
            </a:pPr>
            <a:endParaRPr lang="sv-SE" sz="12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980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516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F02 – HTML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96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2, HT2013</a:t>
            </a:r>
          </a:p>
          <a:p>
            <a:r>
              <a:rPr lang="sv-SE" sz="2800" dirty="0" smtClean="0">
                <a:latin typeface="Minya Nouvelle" pitchFamily="2" charset="0"/>
              </a:rPr>
              <a:t>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5856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>
                <a:latin typeface="Minya Nouvelle" pitchFamily="2" charset="0"/>
              </a:rPr>
              <a:t>Kurser:</a:t>
            </a:r>
          </a:p>
          <a:p>
            <a:r>
              <a:rPr lang="sv-SE" dirty="0" smtClean="0">
                <a:latin typeface="Minya Nouvelle" pitchFamily="2" charset="0"/>
              </a:rPr>
              <a:t>Klientbaserad Webbutveckling 1DV435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8549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88734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146215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URL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7300"/>
            <a:ext cx="8280920" cy="864096"/>
          </a:xfrm>
        </p:spPr>
        <p:txBody>
          <a:bodyPr/>
          <a:lstStyle/>
          <a:p>
            <a:r>
              <a:rPr lang="sv-SE" sz="2000" dirty="0"/>
              <a:t>En </a:t>
            </a:r>
            <a:r>
              <a:rPr lang="sv-SE" sz="2000" b="1" dirty="0"/>
              <a:t>URL</a:t>
            </a:r>
            <a:r>
              <a:rPr lang="sv-SE" sz="2000" dirty="0"/>
              <a:t> (Uniform </a:t>
            </a:r>
            <a:r>
              <a:rPr lang="sv-SE" sz="2000" dirty="0" err="1" smtClean="0"/>
              <a:t>Resource</a:t>
            </a:r>
            <a:r>
              <a:rPr lang="sv-SE" sz="2000" dirty="0" smtClean="0"/>
              <a:t> </a:t>
            </a:r>
            <a:r>
              <a:rPr lang="sv-SE" sz="2000" dirty="0" err="1"/>
              <a:t>Locator</a:t>
            </a:r>
            <a:r>
              <a:rPr lang="sv-SE" sz="2000" dirty="0"/>
              <a:t>) är en webbsidas adress på Internet. </a:t>
            </a:r>
            <a:r>
              <a:rPr lang="sv-SE" sz="2000" dirty="0" smtClean="0"/>
              <a:t>Om du publicerar på </a:t>
            </a:r>
            <a:r>
              <a:rPr lang="sv-SE" sz="2000" dirty="0" err="1" smtClean="0"/>
              <a:t>GitHub</a:t>
            </a:r>
            <a:r>
              <a:rPr lang="sv-SE" sz="2000" dirty="0" smtClean="0"/>
              <a:t> är din adress: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21396"/>
            <a:ext cx="7264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sv-SE" sz="2000" b="1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.github.io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5536" y="2497460"/>
            <a:ext cx="8280920" cy="5040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Exempelvis givet: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2929508"/>
            <a:ext cx="4955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= xx222yy</a:t>
            </a:r>
          </a:p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1dv435-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laborationer</a:t>
            </a:r>
          </a:p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 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= pages/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kontakt.html</a:t>
            </a:r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449" y="4225652"/>
            <a:ext cx="891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/xx222yy.github.io/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1dv435-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laborationer/pages/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kontakt.html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8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body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Här skriver vi det som ska synas på sidan.</a:t>
            </a:r>
          </a:p>
        </p:txBody>
      </p:sp>
      <p:pic>
        <p:nvPicPr>
          <p:cNvPr id="3" name="Picture 2" descr="Skärmavbild 2013-09-05 kl. 10.40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7460"/>
            <a:ext cx="2814885" cy="2807173"/>
          </a:xfrm>
          <a:prstGeom prst="rect">
            <a:avLst/>
          </a:prstGeom>
        </p:spPr>
      </p:pic>
      <p:sp>
        <p:nvSpPr>
          <p:cNvPr id="4" name="Notched Right Arrow 3"/>
          <p:cNvSpPr/>
          <p:nvPr/>
        </p:nvSpPr>
        <p:spPr>
          <a:xfrm rot="20561289">
            <a:off x="3745705" y="3016460"/>
            <a:ext cx="2145944" cy="720080"/>
          </a:xfrm>
          <a:prstGeom prst="notchedRightArrow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6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HTML5 vs. XHTML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79512" y="1993404"/>
            <a:ext cx="3456384" cy="19543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&gt;En HTML5-sida&lt;/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sv-SE" sz="1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7904" y="1197540"/>
            <a:ext cx="5256584" cy="39857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version="1.0"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="utf-8"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&lt;!DOCTYPE html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"-//W3C//DTD XHTML 1.0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Strict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//EN"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"http://www.w3.org/TR/xhtml1/DTD/xhtml1-strict.dtd"&gt;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="http://www.w3.org/1999/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xhtml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xml:lang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b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&gt;En XHTML-sida&lt;/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equiv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="text/html; </a:t>
            </a:r>
            <a:r>
              <a:rPr lang="sv-SE" sz="11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=utf-8"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4896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Indentering</a:t>
            </a:r>
            <a:endParaRPr lang="sv-SE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63688" y="1561356"/>
            <a:ext cx="5724644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div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img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sv-SE" sz="2000" b="1" dirty="0" err="1">
                <a:solidFill>
                  <a:srgbClr val="FF0000"/>
                </a:solidFill>
                <a:latin typeface="Courier New" pitchFamily="49" charset="0"/>
              </a:rPr>
              <a:t>src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=”</a:t>
            </a:r>
            <a:r>
              <a:rPr lang="sv-SE" sz="2000" b="1" dirty="0" err="1">
                <a:solidFill>
                  <a:srgbClr val="7030A0"/>
                </a:solidFill>
                <a:latin typeface="Courier New" pitchFamily="49" charset="0"/>
              </a:rPr>
              <a:t>mypic.jpg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”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/&gt;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 </a:t>
            </a:r>
            <a:endParaRPr lang="sv-SE" sz="20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sv-SE" sz="2000" b="1" dirty="0" smtClean="0">
                <a:solidFill>
                  <a:schemeClr val="tx2"/>
                </a:solidFill>
                <a:latin typeface="Courier New" pitchFamily="49" charset="0"/>
              </a:rPr>
              <a:t>	   this 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is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some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sv-SE" sz="2000" b="1" dirty="0" smtClean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em&gt;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text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&lt;/em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to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show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structure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&lt;/div</a:t>
            </a:r>
            <a:r>
              <a:rPr lang="sv-SE" sz="2000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endParaRPr lang="sv-SE" sz="20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39308" y="4225652"/>
            <a:ext cx="76931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 smtClean="0">
                <a:latin typeface="Minya Nouvelle" charset="0"/>
              </a:rPr>
              <a:t>Det </a:t>
            </a:r>
            <a:r>
              <a:rPr lang="sv-SE" dirty="0">
                <a:latin typeface="Minya Nouvelle" charset="0"/>
              </a:rPr>
              <a:t>är alltid en god idé att </a:t>
            </a:r>
            <a:r>
              <a:rPr lang="sv-SE" b="1" dirty="0" err="1">
                <a:latin typeface="Minya Nouvelle" charset="0"/>
              </a:rPr>
              <a:t>indentera</a:t>
            </a:r>
            <a:r>
              <a:rPr lang="sv-SE" dirty="0">
                <a:latin typeface="Minya Nouvelle" charset="0"/>
              </a:rPr>
              <a:t> sin kod så att den är lätt att läsa.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3728" y="2063926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23728" y="2378654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7076" y="268530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99792" y="269865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0424" y="300003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62366" y="328806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01285" y="1313765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6467545" y="2856666"/>
            <a:ext cx="1452684" cy="273658"/>
          </a:xfrm>
          <a:custGeom>
            <a:avLst/>
            <a:gdLst>
              <a:gd name="connsiteX0" fmla="*/ 1448356 w 1452684"/>
              <a:gd name="connsiteY0" fmla="*/ 0 h 273658"/>
              <a:gd name="connsiteX1" fmla="*/ 1228099 w 1452684"/>
              <a:gd name="connsiteY1" fmla="*/ 273652 h 273658"/>
              <a:gd name="connsiteX2" fmla="*/ 0 w 1452684"/>
              <a:gd name="connsiteY2" fmla="*/ 6674 h 27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684" h="273658">
                <a:moveTo>
                  <a:pt x="1448356" y="0"/>
                </a:moveTo>
                <a:cubicBezTo>
                  <a:pt x="1458924" y="136270"/>
                  <a:pt x="1469492" y="272540"/>
                  <a:pt x="1228099" y="273652"/>
                </a:cubicBezTo>
                <a:cubicBezTo>
                  <a:pt x="986706" y="274764"/>
                  <a:pt x="493353" y="140719"/>
                  <a:pt x="0" y="6674"/>
                </a:cubicBezTo>
              </a:path>
            </a:pathLst>
          </a:cu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099" y="14800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68343" y="251398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 smtClean="0">
              <a:solidFill>
                <a:srgbClr val="0070C0"/>
              </a:solidFill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1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417340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Rectangle 27"/>
          <p:cNvSpPr/>
          <p:nvPr/>
        </p:nvSpPr>
        <p:spPr>
          <a:xfrm>
            <a:off x="7026946" y="1439338"/>
            <a:ext cx="576064" cy="14204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3176" y="1712408"/>
            <a:ext cx="125083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922" y="1370297"/>
            <a:ext cx="777686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Lorem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ipsum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dolor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elit. In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auctor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condimentum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Donec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ut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velit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mauris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est,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blandit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mollis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Ut at ante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nisl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volutpat</a:t>
            </a:r>
            <a:r>
              <a:rPr lang="sv-SE" sz="105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cursus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Praesent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orci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fringilla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porta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hendrerit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Proin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interdum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purus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dapibus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nibh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accumsan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risus</a:t>
            </a:r>
            <a:r>
              <a:rPr lang="sv-SE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Inline</a:t>
            </a:r>
            <a:r>
              <a:rPr lang="sv-SE" dirty="0" smtClean="0"/>
              <a:t>-/blockelement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611560" y="2281436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11560" y="3145532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11560" y="4009628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/>
          <p:cNvSpPr/>
          <p:nvPr/>
        </p:nvSpPr>
        <p:spPr>
          <a:xfrm>
            <a:off x="6228184" y="2423195"/>
            <a:ext cx="172819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584" y="3646831"/>
            <a:ext cx="3096344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36295" y="4459678"/>
            <a:ext cx="984997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28793" y="5626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 smtClean="0">
              <a:solidFill>
                <a:srgbClr val="0070C0"/>
              </a:solidFill>
              <a:latin typeface="Minya Nouvelle" pitchFamily="2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7628899" y="854330"/>
            <a:ext cx="589951" cy="667445"/>
          </a:xfrm>
          <a:custGeom>
            <a:avLst/>
            <a:gdLst>
              <a:gd name="connsiteX0" fmla="*/ 460537 w 589951"/>
              <a:gd name="connsiteY0" fmla="*/ 0 h 667445"/>
              <a:gd name="connsiteX1" fmla="*/ 560654 w 589951"/>
              <a:gd name="connsiteY1" fmla="*/ 340397 h 667445"/>
              <a:gd name="connsiteX2" fmla="*/ 0 w 589951"/>
              <a:gd name="connsiteY2" fmla="*/ 667445 h 66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951" h="667445">
                <a:moveTo>
                  <a:pt x="460537" y="0"/>
                </a:moveTo>
                <a:cubicBezTo>
                  <a:pt x="548973" y="114578"/>
                  <a:pt x="637410" y="229156"/>
                  <a:pt x="560654" y="340397"/>
                </a:cubicBezTo>
                <a:cubicBezTo>
                  <a:pt x="483898" y="451638"/>
                  <a:pt x="241949" y="559541"/>
                  <a:pt x="0" y="667445"/>
                </a:cubicBezTo>
              </a:path>
            </a:pathLst>
          </a:cu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Freeform 34"/>
          <p:cNvSpPr/>
          <p:nvPr/>
        </p:nvSpPr>
        <p:spPr>
          <a:xfrm rot="1071898">
            <a:off x="774504" y="903288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/>
          <p:cNvSpPr txBox="1"/>
          <p:nvPr/>
        </p:nvSpPr>
        <p:spPr>
          <a:xfrm>
            <a:off x="372296" y="57132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391" y="5233764"/>
            <a:ext cx="801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Minya Nouvelle" pitchFamily="2" charset="0"/>
              </a:rPr>
              <a:t>I HTML5 har man en annan modell än block och </a:t>
            </a:r>
            <a:r>
              <a:rPr lang="sv-SE" sz="1600" dirty="0" err="1" smtClean="0">
                <a:latin typeface="Minya Nouvelle" pitchFamily="2" charset="0"/>
              </a:rPr>
              <a:t>inline</a:t>
            </a:r>
            <a:r>
              <a:rPr lang="sv-SE" sz="1600" dirty="0" smtClean="0">
                <a:latin typeface="Minya Nouvelle" pitchFamily="2" charset="0"/>
              </a:rPr>
              <a:t>, men denna sparar vi lite...</a:t>
            </a:r>
          </a:p>
        </p:txBody>
      </p:sp>
    </p:spTree>
    <p:extLst>
      <p:ext uri="{BB962C8B-B14F-4D97-AF65-F5344CB8AC3E}">
        <p14:creationId xmlns:p14="http://schemas.microsoft.com/office/powerpoint/2010/main" val="157769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8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Toppdel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927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7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12434" y="2346578"/>
            <a:ext cx="3510424" cy="152878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012434" y="3875358"/>
            <a:ext cx="3510424" cy="135840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2012434" y="5233764"/>
            <a:ext cx="3510424" cy="15136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042220" y="4081636"/>
            <a:ext cx="1161628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3203848" y="4081636"/>
            <a:ext cx="1142687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4355976" y="4081636"/>
            <a:ext cx="1166882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39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34" y="2346233"/>
            <a:ext cx="3510424" cy="305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8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F02 – HTML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1378601"/>
            <a:ext cx="3724096" cy="6494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doctype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&lt;html&gt; &lt;</a:t>
            </a:r>
            <a:r>
              <a:rPr lang="sv-SE" dirty="0" err="1" smtClean="0">
                <a:latin typeface="Minya Nouvelle" pitchFamily="2" charset="0"/>
              </a:rPr>
              <a:t>head</a:t>
            </a:r>
            <a:r>
              <a:rPr lang="sv-SE" dirty="0" smtClean="0">
                <a:latin typeface="Minya Nouvelle" pitchFamily="2" charset="0"/>
              </a:rPr>
              <a:t>&gt; &lt;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&gt; 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taggar, element, attribut, värden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teckenkodning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HTML/XHTML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Indentering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Block/</a:t>
            </a:r>
            <a:r>
              <a:rPr lang="sv-SE" dirty="0" err="1" smtClean="0">
                <a:latin typeface="Minya Nouvelle" pitchFamily="2" charset="0"/>
              </a:rPr>
              <a:t>inline</a:t>
            </a:r>
            <a:r>
              <a:rPr lang="sv-SE" dirty="0" smtClean="0">
                <a:latin typeface="Minya Nouvelle" pitchFamily="2" charset="0"/>
              </a:rPr>
              <a:t>-element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Struktur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Grafisk/Logisk formatering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Taggar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9" name="Picture 4" descr="S:\dfm\info\icons\v-collections\v_collections_png\basic_foundation\256x256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525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S:\dfm\info\icons\v-collections\v_collections_png\basic_foundation\256x256\shadow\document_plain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33" y="222490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078416" y="239504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41518" y="4009628"/>
            <a:ext cx="1089026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6" name="Rectangle 15"/>
          <p:cNvSpPr/>
          <p:nvPr/>
        </p:nvSpPr>
        <p:spPr>
          <a:xfrm>
            <a:off x="3268592" y="4014896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2082278" y="383520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4375374" y="4008222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976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Innehåll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72270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79566" y="3795161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2102300" y="3073524"/>
            <a:ext cx="4485924" cy="57606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195736" y="4216550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2195736" y="4648598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170537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8" name="Freeform 7"/>
          <p:cNvSpPr/>
          <p:nvPr/>
        </p:nvSpPr>
        <p:spPr>
          <a:xfrm>
            <a:off x="6514266" y="2029034"/>
            <a:ext cx="1061238" cy="207410"/>
          </a:xfrm>
          <a:custGeom>
            <a:avLst/>
            <a:gdLst>
              <a:gd name="connsiteX0" fmla="*/ 1061238 w 1061238"/>
              <a:gd name="connsiteY0" fmla="*/ 0 h 207410"/>
              <a:gd name="connsiteX1" fmla="*/ 727515 w 1061238"/>
              <a:gd name="connsiteY1" fmla="*/ 206908 h 207410"/>
              <a:gd name="connsiteX2" fmla="*/ 0 w 1061238"/>
              <a:gd name="connsiteY2" fmla="*/ 46721 h 20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238" h="207410">
                <a:moveTo>
                  <a:pt x="1061238" y="0"/>
                </a:moveTo>
                <a:cubicBezTo>
                  <a:pt x="982813" y="99560"/>
                  <a:pt x="904388" y="199121"/>
                  <a:pt x="727515" y="206908"/>
                </a:cubicBezTo>
                <a:cubicBezTo>
                  <a:pt x="550642" y="214695"/>
                  <a:pt x="275321" y="130708"/>
                  <a:pt x="0" y="4672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/>
        </p:nvSpPr>
        <p:spPr>
          <a:xfrm>
            <a:off x="7668344" y="235344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5065" y="30667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1974" y="372296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5065" y="416221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17689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848" y="47457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10" name="Freeform 9"/>
          <p:cNvSpPr/>
          <p:nvPr/>
        </p:nvSpPr>
        <p:spPr>
          <a:xfrm>
            <a:off x="6554312" y="2593811"/>
            <a:ext cx="1435008" cy="309834"/>
          </a:xfrm>
          <a:custGeom>
            <a:avLst/>
            <a:gdLst>
              <a:gd name="connsiteX0" fmla="*/ 1435008 w 1435008"/>
              <a:gd name="connsiteY0" fmla="*/ 69296 h 309834"/>
              <a:gd name="connsiteX1" fmla="*/ 1007843 w 1435008"/>
              <a:gd name="connsiteY1" fmla="*/ 309576 h 309834"/>
              <a:gd name="connsiteX2" fmla="*/ 667446 w 1435008"/>
              <a:gd name="connsiteY2" fmla="*/ 29249 h 309834"/>
              <a:gd name="connsiteX3" fmla="*/ 0 w 1435008"/>
              <a:gd name="connsiteY3" fmla="*/ 22574 h 30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08" h="309834">
                <a:moveTo>
                  <a:pt x="1435008" y="69296"/>
                </a:moveTo>
                <a:cubicBezTo>
                  <a:pt x="1285389" y="192773"/>
                  <a:pt x="1135770" y="316250"/>
                  <a:pt x="1007843" y="309576"/>
                </a:cubicBezTo>
                <a:cubicBezTo>
                  <a:pt x="879916" y="302902"/>
                  <a:pt x="835420" y="77083"/>
                  <a:pt x="667446" y="29249"/>
                </a:cubicBezTo>
                <a:cubicBezTo>
                  <a:pt x="499472" y="-18585"/>
                  <a:pt x="249736" y="1994"/>
                  <a:pt x="0" y="2257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>
            <a:off x="6641080" y="3043550"/>
            <a:ext cx="1067913" cy="506103"/>
          </a:xfrm>
          <a:custGeom>
            <a:avLst/>
            <a:gdLst>
              <a:gd name="connsiteX0" fmla="*/ 1067913 w 1067913"/>
              <a:gd name="connsiteY0" fmla="*/ 307025 h 506103"/>
              <a:gd name="connsiteX1" fmla="*/ 827632 w 1067913"/>
              <a:gd name="connsiteY1" fmla="*/ 493910 h 506103"/>
              <a:gd name="connsiteX2" fmla="*/ 0 w 1067913"/>
              <a:gd name="connsiteY2" fmla="*/ 0 h 50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913" h="506103">
                <a:moveTo>
                  <a:pt x="1067913" y="307025"/>
                </a:moveTo>
                <a:cubicBezTo>
                  <a:pt x="1036765" y="426053"/>
                  <a:pt x="1005617" y="545081"/>
                  <a:pt x="827632" y="493910"/>
                </a:cubicBezTo>
                <a:cubicBezTo>
                  <a:pt x="649647" y="442739"/>
                  <a:pt x="324823" y="221369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1448356" y="3323877"/>
            <a:ext cx="760888" cy="325003"/>
          </a:xfrm>
          <a:custGeom>
            <a:avLst/>
            <a:gdLst>
              <a:gd name="connsiteX0" fmla="*/ 0 w 760888"/>
              <a:gd name="connsiteY0" fmla="*/ 160187 h 325003"/>
              <a:gd name="connsiteX1" fmla="*/ 233606 w 760888"/>
              <a:gd name="connsiteY1" fmla="*/ 320374 h 325003"/>
              <a:gd name="connsiteX2" fmla="*/ 760888 w 760888"/>
              <a:gd name="connsiteY2" fmla="*/ 0 h 32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888" h="325003">
                <a:moveTo>
                  <a:pt x="0" y="160187"/>
                </a:moveTo>
                <a:cubicBezTo>
                  <a:pt x="53395" y="253629"/>
                  <a:pt x="106791" y="347072"/>
                  <a:pt x="233606" y="320374"/>
                </a:cubicBezTo>
                <a:cubicBezTo>
                  <a:pt x="360421" y="293676"/>
                  <a:pt x="560654" y="146838"/>
                  <a:pt x="760888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>
            <a:off x="6594359" y="3791310"/>
            <a:ext cx="1214750" cy="153291"/>
          </a:xfrm>
          <a:custGeom>
            <a:avLst/>
            <a:gdLst>
              <a:gd name="connsiteX0" fmla="*/ 1214750 w 1214750"/>
              <a:gd name="connsiteY0" fmla="*/ 153291 h 153291"/>
              <a:gd name="connsiteX1" fmla="*/ 387118 w 1214750"/>
              <a:gd name="connsiteY1" fmla="*/ 6454 h 153291"/>
              <a:gd name="connsiteX2" fmla="*/ 0 w 1214750"/>
              <a:gd name="connsiteY2" fmla="*/ 39826 h 1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750" h="153291">
                <a:moveTo>
                  <a:pt x="1214750" y="153291"/>
                </a:moveTo>
                <a:cubicBezTo>
                  <a:pt x="902163" y="89328"/>
                  <a:pt x="589576" y="25365"/>
                  <a:pt x="387118" y="6454"/>
                </a:cubicBezTo>
                <a:cubicBezTo>
                  <a:pt x="184660" y="-12457"/>
                  <a:pt x="92330" y="13684"/>
                  <a:pt x="0" y="3982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>
            <a:off x="1568496" y="4675551"/>
            <a:ext cx="767562" cy="230172"/>
          </a:xfrm>
          <a:custGeom>
            <a:avLst/>
            <a:gdLst>
              <a:gd name="connsiteX0" fmla="*/ 0 w 767562"/>
              <a:gd name="connsiteY0" fmla="*/ 230172 h 230172"/>
              <a:gd name="connsiteX1" fmla="*/ 266978 w 767562"/>
              <a:gd name="connsiteY1" fmla="*/ 3240 h 230172"/>
              <a:gd name="connsiteX2" fmla="*/ 767562 w 767562"/>
              <a:gd name="connsiteY2" fmla="*/ 96683 h 23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562" h="230172">
                <a:moveTo>
                  <a:pt x="0" y="230172"/>
                </a:moveTo>
                <a:cubicBezTo>
                  <a:pt x="69525" y="127830"/>
                  <a:pt x="139051" y="25488"/>
                  <a:pt x="266978" y="3240"/>
                </a:cubicBezTo>
                <a:cubicBezTo>
                  <a:pt x="394905" y="-19008"/>
                  <a:pt x="687469" y="79997"/>
                  <a:pt x="767562" y="96683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Freeform 28"/>
          <p:cNvSpPr/>
          <p:nvPr/>
        </p:nvSpPr>
        <p:spPr>
          <a:xfrm>
            <a:off x="6320707" y="4204895"/>
            <a:ext cx="1047889" cy="173546"/>
          </a:xfrm>
          <a:custGeom>
            <a:avLst/>
            <a:gdLst>
              <a:gd name="connsiteX0" fmla="*/ 1047889 w 1047889"/>
              <a:gd name="connsiteY0" fmla="*/ 166871 h 173546"/>
              <a:gd name="connsiteX1" fmla="*/ 700817 w 1047889"/>
              <a:gd name="connsiteY1" fmla="*/ 10 h 173546"/>
              <a:gd name="connsiteX2" fmla="*/ 0 w 1047889"/>
              <a:gd name="connsiteY2" fmla="*/ 173546 h 17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173546">
                <a:moveTo>
                  <a:pt x="1047889" y="166871"/>
                </a:moveTo>
                <a:cubicBezTo>
                  <a:pt x="961677" y="82884"/>
                  <a:pt x="875465" y="-1102"/>
                  <a:pt x="700817" y="10"/>
                </a:cubicBezTo>
                <a:cubicBezTo>
                  <a:pt x="526169" y="1122"/>
                  <a:pt x="263084" y="87334"/>
                  <a:pt x="0" y="17354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TextBox 30"/>
          <p:cNvSpPr txBox="1"/>
          <p:nvPr/>
        </p:nvSpPr>
        <p:spPr>
          <a:xfrm>
            <a:off x="524620" y="394460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0" name="Freeform 29"/>
          <p:cNvSpPr/>
          <p:nvPr/>
        </p:nvSpPr>
        <p:spPr>
          <a:xfrm>
            <a:off x="1174704" y="3944601"/>
            <a:ext cx="1475054" cy="466965"/>
          </a:xfrm>
          <a:custGeom>
            <a:avLst/>
            <a:gdLst>
              <a:gd name="connsiteX0" fmla="*/ 0 w 1475054"/>
              <a:gd name="connsiteY0" fmla="*/ 226932 h 466965"/>
              <a:gd name="connsiteX1" fmla="*/ 500584 w 1475054"/>
              <a:gd name="connsiteY1" fmla="*/ 460538 h 466965"/>
              <a:gd name="connsiteX2" fmla="*/ 1475054 w 1475054"/>
              <a:gd name="connsiteY2" fmla="*/ 0 h 46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5054" h="466965">
                <a:moveTo>
                  <a:pt x="0" y="226932"/>
                </a:moveTo>
                <a:cubicBezTo>
                  <a:pt x="127371" y="362646"/>
                  <a:pt x="254742" y="498360"/>
                  <a:pt x="500584" y="460538"/>
                </a:cubicBezTo>
                <a:cubicBezTo>
                  <a:pt x="746426" y="422716"/>
                  <a:pt x="1110740" y="211358"/>
                  <a:pt x="1475054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20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&lt;div id=”navigation”&gt;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217956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0230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id=”banner”&gt;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573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9573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51520" y="1129303"/>
            <a:ext cx="3672408" cy="38164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&lt;div </a:t>
            </a:r>
            <a:r>
              <a:rPr lang="sv-SE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”navigation”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”banner”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”parts”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&lt;div&gt;...&lt;/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5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8927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927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&lt;div id=”navigation”&gt;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707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427598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433980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254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id=”banner”&gt;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597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597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50177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Minya Nouvelle" pitchFamily="2" charset="0"/>
              </a:rPr>
              <a:t>HTML5 introducerar några nya semantiska taggar, exempelvis ”nav”. Mer om detta senare</a:t>
            </a:r>
          </a:p>
        </p:txBody>
      </p:sp>
    </p:spTree>
    <p:extLst>
      <p:ext uri="{BB962C8B-B14F-4D97-AF65-F5344CB8AC3E}">
        <p14:creationId xmlns:p14="http://schemas.microsoft.com/office/powerpoint/2010/main" val="311012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Validering</a:t>
            </a:r>
            <a:endParaRPr lang="sv-S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7300"/>
            <a:ext cx="7974980" cy="307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837" y="4123520"/>
            <a:ext cx="464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Minya Nouvelle" pitchFamily="2" charset="0"/>
              </a:rPr>
              <a:t>http://</a:t>
            </a:r>
            <a:r>
              <a:rPr lang="sv-SE" sz="3200" b="1" dirty="0" smtClean="0">
                <a:latin typeface="Minya Nouvelle" pitchFamily="2" charset="0"/>
              </a:rPr>
              <a:t>validator.w3.org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00375"/>
            <a:ext cx="3897809" cy="137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6754546" y="3584181"/>
            <a:ext cx="605226" cy="1294844"/>
          </a:xfrm>
          <a:custGeom>
            <a:avLst/>
            <a:gdLst>
              <a:gd name="connsiteX0" fmla="*/ 0 w 605226"/>
              <a:gd name="connsiteY0" fmla="*/ 1294844 h 1294844"/>
              <a:gd name="connsiteX1" fmla="*/ 600701 w 605226"/>
              <a:gd name="connsiteY1" fmla="*/ 700818 h 1294844"/>
              <a:gd name="connsiteX2" fmla="*/ 226931 w 605226"/>
              <a:gd name="connsiteY2" fmla="*/ 0 h 129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226" h="1294844">
                <a:moveTo>
                  <a:pt x="0" y="1294844"/>
                </a:moveTo>
                <a:cubicBezTo>
                  <a:pt x="281439" y="1105734"/>
                  <a:pt x="562879" y="916625"/>
                  <a:pt x="600701" y="700818"/>
                </a:cubicBezTo>
                <a:cubicBezTo>
                  <a:pt x="638523" y="485011"/>
                  <a:pt x="432727" y="242505"/>
                  <a:pt x="226931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5409215" y="486443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o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k med varning om HTML5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9512" y="5017740"/>
            <a:ext cx="1368152" cy="504056"/>
            <a:chOff x="7452320" y="4801716"/>
            <a:chExt cx="1368152" cy="504056"/>
          </a:xfrm>
        </p:grpSpPr>
        <p:pic>
          <p:nvPicPr>
            <p:cNvPr id="9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89262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Logisk/grafisk formatering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29308"/>
            <a:ext cx="6400800" cy="1460500"/>
          </a:xfrm>
          <a:noFill/>
        </p:spPr>
        <p:txBody>
          <a:bodyPr/>
          <a:lstStyle/>
          <a:p>
            <a:r>
              <a:rPr lang="sv-SE" dirty="0" smtClean="0"/>
              <a:t>Vi ska alltid sträva efter att låta vår HTML-kod stå för den logiska formateringen och låta CSS sköta grafisk formatering.</a:t>
            </a:r>
          </a:p>
          <a:p>
            <a:endParaRPr lang="sv-SE" dirty="0" smtClean="0"/>
          </a:p>
          <a:p>
            <a:r>
              <a:rPr lang="sv-SE" dirty="0" smtClean="0"/>
              <a:t>Varför?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Tillgänglighet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Underhåll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Utbyggbarhet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Stöd för olika enheter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SEO</a:t>
            </a:r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pic>
        <p:nvPicPr>
          <p:cNvPr id="93188" name="Picture 4" descr="L:\WorkSpace\tstjo\Icons\v_collection_png\256x256\shadow\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7005">
            <a:off x="3463006" y="25947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0" name="Picture 6" descr="L:\WorkSpace\tstjo\Icons\v_collection_png\256x256\shadow\palet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5508">
            <a:off x="6558751" y="25947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5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L:\WorkSpace\tstjo\Icons\v_collection_png\256x256\shadow\garb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05" y="347947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Grafisk formatering</a:t>
            </a:r>
            <a:endParaRPr lang="sv-SE" dirty="0"/>
          </a:p>
        </p:txBody>
      </p:sp>
      <p:pic>
        <p:nvPicPr>
          <p:cNvPr id="94210" name="Picture 2" descr="L:\WorkSpace\tstjo\Icons\v_collection_png\256x256\shadow\dev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972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2425452"/>
            <a:ext cx="63367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Denna text är skriven med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grafisk formatering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 rot="21117761">
            <a:off x="509717" y="3235634"/>
            <a:ext cx="273630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bgcolor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"FFC0CB"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1992789">
            <a:off x="5379533" y="3137310"/>
            <a:ext cx="114374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&lt;center&gt;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 rot="541587">
            <a:off x="5075534" y="3314044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&lt;u&gt;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1210972">
            <a:off x="7395687" y="4553218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410592">
            <a:off x="7460320" y="5074050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&lt;i&gt;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 rot="21204116">
            <a:off x="521517" y="4413055"/>
            <a:ext cx="425453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nbsp;</a:t>
            </a:r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Intenterar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lite text</a:t>
            </a:r>
            <a:endParaRPr lang="sv-SE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5896" y="2951204"/>
            <a:ext cx="114374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7" name="Picture 2" descr="http://www.w3.org/html/logo/downloads/HTML5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16" y="4846096"/>
            <a:ext cx="586142" cy="58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nut 6"/>
          <p:cNvSpPr/>
          <p:nvPr/>
        </p:nvSpPr>
        <p:spPr>
          <a:xfrm>
            <a:off x="8250112" y="4606177"/>
            <a:ext cx="644787" cy="205256"/>
          </a:xfrm>
          <a:prstGeom prst="donut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20241718">
            <a:off x="3681235" y="3728302"/>
            <a:ext cx="84476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&lt;font&gt;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 rot="20922019">
            <a:off x="2390424" y="4063774"/>
            <a:ext cx="5297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 rot="20241718">
            <a:off x="263727" y="3956277"/>
            <a:ext cx="12207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&lt;strike&gt;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544" y="1129308"/>
            <a:ext cx="633670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&lt;center&gt;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Denna </a:t>
            </a:r>
            <a:r>
              <a:rPr lang="sv-SE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är skriven med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grafisk formatering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&lt;/b&gt;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&lt;/center&gt;</a:t>
            </a:r>
            <a:b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4212" name="Picture 4" descr="L:\WorkSpace\tstjo\Icons\v_collection_png\128x128\shadow\garbage_make_emp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58" y="328564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74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7" grpId="0" animBg="1"/>
      <p:bldP spid="19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Logisk formatering</a:t>
            </a:r>
            <a:endParaRPr lang="sv-SE" dirty="0"/>
          </a:p>
        </p:txBody>
      </p:sp>
      <p:pic>
        <p:nvPicPr>
          <p:cNvPr id="95234" name="Picture 2" descr="L:\WorkSpace\tstjo\Icons\v_collection_png\256x256\shadow\ang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972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1845" y="1057300"/>
            <a:ext cx="6136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Talar om en text betydelse snarare än dess grafiska utseende.</a:t>
            </a:r>
          </a:p>
          <a:p>
            <a:r>
              <a:rPr lang="sv-SE" dirty="0" smtClean="0">
                <a:latin typeface="Minya Nouvelle" pitchFamily="2" charset="0"/>
              </a:rPr>
              <a:t>Sidans semantik.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2191425"/>
            <a:ext cx="597666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Denna </a:t>
            </a:r>
            <a:r>
              <a:rPr lang="sv-SE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är skriven med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&lt;strong&gt;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logisk formatering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&lt;/strong&gt;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b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393762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smtClean="0">
                <a:latin typeface="Minya Nouvelle" pitchFamily="2" charset="0"/>
              </a:rPr>
              <a:t>b</a:t>
            </a:r>
            <a:r>
              <a:rPr lang="sv-SE" sz="2800" dirty="0" smtClean="0">
                <a:latin typeface="Minya Nouvelle" pitchFamily="2" charset="0"/>
              </a:rPr>
              <a:t> != </a:t>
            </a:r>
            <a:r>
              <a:rPr lang="sv-SE" sz="2800" b="1" dirty="0" smtClean="0">
                <a:latin typeface="Minya Nouvelle" pitchFamily="2" charset="0"/>
              </a:rPr>
              <a:t>strong</a:t>
            </a:r>
          </a:p>
        </p:txBody>
      </p:sp>
    </p:spTree>
    <p:extLst>
      <p:ext uri="{BB962C8B-B14F-4D97-AF65-F5344CB8AC3E}">
        <p14:creationId xmlns:p14="http://schemas.microsoft.com/office/powerpoint/2010/main" val="195414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Taggar</a:t>
            </a:r>
            <a:endParaRPr lang="sv-SE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11560" y="2281436"/>
            <a:ext cx="7950579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v-SE" sz="3200" b="1" dirty="0" smtClean="0">
                <a:latin typeface="Courier New" pitchFamily="49" charset="0"/>
              </a:rPr>
              <a:t/>
            </a:r>
            <a:br>
              <a:rPr lang="sv-SE" sz="3200" b="1" dirty="0" smtClean="0">
                <a:latin typeface="Courier New" pitchFamily="49" charset="0"/>
              </a:rPr>
            </a:b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&lt;div </a:t>
            </a:r>
            <a:r>
              <a:rPr lang="sv-SE" sz="3200" b="1" dirty="0" smtClean="0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=</a:t>
            </a:r>
            <a:r>
              <a:rPr lang="sv-SE" sz="3200" b="1" dirty="0" smtClean="0">
                <a:solidFill>
                  <a:srgbClr val="7030A0"/>
                </a:solidFill>
                <a:latin typeface="Courier New" pitchFamily="49" charset="0"/>
              </a:rPr>
              <a:t>”container”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r>
              <a:rPr lang="sv-SE" sz="3200" b="1" dirty="0" smtClean="0">
                <a:latin typeface="Courier New" pitchFamily="49" charset="0"/>
              </a:rPr>
              <a:t>Text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&lt;/div&gt;</a:t>
            </a:r>
          </a:p>
          <a:p>
            <a:endParaRPr lang="sv-SE" sz="3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0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Taggar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1489348"/>
            <a:ext cx="4896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nya Nouvelle" pitchFamily="2" charset="0"/>
              </a:rPr>
              <a:t>h</a:t>
            </a:r>
            <a:r>
              <a:rPr lang="en-US" b="1" dirty="0" smtClean="0">
                <a:latin typeface="Minya Nouvelle" pitchFamily="2" charset="0"/>
              </a:rPr>
              <a:t>1-h6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Rubriknivåer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>
                <a:latin typeface="Minya Nouvelle" pitchFamily="2" charset="0"/>
              </a:rPr>
              <a:t>p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Stycke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err="1" smtClean="0">
                <a:latin typeface="Minya Nouvelle" pitchFamily="2" charset="0"/>
              </a:rPr>
              <a:t>ul</a:t>
            </a:r>
            <a:r>
              <a:rPr lang="en-US" b="1" dirty="0" smtClean="0">
                <a:latin typeface="Minya Nouvelle" pitchFamily="2" charset="0"/>
              </a:rPr>
              <a:t>, </a:t>
            </a:r>
            <a:r>
              <a:rPr lang="en-US" b="1" dirty="0" err="1" smtClean="0">
                <a:latin typeface="Minya Nouvelle" pitchFamily="2" charset="0"/>
              </a:rPr>
              <a:t>ol</a:t>
            </a:r>
            <a:r>
              <a:rPr lang="en-US" b="1" dirty="0" smtClean="0">
                <a:latin typeface="Minya Nouvelle" pitchFamily="2" charset="0"/>
              </a:rPr>
              <a:t>, dl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Listor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smtClean="0">
                <a:latin typeface="Minya Nouvelle" pitchFamily="2" charset="0"/>
              </a:rPr>
              <a:t>div, span	</a:t>
            </a:r>
            <a:r>
              <a:rPr lang="en-US" dirty="0" err="1" smtClean="0">
                <a:latin typeface="Minya Nouvelle" pitchFamily="2" charset="0"/>
              </a:rPr>
              <a:t>Strukturelement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smtClean="0">
                <a:latin typeface="Minya Nouvelle" pitchFamily="2" charset="0"/>
              </a:rPr>
              <a:t>&lt;!-- </a:t>
            </a:r>
            <a:r>
              <a:rPr lang="en-US" b="1" dirty="0" smtClean="0">
                <a:latin typeface="Minya Nouvelle" pitchFamily="2" charset="0"/>
                <a:sym typeface="Wingdings"/>
              </a:rPr>
              <a:t>--&gt;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Kommentarer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err="1" smtClean="0">
                <a:latin typeface="Minya Nouvelle" pitchFamily="2" charset="0"/>
                <a:sym typeface="Wingdings"/>
              </a:rPr>
              <a:t>img</a:t>
            </a:r>
            <a:r>
              <a:rPr lang="en-US" b="1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Bilder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audio, video	</a:t>
            </a:r>
            <a:r>
              <a:rPr lang="en-US" dirty="0" smtClean="0">
                <a:latin typeface="Minya Nouvelle" pitchFamily="2" charset="0"/>
                <a:sym typeface="Wingdings"/>
              </a:rPr>
              <a:t>Video </a:t>
            </a:r>
            <a:r>
              <a:rPr lang="en-US" dirty="0" err="1" smtClean="0">
                <a:latin typeface="Minya Nouvelle" pitchFamily="2" charset="0"/>
                <a:sym typeface="Wingdings"/>
              </a:rPr>
              <a:t>och</a:t>
            </a:r>
            <a:r>
              <a:rPr lang="en-US" dirty="0" smtClean="0">
                <a:latin typeface="Minya Nouvelle" pitchFamily="2" charset="0"/>
                <a:sym typeface="Wingdings"/>
              </a:rPr>
              <a:t> </a:t>
            </a:r>
            <a:r>
              <a:rPr lang="en-US" dirty="0" err="1" smtClean="0">
                <a:latin typeface="Minya Nouvelle" pitchFamily="2" charset="0"/>
                <a:sym typeface="Wingdings"/>
              </a:rPr>
              <a:t>ljud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a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länkar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table</a:t>
            </a:r>
            <a:r>
              <a:rPr lang="en-US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tabeller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form</a:t>
            </a:r>
            <a:r>
              <a:rPr lang="en-US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formulär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</a:rPr>
              <a:t>header, article…	</a:t>
            </a:r>
            <a:r>
              <a:rPr lang="en-US" dirty="0" err="1" smtClean="0">
                <a:latin typeface="Minya Nouvelle" pitchFamily="2" charset="0"/>
              </a:rPr>
              <a:t>Strukturtaggar</a:t>
            </a:r>
            <a:r>
              <a:rPr lang="en-US" dirty="0" smtClean="0">
                <a:latin typeface="Minya Nouvelle" pitchFamily="2" charset="0"/>
              </a:rPr>
              <a:t> HTML5</a:t>
            </a:r>
          </a:p>
          <a:p>
            <a:r>
              <a:rPr lang="en-US" b="1" dirty="0" smtClean="0">
                <a:latin typeface="Minya Nouvelle" pitchFamily="2" charset="0"/>
              </a:rPr>
              <a:t>…	</a:t>
            </a:r>
          </a:p>
          <a:p>
            <a:r>
              <a:rPr lang="en-US" dirty="0" smtClean="0">
                <a:latin typeface="Minya Nouvelle" pitchFamily="2" charset="0"/>
              </a:rPr>
              <a:t>			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24328" y="5017740"/>
            <a:ext cx="1368152" cy="504056"/>
            <a:chOff x="7452320" y="4801716"/>
            <a:chExt cx="1368152" cy="504056"/>
          </a:xfrm>
        </p:grpSpPr>
        <p:pic>
          <p:nvPicPr>
            <p:cNvPr id="6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4154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kärmavbild 2013-09-05 kl. 09.1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26"/>
            <a:ext cx="9232920" cy="59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3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Referenser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915816" y="1163172"/>
            <a:ext cx="51924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developer.mozilla.org</a:t>
            </a:r>
          </a:p>
          <a:p>
            <a:r>
              <a:rPr lang="sv-SE" dirty="0" smtClean="0">
                <a:latin typeface="Minya Nouvelle" charset="0"/>
              </a:rPr>
              <a:t>Bra resurs för HTML/CSS/JavaScript</a:t>
            </a:r>
          </a:p>
          <a:p>
            <a:r>
              <a:rPr lang="sv-SE" dirty="0" smtClean="0">
                <a:latin typeface="Minya Nouvelle" charset="0"/>
              </a:rPr>
              <a:t>Utmärkt listning av element och attribut samt</a:t>
            </a:r>
          </a:p>
          <a:p>
            <a:r>
              <a:rPr lang="sv-SE" dirty="0" smtClean="0">
                <a:latin typeface="Minya Nouvelle" charset="0"/>
              </a:rPr>
              <a:t>länkar till specifikationerna</a:t>
            </a:r>
            <a:endParaRPr lang="sv-SE" dirty="0">
              <a:latin typeface="Minya Nouvelle" charset="0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7300"/>
            <a:ext cx="2016224" cy="1378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15816" y="2726258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err="1" smtClean="0">
                <a:latin typeface="Minya Nouvelle" charset="0"/>
              </a:rPr>
              <a:t>docs.webplatform.org</a:t>
            </a:r>
            <a:r>
              <a:rPr lang="sv-SE" b="1" dirty="0">
                <a:latin typeface="Minya Nouvelle" charset="0"/>
              </a:rPr>
              <a:t>/</a:t>
            </a:r>
            <a:r>
              <a:rPr lang="sv-SE" b="1" dirty="0" err="1">
                <a:latin typeface="Minya Nouvelle" charset="0"/>
              </a:rPr>
              <a:t>wiki</a:t>
            </a:r>
            <a:r>
              <a:rPr lang="sv-SE" b="1" dirty="0">
                <a:latin typeface="Minya Nouvelle" charset="0"/>
              </a:rPr>
              <a:t>/</a:t>
            </a:r>
            <a:r>
              <a:rPr lang="sv-SE" b="1" dirty="0" smtClean="0">
                <a:latin typeface="Minya Nouvelle" charset="0"/>
              </a:rPr>
              <a:t>html</a:t>
            </a:r>
            <a:br>
              <a:rPr lang="sv-SE" b="1" dirty="0" smtClean="0">
                <a:latin typeface="Minya Nouvelle" charset="0"/>
              </a:rPr>
            </a:br>
            <a:r>
              <a:rPr lang="sv-SE" dirty="0" smtClean="0">
                <a:latin typeface="Minya Nouvelle" charset="0"/>
              </a:rPr>
              <a:t>Community-drivet initiativ för att utbilda på webben som en plattform. </a:t>
            </a:r>
            <a:endParaRPr lang="sv-SE" dirty="0">
              <a:latin typeface="Minya Nouvelle" charset="0"/>
            </a:endParaRP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33" y="4009628"/>
            <a:ext cx="2012935" cy="1427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15816" y="4225652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w3schools.org</a:t>
            </a:r>
          </a:p>
          <a:p>
            <a:r>
              <a:rPr lang="sv-SE" dirty="0" smtClean="0">
                <a:latin typeface="Minya Nouvelle" charset="0"/>
              </a:rPr>
              <a:t>Använd inte. Har inget med W3C att göra. </a:t>
            </a:r>
            <a:r>
              <a:rPr lang="sv-SE" dirty="0">
                <a:latin typeface="Minya Nouvelle" charset="0"/>
              </a:rPr>
              <a:t>Läs mer på: </a:t>
            </a:r>
            <a:r>
              <a:rPr lang="sv-SE" dirty="0" smtClean="0">
                <a:latin typeface="Minya Nouvelle" charset="0"/>
              </a:rPr>
              <a:t>w3fools.com</a:t>
            </a:r>
            <a:endParaRPr lang="sv-SE" dirty="0">
              <a:latin typeface="Minya Nouvell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3472" y="4723305"/>
            <a:ext cx="84969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Picture 2" descr="Skärmavbild 2013-09-08 kl. 21.33.1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9468"/>
            <a:ext cx="2016224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842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2267744" y="1417340"/>
            <a:ext cx="4752528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&lt;meta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sv-SE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3156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520" y="4729708"/>
            <a:ext cx="7704856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&lt;!DOCTYPE html 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PUBLIC "-//W3C//DTD XHTML 1.0 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Strict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//EN" 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"http://www.w3.org/TR/xhtml1/DTD/xhtml1-strict.dtd"&gt;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doctype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31555" y="1237267"/>
            <a:ext cx="17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&lt;!</a:t>
            </a:r>
            <a:r>
              <a:rPr lang="sv-SE" dirty="0" err="1"/>
              <a:t>doctype</a:t>
            </a:r>
            <a:r>
              <a:rPr lang="sv-SE" dirty="0"/>
              <a:t> 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555" y="1777380"/>
            <a:ext cx="399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Det första som finns i dokumentet. </a:t>
            </a:r>
          </a:p>
          <a:p>
            <a:endParaRPr lang="sv-SE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Standard mode/</a:t>
            </a:r>
            <a:r>
              <a:rPr lang="sv-SE" dirty="0" err="1" smtClean="0">
                <a:latin typeface="Minya Nouvelle" pitchFamily="2" charset="0"/>
              </a:rPr>
              <a:t>Quirks</a:t>
            </a:r>
            <a:r>
              <a:rPr lang="sv-SE" dirty="0" smtClean="0">
                <a:latin typeface="Minya Nouvelle" pitchFamily="2" charset="0"/>
              </a:rPr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793" y="4369668"/>
            <a:ext cx="624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Dokumenttypsdeklarationen för XHTML 1.1 ser ut så här:</a:t>
            </a:r>
          </a:p>
        </p:txBody>
      </p:sp>
    </p:spTree>
    <p:extLst>
      <p:ext uri="{BB962C8B-B14F-4D97-AF65-F5344CB8AC3E}">
        <p14:creationId xmlns:p14="http://schemas.microsoft.com/office/powerpoint/2010/main" val="103492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Hypertext </a:t>
            </a:r>
            <a:r>
              <a:rPr lang="sv-SE" b="1" dirty="0" err="1" smtClean="0"/>
              <a:t>Markup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endParaRPr lang="sv-SE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34673" y="2393942"/>
            <a:ext cx="10038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element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11858" y="2817430"/>
            <a:ext cx="5109091" cy="400110"/>
            <a:chOff x="2057402" y="2318743"/>
            <a:chExt cx="5109091" cy="40011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786189" y="2349183"/>
              <a:ext cx="25209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057402" y="2318743"/>
              <a:ext cx="510909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err="1">
                  <a:latin typeface="Courier New" pitchFamily="49" charset="0"/>
                </a:rPr>
                <a:t>This</a:t>
              </a:r>
              <a:r>
                <a:rPr lang="sv-SE" sz="2000" b="1" dirty="0">
                  <a:latin typeface="Courier New" pitchFamily="49" charset="0"/>
                </a:rPr>
                <a:t> is an &lt;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</a:t>
              </a:r>
              <a:r>
                <a:rPr lang="sv-SE" sz="2000" b="1" dirty="0" err="1">
                  <a:latin typeface="Courier New" pitchFamily="49" charset="0"/>
                </a:rPr>
                <a:t>example</a:t>
              </a:r>
              <a:r>
                <a:rPr lang="sv-SE" sz="2000" b="1" dirty="0">
                  <a:latin typeface="Courier New" pitchFamily="49" charset="0"/>
                </a:rPr>
                <a:t>&lt;/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 text</a:t>
              </a: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7540" y="3242670"/>
            <a:ext cx="9621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attribut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256676" y="4205562"/>
            <a:ext cx="7120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värde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076056" y="1151179"/>
            <a:ext cx="5886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tagg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01489" y="3772174"/>
            <a:ext cx="5570756" cy="402608"/>
            <a:chOff x="2133600" y="3192484"/>
            <a:chExt cx="5570756" cy="40260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58152" y="3192484"/>
              <a:ext cx="3810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133600" y="31949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01489" y="4782088"/>
            <a:ext cx="5570756" cy="400110"/>
            <a:chOff x="2133600" y="4185582"/>
            <a:chExt cx="5570756" cy="400110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491552" y="4196732"/>
              <a:ext cx="16002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133600" y="41855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19451" y="1787670"/>
            <a:ext cx="5570756" cy="400110"/>
            <a:chOff x="2126932" y="1461492"/>
            <a:chExt cx="5570756" cy="40011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6682792" y="1488788"/>
              <a:ext cx="8636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217060" y="1482408"/>
              <a:ext cx="30416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126932" y="146149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4011346" y="1328216"/>
            <a:ext cx="1101285" cy="447188"/>
          </a:xfrm>
          <a:custGeom>
            <a:avLst/>
            <a:gdLst>
              <a:gd name="connsiteX0" fmla="*/ 1101285 w 1101285"/>
              <a:gd name="connsiteY0" fmla="*/ 0 h 447188"/>
              <a:gd name="connsiteX1" fmla="*/ 507258 w 1101285"/>
              <a:gd name="connsiteY1" fmla="*/ 120140 h 447188"/>
              <a:gd name="connsiteX2" fmla="*/ 0 w 1101285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47188">
                <a:moveTo>
                  <a:pt x="1101285" y="0"/>
                </a:moveTo>
                <a:cubicBezTo>
                  <a:pt x="896045" y="22804"/>
                  <a:pt x="690805" y="45609"/>
                  <a:pt x="507258" y="120140"/>
                </a:cubicBezTo>
                <a:cubicBezTo>
                  <a:pt x="323711" y="194671"/>
                  <a:pt x="161855" y="320929"/>
                  <a:pt x="0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>
            <a:off x="5593191" y="1341565"/>
            <a:ext cx="1154032" cy="447188"/>
          </a:xfrm>
          <a:custGeom>
            <a:avLst/>
            <a:gdLst>
              <a:gd name="connsiteX0" fmla="*/ 0 w 1154032"/>
              <a:gd name="connsiteY0" fmla="*/ 0 h 447188"/>
              <a:gd name="connsiteX1" fmla="*/ 1027866 w 1154032"/>
              <a:gd name="connsiteY1" fmla="*/ 100117 h 447188"/>
              <a:gd name="connsiteX2" fmla="*/ 1148006 w 1154032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4032" h="447188">
                <a:moveTo>
                  <a:pt x="0" y="0"/>
                </a:moveTo>
                <a:cubicBezTo>
                  <a:pt x="418266" y="12793"/>
                  <a:pt x="836532" y="25586"/>
                  <a:pt x="1027866" y="100117"/>
                </a:cubicBezTo>
                <a:cubicBezTo>
                  <a:pt x="1219200" y="174648"/>
                  <a:pt x="1131320" y="389343"/>
                  <a:pt x="1148006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>
            <a:off x="4572000" y="2381240"/>
            <a:ext cx="1101285" cy="435379"/>
          </a:xfrm>
          <a:custGeom>
            <a:avLst/>
            <a:gdLst>
              <a:gd name="connsiteX0" fmla="*/ 1101285 w 1101285"/>
              <a:gd name="connsiteY0" fmla="*/ 195099 h 435379"/>
              <a:gd name="connsiteX1" fmla="*/ 393793 w 1101285"/>
              <a:gd name="connsiteY1" fmla="*/ 8214 h 435379"/>
              <a:gd name="connsiteX2" fmla="*/ 0 w 1101285"/>
              <a:gd name="connsiteY2" fmla="*/ 435379 h 43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35379">
                <a:moveTo>
                  <a:pt x="1101285" y="195099"/>
                </a:moveTo>
                <a:cubicBezTo>
                  <a:pt x="839312" y="81633"/>
                  <a:pt x="577340" y="-31833"/>
                  <a:pt x="393793" y="8214"/>
                </a:cubicBezTo>
                <a:cubicBezTo>
                  <a:pt x="210246" y="48261"/>
                  <a:pt x="105123" y="241820"/>
                  <a:pt x="0" y="43537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>
            <a:off x="1528450" y="3376501"/>
            <a:ext cx="1304649" cy="374541"/>
          </a:xfrm>
          <a:custGeom>
            <a:avLst/>
            <a:gdLst>
              <a:gd name="connsiteX0" fmla="*/ 0 w 1304649"/>
              <a:gd name="connsiteY0" fmla="*/ 47493 h 374541"/>
              <a:gd name="connsiteX1" fmla="*/ 1168029 w 1304649"/>
              <a:gd name="connsiteY1" fmla="*/ 27470 h 374541"/>
              <a:gd name="connsiteX2" fmla="*/ 1234773 w 1304649"/>
              <a:gd name="connsiteY2" fmla="*/ 374541 h 374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649" h="374541">
                <a:moveTo>
                  <a:pt x="0" y="47493"/>
                </a:moveTo>
                <a:cubicBezTo>
                  <a:pt x="481116" y="10227"/>
                  <a:pt x="962233" y="-27038"/>
                  <a:pt x="1168029" y="27470"/>
                </a:cubicBezTo>
                <a:cubicBezTo>
                  <a:pt x="1373825" y="81978"/>
                  <a:pt x="1304299" y="228259"/>
                  <a:pt x="1234773" y="37454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>
            <a:off x="3590089" y="4365092"/>
            <a:ext cx="628165" cy="373769"/>
          </a:xfrm>
          <a:custGeom>
            <a:avLst/>
            <a:gdLst>
              <a:gd name="connsiteX0" fmla="*/ 628165 w 628165"/>
              <a:gd name="connsiteY0" fmla="*/ 0 h 373769"/>
              <a:gd name="connsiteX1" fmla="*/ 87534 w 628165"/>
              <a:gd name="connsiteY1" fmla="*/ 133489 h 373769"/>
              <a:gd name="connsiteX2" fmla="*/ 7441 w 628165"/>
              <a:gd name="connsiteY2" fmla="*/ 373769 h 37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165" h="373769">
                <a:moveTo>
                  <a:pt x="628165" y="0"/>
                </a:moveTo>
                <a:cubicBezTo>
                  <a:pt x="409576" y="35597"/>
                  <a:pt x="190988" y="71194"/>
                  <a:pt x="87534" y="133489"/>
                </a:cubicBezTo>
                <a:cubicBezTo>
                  <a:pt x="-15920" y="195784"/>
                  <a:pt x="-4240" y="284776"/>
                  <a:pt x="7441" y="37376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96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&lt;html&gt;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5332"/>
            <a:ext cx="504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Attributet </a:t>
            </a:r>
            <a:r>
              <a:rPr lang="sv-SE" dirty="0" err="1" smtClean="0">
                <a:latin typeface="Minya Nouvelle" pitchFamily="2" charset="0"/>
              </a:rPr>
              <a:t>lang</a:t>
            </a:r>
            <a:r>
              <a:rPr lang="sv-SE" dirty="0" smtClean="0">
                <a:latin typeface="Minya Nouvelle" pitchFamily="2" charset="0"/>
              </a:rPr>
              <a:t> talar om vilket språk innehållet på sidan är skrivet på.</a:t>
            </a:r>
          </a:p>
        </p:txBody>
      </p:sp>
    </p:spTree>
    <p:extLst>
      <p:ext uri="{BB962C8B-B14F-4D97-AF65-F5344CB8AC3E}">
        <p14:creationId xmlns:p14="http://schemas.microsoft.com/office/powerpoint/2010/main" val="367239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head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</a:t>
            </a:r>
            <a:r>
              <a:rPr lang="sv-SE" dirty="0" err="1" smtClean="0">
                <a:latin typeface="Minya Nouvelle" pitchFamily="2" charset="0"/>
              </a:rPr>
              <a:t>title</a:t>
            </a:r>
            <a:r>
              <a:rPr lang="sv-SE" dirty="0" smtClean="0">
                <a:latin typeface="Minya Nouvelle" pitchFamily="2" charset="0"/>
              </a:rPr>
              <a:t>&gt; - Sidans titel. Ska anges.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9" y="1481539"/>
            <a:ext cx="4800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C:\Users\tstjo\AppData\Local\Temp\SNAGHTML8bfe1e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65412"/>
            <a:ext cx="2209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2992224"/>
            <a:ext cx="5048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&lt;meta </a:t>
            </a:r>
            <a:r>
              <a:rPr lang="sv-SE" dirty="0" err="1" smtClean="0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=””&gt; - Teckenkod som används.</a:t>
            </a:r>
          </a:p>
          <a:p>
            <a:endParaRPr lang="sv-SE" dirty="0" smtClean="0">
              <a:latin typeface="Minya Nouvelle" pitchFamily="2" charset="0"/>
            </a:endParaRPr>
          </a:p>
          <a:p>
            <a:r>
              <a:rPr lang="sv-SE" b="1" dirty="0" smtClean="0">
                <a:latin typeface="Minya Nouvelle" pitchFamily="2" charset="0"/>
              </a:rPr>
              <a:t>Använd:</a:t>
            </a:r>
          </a:p>
          <a:p>
            <a:r>
              <a:rPr lang="sv-SE" dirty="0" smtClean="0">
                <a:latin typeface="Minya Nouvelle" pitchFamily="2" charset="0"/>
              </a:rPr>
              <a:t>&lt;</a:t>
            </a:r>
            <a:r>
              <a:rPr lang="sv-SE" dirty="0">
                <a:latin typeface="Minya Nouvelle" pitchFamily="2" charset="0"/>
              </a:rPr>
              <a:t>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=”utf-8”&gt;</a:t>
            </a:r>
          </a:p>
          <a:p>
            <a:r>
              <a:rPr lang="sv-SE" dirty="0" smtClean="0">
                <a:latin typeface="Minya Nouvelle" pitchFamily="2" charset="0"/>
              </a:rPr>
              <a:t>eller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>
                <a:latin typeface="Minya Nouvelle" pitchFamily="2" charset="0"/>
              </a:rPr>
              <a:t>&lt;meta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=”iso-8859-1”&gt;</a:t>
            </a:r>
            <a:endParaRPr lang="sv-SE" dirty="0">
              <a:latin typeface="Minya Nouvelle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452320" y="4801716"/>
            <a:ext cx="1368152" cy="504056"/>
            <a:chOff x="7452320" y="4801716"/>
            <a:chExt cx="1368152" cy="504056"/>
          </a:xfrm>
        </p:grpSpPr>
        <p:pic>
          <p:nvPicPr>
            <p:cNvPr id="10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6886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 tänka på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6"/>
            <a:ext cx="7834860" cy="392408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Filändelse: </a:t>
            </a:r>
            <a:r>
              <a:rPr lang="sv-SE" b="1" dirty="0" smtClean="0"/>
              <a:t>.html</a:t>
            </a:r>
            <a:br>
              <a:rPr lang="sv-SE" b="1" dirty="0" smtClean="0"/>
            </a:br>
            <a:endParaRPr lang="sv-SE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Undvik svenska tecken och specialtecken i filnamn</a:t>
            </a:r>
            <a:br>
              <a:rPr lang="sv-SE" dirty="0" smtClean="0"/>
            </a:b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Publicera på en webbserver </a:t>
            </a:r>
            <a:r>
              <a:rPr lang="sv-SE" i="1" dirty="0" smtClean="0"/>
              <a:t>(i kursen ”</a:t>
            </a:r>
            <a:r>
              <a:rPr lang="sv-SE" i="1" dirty="0" err="1" smtClean="0"/>
              <a:t>gh</a:t>
            </a:r>
            <a:r>
              <a:rPr lang="sv-SE" i="1" dirty="0" smtClean="0"/>
              <a:t>-pages”)</a:t>
            </a:r>
          </a:p>
          <a:p>
            <a:pPr marL="342900" indent="-342900">
              <a:buFont typeface="Arial" pitchFamily="34" charset="0"/>
              <a:buChar char="•"/>
            </a:pPr>
            <a:endParaRPr lang="sv-SE" i="1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Försök att ha en logisk filstruktur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858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218284</TotalTime>
  <Words>1230</Words>
  <Application>Microsoft Macintosh PowerPoint</Application>
  <PresentationFormat>On-screen Show (16:10)</PresentationFormat>
  <Paragraphs>305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F02 – HTML</vt:lpstr>
      <vt:lpstr>F02 – HTML</vt:lpstr>
      <vt:lpstr>PowerPoint Presentation</vt:lpstr>
      <vt:lpstr>PowerPoint Presentation</vt:lpstr>
      <vt:lpstr>doctype</vt:lpstr>
      <vt:lpstr>Hypertext Markup Language</vt:lpstr>
      <vt:lpstr>&lt;html&gt;</vt:lpstr>
      <vt:lpstr>&lt;head&gt;</vt:lpstr>
      <vt:lpstr>Att tänka på</vt:lpstr>
      <vt:lpstr>URL</vt:lpstr>
      <vt:lpstr>&lt;body&gt;</vt:lpstr>
      <vt:lpstr>HTML5 vs. XHTML</vt:lpstr>
      <vt:lpstr>Indentering</vt:lpstr>
      <vt:lpstr>Inline-/blockelement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Validering</vt:lpstr>
      <vt:lpstr>Logisk/grafisk formatering</vt:lpstr>
      <vt:lpstr>Grafisk formatering</vt:lpstr>
      <vt:lpstr>Logisk formatering</vt:lpstr>
      <vt:lpstr>Taggar</vt:lpstr>
      <vt:lpstr>Taggar….</vt:lpstr>
      <vt:lpstr>Referenser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Leitet</dc:creator>
  <cp:lastModifiedBy>Johan Leitet</cp:lastModifiedBy>
  <cp:revision>4432</cp:revision>
  <dcterms:created xsi:type="dcterms:W3CDTF">2009-01-05T10:26:14Z</dcterms:created>
  <dcterms:modified xsi:type="dcterms:W3CDTF">2013-11-08T12:54:23Z</dcterms:modified>
</cp:coreProperties>
</file>