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6"/>
  </p:handoutMasterIdLst>
  <p:sldIdLst>
    <p:sldId id="261" r:id="rId2"/>
    <p:sldId id="262" r:id="rId3"/>
    <p:sldId id="263" r:id="rId4"/>
  </p:sldIdLst>
  <p:sldSz cx="9144000" cy="5715000" type="screen16x10"/>
  <p:notesSz cx="7099300" cy="10234613"/>
  <p:embeddedFontLst>
    <p:embeddedFont>
      <p:font typeface="Minya Nouvelle" charset="0"/>
      <p:regular r:id="rId7"/>
      <p:bold r:id="rId8"/>
      <p:italic r:id="rId9"/>
      <p:boldItalic r:id="rId10"/>
    </p:embeddedFont>
    <p:embeddedFont>
      <p:font typeface="Calibri" pitchFamily="34" charset="0"/>
      <p:regular r:id="rId11"/>
      <p:bold r:id="rId12"/>
      <p:italic r:id="rId13"/>
      <p:boldItalic r:id="rId14"/>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500"/>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69042" autoAdjust="0"/>
  </p:normalViewPr>
  <p:slideViewPr>
    <p:cSldViewPr>
      <p:cViewPr>
        <p:scale>
          <a:sx n="96" d="100"/>
          <a:sy n="96" d="100"/>
        </p:scale>
        <p:origin x="-324" y="216"/>
      </p:cViewPr>
      <p:guideLst>
        <p:guide orient="horz" pos="1800"/>
        <p:guide pos="2880"/>
      </p:guideLst>
    </p:cSldViewPr>
  </p:slideViewPr>
  <p:outlineViewPr>
    <p:cViewPr>
      <p:scale>
        <a:sx n="33" d="100"/>
        <a:sy n="33" d="100"/>
      </p:scale>
      <p:origin x="0" y="0"/>
    </p:cViewPr>
  </p:outlineViewPr>
  <p:notesTextViewPr>
    <p:cViewPr>
      <p:scale>
        <a:sx n="100" d="100"/>
        <a:sy n="100" d="100"/>
      </p:scale>
      <p:origin x="0" y="39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2010-08-30</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2010-08-30</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Du som läser på distans gör enligt</a:t>
            </a:r>
            <a:r>
              <a:rPr lang="sv-SE" baseline="0" dirty="0" smtClean="0"/>
              <a:t> följande.</a:t>
            </a:r>
          </a:p>
          <a:p>
            <a:endParaRPr lang="sv-SE" baseline="0" dirty="0" smtClean="0"/>
          </a:p>
          <a:p>
            <a:pPr marL="228600" indent="-228600">
              <a:buAutoNum type="arabicParenR"/>
            </a:pPr>
            <a:r>
              <a:rPr lang="sv-SE" baseline="0" dirty="0" smtClean="0"/>
              <a:t>Utför instruktionerna enligt ovan. </a:t>
            </a:r>
            <a:br>
              <a:rPr lang="sv-SE" baseline="0" dirty="0" smtClean="0"/>
            </a:br>
            <a:r>
              <a:rPr lang="sv-SE" baseline="0" dirty="0" smtClean="0"/>
              <a:t/>
            </a:r>
            <a:br>
              <a:rPr lang="sv-SE" baseline="0" dirty="0" smtClean="0"/>
            </a:br>
            <a:r>
              <a:rPr lang="sv-SE" baseline="0" dirty="0" smtClean="0"/>
              <a:t>Skicka iväg brevet till:</a:t>
            </a:r>
          </a:p>
          <a:p>
            <a:pPr marL="228600" indent="-228600">
              <a:buNone/>
            </a:pPr>
            <a:r>
              <a:rPr lang="sv-SE" dirty="0" smtClean="0"/>
              <a:t>	</a:t>
            </a:r>
            <a:br>
              <a:rPr lang="sv-SE" dirty="0" smtClean="0"/>
            </a:br>
            <a:r>
              <a:rPr lang="sv-SE" b="1" dirty="0" smtClean="0"/>
              <a:t>Johan Leitet</a:t>
            </a:r>
            <a:br>
              <a:rPr lang="sv-SE" b="1" dirty="0" smtClean="0"/>
            </a:br>
            <a:r>
              <a:rPr lang="sv-SE" dirty="0" smtClean="0"/>
              <a:t>Institutionen för datavetenskap,</a:t>
            </a:r>
            <a:r>
              <a:rPr lang="sv-SE" baseline="0" dirty="0" smtClean="0"/>
              <a:t> fysik och matematik</a:t>
            </a:r>
            <a:r>
              <a:rPr lang="sv-SE" dirty="0" smtClean="0"/>
              <a:t/>
            </a:r>
            <a:br>
              <a:rPr lang="sv-SE" dirty="0" smtClean="0"/>
            </a:br>
            <a:r>
              <a:rPr lang="sv-SE" dirty="0" smtClean="0"/>
              <a:t>Linnéuniversitetet</a:t>
            </a:r>
            <a:br>
              <a:rPr lang="sv-SE" dirty="0" smtClean="0"/>
            </a:br>
            <a:r>
              <a:rPr lang="sv-SE" dirty="0" smtClean="0"/>
              <a:t>391 82 Kalmar</a:t>
            </a:r>
            <a:br>
              <a:rPr lang="sv-SE" dirty="0" smtClean="0"/>
            </a:br>
            <a:r>
              <a:rPr lang="sv-SE" dirty="0" smtClean="0"/>
              <a:t/>
            </a:r>
            <a:br>
              <a:rPr lang="sv-SE" dirty="0" smtClean="0"/>
            </a:br>
            <a:r>
              <a:rPr lang="sv-SE" dirty="0" smtClean="0"/>
              <a:t>Var noga med att skriva Johan Leitet på första adressraden. Annars kan brevet</a:t>
            </a:r>
            <a:r>
              <a:rPr lang="sv-SE" baseline="0" dirty="0" smtClean="0"/>
              <a:t> komma att öppnas av diarieföraren.</a:t>
            </a:r>
            <a:br>
              <a:rPr lang="sv-SE" baseline="0" dirty="0" smtClean="0"/>
            </a:br>
            <a:r>
              <a:rPr lang="sv-SE" baseline="0" dirty="0" smtClean="0"/>
              <a:t>Märk kuvertet med </a:t>
            </a:r>
            <a:r>
              <a:rPr lang="sv-SE" b="1" baseline="0" dirty="0" smtClean="0"/>
              <a:t>”Personligt brev, DITT NAMN”</a:t>
            </a:r>
            <a:r>
              <a:rPr lang="sv-SE" baseline="0" dirty="0" smtClean="0"/>
              <a:t> i övre vänstra hörnet.  Jag kommer inte att öppna dessa brev utan lägga undan dem.</a:t>
            </a:r>
          </a:p>
          <a:p>
            <a:pPr marL="228600" indent="-228600">
              <a:buNone/>
            </a:pPr>
            <a:endParaRPr lang="sv-SE" dirty="0" smtClean="0"/>
          </a:p>
          <a:p>
            <a:pPr marL="228600" indent="-228600">
              <a:buNone/>
            </a:pPr>
            <a:r>
              <a:rPr lang="sv-SE" dirty="0" smtClean="0"/>
              <a:t>2) Skicka ett </a:t>
            </a:r>
            <a:r>
              <a:rPr lang="sv-SE" dirty="0" err="1" smtClean="0"/>
              <a:t>mail</a:t>
            </a:r>
            <a:r>
              <a:rPr lang="sv-SE" dirty="0" smtClean="0"/>
              <a:t> till </a:t>
            </a:r>
            <a:r>
              <a:rPr lang="sv-SE" dirty="0" err="1" smtClean="0"/>
              <a:t>johan.leitet@lnu.se</a:t>
            </a:r>
            <a:r>
              <a:rPr lang="sv-SE" baseline="0" dirty="0" smtClean="0"/>
              <a:t> med dina tankar. </a:t>
            </a:r>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userDrawn="1"/>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42844" y="1142988"/>
            <a:ext cx="8858312" cy="1323439"/>
          </a:xfrm>
          <a:prstGeom prst="rect">
            <a:avLst/>
          </a:prstGeom>
          <a:noFill/>
        </p:spPr>
        <p:txBody>
          <a:bodyPr wrap="square" rtlCol="0">
            <a:spAutoFit/>
          </a:bodyPr>
          <a:lstStyle/>
          <a:p>
            <a:pPr algn="ctr"/>
            <a:r>
              <a:rPr lang="sv-SE" sz="4000" dirty="0" smtClean="0">
                <a:latin typeface="Minya Nouvelle" pitchFamily="2" charset="0"/>
              </a:rPr>
              <a:t>Webbteknisk introduktion</a:t>
            </a:r>
          </a:p>
          <a:p>
            <a:pPr algn="ctr"/>
            <a:r>
              <a:rPr lang="sv-SE" sz="4000" dirty="0" smtClean="0">
                <a:latin typeface="Minya Nouvelle" pitchFamily="2" charset="0"/>
              </a:rPr>
              <a:t>1ik415</a:t>
            </a:r>
          </a:p>
        </p:txBody>
      </p:sp>
      <p:sp>
        <p:nvSpPr>
          <p:cNvPr id="2" name="Title 1"/>
          <p:cNvSpPr>
            <a:spLocks noGrp="1"/>
          </p:cNvSpPr>
          <p:nvPr>
            <p:ph type="ctrTitle"/>
          </p:nvPr>
        </p:nvSpPr>
        <p:spPr/>
        <p:txBody>
          <a:bodyPr/>
          <a:lstStyle/>
          <a:p>
            <a:r>
              <a:rPr lang="sv-SE" b="1" dirty="0" smtClean="0"/>
              <a:t>Välkommen!</a:t>
            </a:r>
            <a:endParaRPr lang="sv-SE" b="1" dirty="0"/>
          </a:p>
        </p:txBody>
      </p:sp>
      <p:sp>
        <p:nvSpPr>
          <p:cNvPr id="8" name="Subtitle 2"/>
          <p:cNvSpPr txBox="1">
            <a:spLocks/>
          </p:cNvSpPr>
          <p:nvPr/>
        </p:nvSpPr>
        <p:spPr>
          <a:xfrm rot="20403057">
            <a:off x="6113799" y="2229473"/>
            <a:ext cx="1863002" cy="571504"/>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sv-SE" sz="2000" i="0" u="none" strike="noStrike" kern="1200" cap="none" spc="0" normalizeH="0" baseline="0" noProof="0" dirty="0" smtClean="0">
                <a:ln>
                  <a:noFill/>
                </a:ln>
                <a:solidFill>
                  <a:srgbClr val="FF0000"/>
                </a:solidFill>
                <a:effectLst/>
                <a:uLnTx/>
                <a:uFillTx/>
                <a:latin typeface="Minya Nouvelle" pitchFamily="2" charset="0"/>
                <a:ea typeface="+mn-ea"/>
                <a:cs typeface="+mn-cs"/>
              </a:rPr>
              <a:t>Kursansvarig</a:t>
            </a:r>
            <a:endParaRPr kumimoji="0" lang="sv-SE" sz="2000" i="0" u="none" strike="noStrike" kern="1200" cap="none" spc="0" normalizeH="0" baseline="0" noProof="0" dirty="0">
              <a:ln>
                <a:noFill/>
              </a:ln>
              <a:solidFill>
                <a:srgbClr val="FF0000"/>
              </a:solidFill>
              <a:effectLst/>
              <a:uLnTx/>
              <a:uFillTx/>
              <a:latin typeface="Minya Nouvelle" pitchFamily="2" charset="0"/>
              <a:ea typeface="+mn-ea"/>
              <a:cs typeface="+mn-cs"/>
            </a:endParaRPr>
          </a:p>
        </p:txBody>
      </p:sp>
      <p:pic>
        <p:nvPicPr>
          <p:cNvPr id="1026" name="Picture 2" descr="C:\My Dropbox\Avatar.jpg"/>
          <p:cNvPicPr>
            <a:picLocks noChangeAspect="1" noChangeArrowheads="1"/>
          </p:cNvPicPr>
          <p:nvPr/>
        </p:nvPicPr>
        <p:blipFill>
          <a:blip r:embed="rId2" cstate="print"/>
          <a:srcRect/>
          <a:stretch>
            <a:fillRect/>
          </a:stretch>
        </p:blipFill>
        <p:spPr bwMode="auto">
          <a:xfrm>
            <a:off x="6500826" y="3286128"/>
            <a:ext cx="1966907" cy="1966906"/>
          </a:xfrm>
          <a:prstGeom prst="rect">
            <a:avLst/>
          </a:prstGeom>
          <a:noFill/>
        </p:spPr>
      </p:pic>
      <p:sp>
        <p:nvSpPr>
          <p:cNvPr id="9" name="TextBox 8"/>
          <p:cNvSpPr txBox="1"/>
          <p:nvPr/>
        </p:nvSpPr>
        <p:spPr>
          <a:xfrm>
            <a:off x="3696357" y="3297986"/>
            <a:ext cx="2804469" cy="1631216"/>
          </a:xfrm>
          <a:prstGeom prst="rect">
            <a:avLst/>
          </a:prstGeom>
          <a:noFill/>
        </p:spPr>
        <p:txBody>
          <a:bodyPr wrap="square" rtlCol="0">
            <a:spAutoFit/>
          </a:bodyPr>
          <a:lstStyle/>
          <a:p>
            <a:pPr algn="l" rtl="0" fontAlgn="base">
              <a:spcBef>
                <a:spcPct val="0"/>
              </a:spcBef>
              <a:spcAft>
                <a:spcPct val="0"/>
              </a:spcAft>
            </a:pPr>
            <a:r>
              <a:rPr lang="sv-SE" sz="2000" b="1" kern="1200" dirty="0">
                <a:solidFill>
                  <a:srgbClr val="000000"/>
                </a:solidFill>
                <a:latin typeface="Minya Nouvelle" charset="0"/>
              </a:rPr>
              <a:t>Johan Leitet</a:t>
            </a:r>
            <a:br>
              <a:rPr lang="sv-SE" sz="2000" b="1" kern="1200" dirty="0">
                <a:solidFill>
                  <a:srgbClr val="000000"/>
                </a:solidFill>
                <a:latin typeface="Minya Nouvelle" charset="0"/>
              </a:rPr>
            </a:br>
            <a:r>
              <a:rPr lang="sv-SE" sz="2000" kern="1200" dirty="0" err="1" smtClean="0">
                <a:solidFill>
                  <a:srgbClr val="000000"/>
                </a:solidFill>
                <a:latin typeface="Minya Nouvelle" charset="0"/>
              </a:rPr>
              <a:t>johan.leitet@lnu.se</a:t>
            </a:r>
            <a:r>
              <a:rPr lang="sv-SE" sz="2000" kern="1200" dirty="0">
                <a:solidFill>
                  <a:srgbClr val="000000"/>
                </a:solidFill>
                <a:latin typeface="Minya Nouvelle" charset="0"/>
              </a:rPr>
              <a:t/>
            </a:r>
            <a:br>
              <a:rPr lang="sv-SE" sz="2000" kern="1200" dirty="0">
                <a:solidFill>
                  <a:srgbClr val="000000"/>
                </a:solidFill>
                <a:latin typeface="Minya Nouvelle" charset="0"/>
              </a:rPr>
            </a:br>
            <a:r>
              <a:rPr lang="sv-SE" sz="2000" kern="1200" dirty="0" smtClean="0">
                <a:solidFill>
                  <a:srgbClr val="000000"/>
                </a:solidFill>
                <a:latin typeface="Minya Nouvelle" charset="0"/>
              </a:rPr>
              <a:t>@</a:t>
            </a:r>
            <a:r>
              <a:rPr lang="sv-SE" sz="2000" kern="1200" dirty="0" err="1" smtClean="0">
                <a:solidFill>
                  <a:srgbClr val="000000"/>
                </a:solidFill>
                <a:latin typeface="Minya Nouvelle" charset="0"/>
              </a:rPr>
              <a:t>leitet</a:t>
            </a:r>
            <a:r>
              <a:rPr lang="sv-SE" sz="2000" kern="1200" dirty="0">
                <a:solidFill>
                  <a:srgbClr val="000000"/>
                </a:solidFill>
                <a:latin typeface="Minya Nouvelle" charset="0"/>
              </a:rPr>
              <a:t/>
            </a:r>
            <a:br>
              <a:rPr lang="sv-SE" sz="2000" kern="1200" dirty="0">
                <a:solidFill>
                  <a:srgbClr val="000000"/>
                </a:solidFill>
                <a:latin typeface="Minya Nouvelle" charset="0"/>
              </a:rPr>
            </a:br>
            <a:r>
              <a:rPr lang="sv-SE" sz="2000" kern="1200" dirty="0">
                <a:solidFill>
                  <a:srgbClr val="000000"/>
                </a:solidFill>
                <a:latin typeface="Minya Nouvelle" charset="0"/>
              </a:rPr>
              <a:t>http://johan.leitet.se</a:t>
            </a:r>
          </a:p>
          <a:p>
            <a:pPr algn="l" rtl="0" fontAlgn="base">
              <a:spcBef>
                <a:spcPct val="0"/>
              </a:spcBef>
              <a:spcAft>
                <a:spcPct val="0"/>
              </a:spcAft>
            </a:pPr>
            <a:r>
              <a:rPr lang="sv-SE" kern="1200" dirty="0">
                <a:solidFill>
                  <a:srgbClr val="000000"/>
                </a:solidFill>
                <a:latin typeface="Minya Nouvelle" charset="0"/>
              </a:rPr>
              <a:t>0480-497716</a:t>
            </a:r>
          </a:p>
        </p:txBody>
      </p:sp>
      <p:pic>
        <p:nvPicPr>
          <p:cNvPr id="10" name="Picture 5" descr="P:\Icons\128x128\shadow\mail.png"/>
          <p:cNvPicPr>
            <a:picLocks noChangeAspect="1" noChangeArrowheads="1"/>
          </p:cNvPicPr>
          <p:nvPr/>
        </p:nvPicPr>
        <p:blipFill>
          <a:blip r:embed="rId3" cstate="print"/>
          <a:srcRect/>
          <a:stretch>
            <a:fillRect/>
          </a:stretch>
        </p:blipFill>
        <p:spPr bwMode="auto">
          <a:xfrm>
            <a:off x="3500430" y="3714756"/>
            <a:ext cx="183487" cy="183487"/>
          </a:xfrm>
          <a:prstGeom prst="rect">
            <a:avLst/>
          </a:prstGeom>
          <a:noFill/>
        </p:spPr>
      </p:pic>
      <p:pic>
        <p:nvPicPr>
          <p:cNvPr id="11" name="Picture 7"/>
          <p:cNvPicPr>
            <a:picLocks noChangeAspect="1" noChangeArrowheads="1"/>
          </p:cNvPicPr>
          <p:nvPr/>
        </p:nvPicPr>
        <p:blipFill>
          <a:blip r:embed="rId4" cstate="print"/>
          <a:srcRect/>
          <a:stretch>
            <a:fillRect/>
          </a:stretch>
        </p:blipFill>
        <p:spPr bwMode="auto">
          <a:xfrm>
            <a:off x="3512946" y="4010447"/>
            <a:ext cx="162042" cy="162042"/>
          </a:xfrm>
          <a:prstGeom prst="rect">
            <a:avLst/>
          </a:prstGeom>
          <a:noFill/>
          <a:ln w="9525">
            <a:noFill/>
            <a:miter lim="800000"/>
            <a:headEnd/>
            <a:tailEnd/>
          </a:ln>
          <a:effectLst/>
        </p:spPr>
      </p:pic>
      <p:pic>
        <p:nvPicPr>
          <p:cNvPr id="13" name="Picture 12" descr="P:\Icons\128x128\shadow\edit.png"/>
          <p:cNvPicPr>
            <a:picLocks noChangeAspect="1" noChangeArrowheads="1"/>
          </p:cNvPicPr>
          <p:nvPr/>
        </p:nvPicPr>
        <p:blipFill>
          <a:blip r:embed="rId5" cstate="print"/>
          <a:srcRect/>
          <a:stretch>
            <a:fillRect/>
          </a:stretch>
        </p:blipFill>
        <p:spPr bwMode="auto">
          <a:xfrm>
            <a:off x="3536272" y="4322102"/>
            <a:ext cx="146790" cy="146790"/>
          </a:xfrm>
          <a:prstGeom prst="rect">
            <a:avLst/>
          </a:prstGeom>
          <a:noFill/>
        </p:spPr>
      </p:pic>
      <p:pic>
        <p:nvPicPr>
          <p:cNvPr id="14" name="Picture 13" descr="P:\Icons\128x128\shadow\telephone.png"/>
          <p:cNvPicPr>
            <a:picLocks noChangeAspect="1" noChangeArrowheads="1"/>
          </p:cNvPicPr>
          <p:nvPr/>
        </p:nvPicPr>
        <p:blipFill>
          <a:blip r:embed="rId6" cstate="print"/>
          <a:srcRect/>
          <a:stretch>
            <a:fillRect/>
          </a:stretch>
        </p:blipFill>
        <p:spPr bwMode="auto">
          <a:xfrm>
            <a:off x="3542725" y="4624246"/>
            <a:ext cx="172019" cy="172019"/>
          </a:xfrm>
          <a:prstGeom prst="rect">
            <a:avLst/>
          </a:prstGeom>
          <a:noFill/>
        </p:spPr>
      </p:pic>
      <p:sp>
        <p:nvSpPr>
          <p:cNvPr id="17" name="Freeform 16"/>
          <p:cNvSpPr/>
          <p:nvPr/>
        </p:nvSpPr>
        <p:spPr>
          <a:xfrm>
            <a:off x="6420678" y="2259496"/>
            <a:ext cx="2077278" cy="1239078"/>
          </a:xfrm>
          <a:custGeom>
            <a:avLst/>
            <a:gdLst>
              <a:gd name="connsiteX0" fmla="*/ 0 w 2077278"/>
              <a:gd name="connsiteY0" fmla="*/ 573156 h 1239078"/>
              <a:gd name="connsiteX1" fmla="*/ 1649896 w 2077278"/>
              <a:gd name="connsiteY1" fmla="*/ 26504 h 1239078"/>
              <a:gd name="connsiteX2" fmla="*/ 2057400 w 2077278"/>
              <a:gd name="connsiteY2" fmla="*/ 732182 h 1239078"/>
              <a:gd name="connsiteX3" fmla="*/ 1769165 w 2077278"/>
              <a:gd name="connsiteY3" fmla="*/ 1239078 h 1239078"/>
            </a:gdLst>
            <a:ahLst/>
            <a:cxnLst>
              <a:cxn ang="0">
                <a:pos x="connsiteX0" y="connsiteY0"/>
              </a:cxn>
              <a:cxn ang="0">
                <a:pos x="connsiteX1" y="connsiteY1"/>
              </a:cxn>
              <a:cxn ang="0">
                <a:pos x="connsiteX2" y="connsiteY2"/>
              </a:cxn>
              <a:cxn ang="0">
                <a:pos x="connsiteX3" y="connsiteY3"/>
              </a:cxn>
            </a:cxnLst>
            <a:rect l="l" t="t" r="r" b="b"/>
            <a:pathLst>
              <a:path w="2077278" h="1239078">
                <a:moveTo>
                  <a:pt x="0" y="573156"/>
                </a:moveTo>
                <a:cubicBezTo>
                  <a:pt x="653498" y="286578"/>
                  <a:pt x="1306996" y="0"/>
                  <a:pt x="1649896" y="26504"/>
                </a:cubicBezTo>
                <a:cubicBezTo>
                  <a:pt x="1992796" y="53008"/>
                  <a:pt x="2037522" y="530086"/>
                  <a:pt x="2057400" y="732182"/>
                </a:cubicBezTo>
                <a:cubicBezTo>
                  <a:pt x="2077278" y="934278"/>
                  <a:pt x="1923221" y="1086678"/>
                  <a:pt x="1769165" y="1239078"/>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Agenda</a:t>
            </a:r>
            <a:endParaRPr lang="sv-SE" dirty="0"/>
          </a:p>
        </p:txBody>
      </p:sp>
      <p:sp>
        <p:nvSpPr>
          <p:cNvPr id="4" name="TextBox 3"/>
          <p:cNvSpPr txBox="1"/>
          <p:nvPr/>
        </p:nvSpPr>
        <p:spPr>
          <a:xfrm>
            <a:off x="2438400" y="1713490"/>
            <a:ext cx="5158785" cy="2246769"/>
          </a:xfrm>
          <a:prstGeom prst="rect">
            <a:avLst/>
          </a:prstGeom>
          <a:noFill/>
        </p:spPr>
        <p:txBody>
          <a:bodyPr wrap="none" rtlCol="0">
            <a:spAutoFit/>
          </a:bodyPr>
          <a:lstStyle/>
          <a:p>
            <a:r>
              <a:rPr lang="sv-SE" sz="2800" dirty="0" smtClean="0">
                <a:latin typeface="Minya Nouvelle" charset="0"/>
              </a:rPr>
              <a:t>Presentation av kursen</a:t>
            </a:r>
            <a:br>
              <a:rPr lang="sv-SE" sz="2800" dirty="0" smtClean="0">
                <a:latin typeface="Minya Nouvelle" charset="0"/>
              </a:rPr>
            </a:br>
            <a:endParaRPr lang="sv-SE" sz="2800" dirty="0" smtClean="0">
              <a:latin typeface="Minya Nouvelle" charset="0"/>
            </a:endParaRPr>
          </a:p>
          <a:p>
            <a:r>
              <a:rPr lang="sv-SE" sz="2800" dirty="0" smtClean="0">
                <a:latin typeface="Minya Nouvelle" charset="0"/>
              </a:rPr>
              <a:t>Information om IT-miljön</a:t>
            </a:r>
            <a:br>
              <a:rPr lang="sv-SE" sz="2800" dirty="0" smtClean="0">
                <a:latin typeface="Minya Nouvelle" charset="0"/>
              </a:rPr>
            </a:br>
            <a:endParaRPr lang="sv-SE" sz="2800" dirty="0" smtClean="0">
              <a:latin typeface="Minya Nouvelle" charset="0"/>
            </a:endParaRPr>
          </a:p>
          <a:p>
            <a:r>
              <a:rPr lang="sv-SE" sz="2800" dirty="0" smtClean="0">
                <a:latin typeface="Minya Nouvelle" charset="0"/>
              </a:rPr>
              <a:t>Förväntningar/personligt brev</a:t>
            </a:r>
            <a:endParaRPr lang="sv-SE" sz="2800" dirty="0">
              <a:latin typeface="Minya Nouvelle" charset="0"/>
            </a:endParaRPr>
          </a:p>
        </p:txBody>
      </p:sp>
      <p:pic>
        <p:nvPicPr>
          <p:cNvPr id="5" name="Picture 2" descr="P:\Icons\48x48\shadow\presentation.png"/>
          <p:cNvPicPr>
            <a:picLocks noChangeAspect="1" noChangeArrowheads="1"/>
          </p:cNvPicPr>
          <p:nvPr/>
        </p:nvPicPr>
        <p:blipFill>
          <a:blip r:embed="rId2" cstate="print"/>
          <a:srcRect/>
          <a:stretch>
            <a:fillRect/>
          </a:stretch>
        </p:blipFill>
        <p:spPr bwMode="auto">
          <a:xfrm>
            <a:off x="1731819" y="1664998"/>
            <a:ext cx="609600" cy="609600"/>
          </a:xfrm>
          <a:prstGeom prst="rect">
            <a:avLst/>
          </a:prstGeom>
          <a:noFill/>
        </p:spPr>
      </p:pic>
      <p:pic>
        <p:nvPicPr>
          <p:cNvPr id="6" name="Picture 3" descr="P:\Icons\48x48\shadow\server_client.png"/>
          <p:cNvPicPr>
            <a:picLocks noChangeAspect="1" noChangeArrowheads="1"/>
          </p:cNvPicPr>
          <p:nvPr/>
        </p:nvPicPr>
        <p:blipFill>
          <a:blip r:embed="rId3" cstate="print"/>
          <a:srcRect/>
          <a:stretch>
            <a:fillRect/>
          </a:stretch>
        </p:blipFill>
        <p:spPr bwMode="auto">
          <a:xfrm>
            <a:off x="1704108" y="2530909"/>
            <a:ext cx="617537" cy="617537"/>
          </a:xfrm>
          <a:prstGeom prst="rect">
            <a:avLst/>
          </a:prstGeom>
          <a:noFill/>
        </p:spPr>
      </p:pic>
      <p:pic>
        <p:nvPicPr>
          <p:cNvPr id="7" name="Picture 4" descr="P:\Icons\48x48\shadow\mail_write.png"/>
          <p:cNvPicPr>
            <a:picLocks noChangeAspect="1" noChangeArrowheads="1"/>
          </p:cNvPicPr>
          <p:nvPr/>
        </p:nvPicPr>
        <p:blipFill>
          <a:blip r:embed="rId4" cstate="print"/>
          <a:srcRect/>
          <a:stretch>
            <a:fillRect/>
          </a:stretch>
        </p:blipFill>
        <p:spPr bwMode="auto">
          <a:xfrm>
            <a:off x="1690257" y="3382963"/>
            <a:ext cx="617537" cy="61753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Förväntningar</a:t>
            </a:r>
            <a:endParaRPr lang="sv-SE" dirty="0"/>
          </a:p>
        </p:txBody>
      </p:sp>
      <p:sp>
        <p:nvSpPr>
          <p:cNvPr id="5" name="TextBox 4"/>
          <p:cNvSpPr txBox="1"/>
          <p:nvPr/>
        </p:nvSpPr>
        <p:spPr>
          <a:xfrm>
            <a:off x="228600" y="1071550"/>
            <a:ext cx="8686800" cy="2585323"/>
          </a:xfrm>
          <a:prstGeom prst="rect">
            <a:avLst/>
          </a:prstGeom>
          <a:noFill/>
        </p:spPr>
        <p:txBody>
          <a:bodyPr wrap="square" rtlCol="0">
            <a:spAutoFit/>
          </a:bodyPr>
          <a:lstStyle/>
          <a:p>
            <a:pPr lvl="0" hangingPunct="0"/>
            <a:r>
              <a:rPr lang="sv-SE" b="1" dirty="0" smtClean="0">
                <a:latin typeface="Minya Nouvelle" charset="0"/>
              </a:rPr>
              <a:t>1 - Ett brev till mig själv, vem är jag nu och vem är jag om två år?</a:t>
            </a:r>
            <a:r>
              <a:rPr lang="sv-SE" dirty="0" smtClean="0">
                <a:latin typeface="Minya Nouvelle" charset="0"/>
              </a:rPr>
              <a:t> </a:t>
            </a:r>
            <a:endParaRPr lang="sv-SE" sz="1200" dirty="0" smtClean="0">
              <a:latin typeface="Minya Nouvelle" charset="0"/>
            </a:endParaRPr>
          </a:p>
          <a:p>
            <a:pPr hangingPunct="0"/>
            <a:r>
              <a:rPr lang="sv-SE" sz="1200" dirty="0" smtClean="0">
                <a:latin typeface="Minya Nouvelle" charset="0"/>
              </a:rPr>
              <a:t>Gör en skriftlig beskrivning på 1-2 sidor av dig själv och vem du vill vara om två år.</a:t>
            </a:r>
          </a:p>
          <a:p>
            <a:pPr hangingPunct="0"/>
            <a:r>
              <a:rPr lang="sv-SE" sz="1200" dirty="0" smtClean="0">
                <a:latin typeface="Minya Nouvelle" charset="0"/>
              </a:rPr>
              <a:t> </a:t>
            </a:r>
          </a:p>
          <a:p>
            <a:pPr marL="228600" lvl="0" indent="-228600" hangingPunct="0">
              <a:buFont typeface="+mj-lt"/>
              <a:buAutoNum type="arabicPeriod"/>
            </a:pPr>
            <a:r>
              <a:rPr lang="sv-SE" sz="1200" dirty="0" smtClean="0">
                <a:latin typeface="Minya Nouvelle" charset="0"/>
              </a:rPr>
              <a:t>Beskriv dig själv hur du är nu. Vad är du bra respektive dålig på? Vad har du för egenskaper som är dina styrkor respektive svagheter? Vad har du för intressen? Vad ser du fram emot mest respektive minst inför dina studier?</a:t>
            </a:r>
            <a:br>
              <a:rPr lang="sv-SE" sz="1200" dirty="0" smtClean="0">
                <a:latin typeface="Minya Nouvelle" charset="0"/>
              </a:rPr>
            </a:br>
            <a:endParaRPr lang="sv-SE" sz="1200" dirty="0" smtClean="0">
              <a:latin typeface="Minya Nouvelle" charset="0"/>
            </a:endParaRPr>
          </a:p>
          <a:p>
            <a:pPr marL="228600" lvl="0" indent="-228600" hangingPunct="0">
              <a:buFont typeface="+mj-lt"/>
              <a:buAutoNum type="arabicPeriod"/>
            </a:pPr>
            <a:r>
              <a:rPr lang="sv-SE" sz="1200" dirty="0" smtClean="0">
                <a:latin typeface="Minya Nouvelle" charset="0"/>
              </a:rPr>
              <a:t>Vem är du om två år? Vad har du för drömmar och önskningar? Vad vill du kunna för att lyckas? Vad behöver du lära dig eller ändra hos dig själv? Vad har du för personliga mål? Vad finns det för hinder för att nå allt detta?</a:t>
            </a:r>
          </a:p>
          <a:p>
            <a:pPr hangingPunct="0"/>
            <a:r>
              <a:rPr lang="sv-SE" sz="1200" dirty="0" smtClean="0">
                <a:latin typeface="Minya Nouvelle" charset="0"/>
              </a:rPr>
              <a:t> </a:t>
            </a:r>
          </a:p>
          <a:p>
            <a:pPr hangingPunct="0"/>
            <a:r>
              <a:rPr lang="sv-SE" sz="1200" dirty="0" smtClean="0">
                <a:latin typeface="Minya Nouvelle" charset="0"/>
              </a:rPr>
              <a:t>Skriv ner dina tankar och lägg dem i ett kuvert som du skriver ditt namn på samt klass. Klistra igen och lämna eller skicka per post till din programansvarig.</a:t>
            </a:r>
          </a:p>
          <a:p>
            <a:endParaRPr lang="sv-SE" sz="1200" dirty="0" smtClean="0">
              <a:latin typeface="Minya Nouvelle" charset="0"/>
            </a:endParaRPr>
          </a:p>
          <a:p>
            <a:r>
              <a:rPr lang="sv-SE" sz="1200" dirty="0" smtClean="0">
                <a:latin typeface="Minya Nouvelle" charset="0"/>
              </a:rPr>
              <a:t>Du kommer att få öppna och läsa vad du skrivit vid ett väl valt tillfälle om några år…..</a:t>
            </a:r>
            <a:endParaRPr lang="sv-SE" sz="1200" dirty="0">
              <a:latin typeface="Minya Nouvelle" charset="0"/>
            </a:endParaRPr>
          </a:p>
        </p:txBody>
      </p:sp>
      <p:sp>
        <p:nvSpPr>
          <p:cNvPr id="6" name="TextBox 5"/>
          <p:cNvSpPr txBox="1"/>
          <p:nvPr/>
        </p:nvSpPr>
        <p:spPr>
          <a:xfrm>
            <a:off x="3428992" y="3964082"/>
            <a:ext cx="5607625" cy="1292662"/>
          </a:xfrm>
          <a:prstGeom prst="rect">
            <a:avLst/>
          </a:prstGeom>
          <a:noFill/>
        </p:spPr>
        <p:txBody>
          <a:bodyPr wrap="none" rtlCol="0">
            <a:spAutoFit/>
          </a:bodyPr>
          <a:lstStyle/>
          <a:p>
            <a:pPr hangingPunct="0"/>
            <a:r>
              <a:rPr lang="sv-SE" b="1" dirty="0" smtClean="0">
                <a:latin typeface="Minya Nouvelle" charset="0"/>
              </a:rPr>
              <a:t>2 - Ett brev till skolan, vem är jag?</a:t>
            </a:r>
            <a:br>
              <a:rPr lang="sv-SE" b="1" dirty="0" smtClean="0">
                <a:latin typeface="Minya Nouvelle" charset="0"/>
              </a:rPr>
            </a:br>
            <a:r>
              <a:rPr lang="sv-SE" sz="1200" dirty="0" smtClean="0">
                <a:latin typeface="Minya Nouvelle" charset="0"/>
              </a:rPr>
              <a:t>Skriv nu ett brev till skolan om vem du är, dina mål och dina drömmar. </a:t>
            </a:r>
            <a:br>
              <a:rPr lang="sv-SE" sz="1200" dirty="0" smtClean="0">
                <a:latin typeface="Minya Nouvelle" charset="0"/>
              </a:rPr>
            </a:br>
            <a:r>
              <a:rPr lang="sv-SE" sz="1200" dirty="0" smtClean="0">
                <a:latin typeface="Minya Nouvelle" charset="0"/>
              </a:rPr>
              <a:t>Vilka förväntningar har du på oss som skola?</a:t>
            </a:r>
            <a:br>
              <a:rPr lang="sv-SE" sz="1200" dirty="0" smtClean="0">
                <a:latin typeface="Minya Nouvelle" charset="0"/>
              </a:rPr>
            </a:br>
            <a:r>
              <a:rPr lang="sv-SE" sz="1200" dirty="0" smtClean="0">
                <a:latin typeface="Minya Nouvelle" charset="0"/>
              </a:rPr>
              <a:t>Vilka förväntningar har du på dig själv?</a:t>
            </a:r>
          </a:p>
          <a:p>
            <a:pPr hangingPunct="0"/>
            <a:r>
              <a:rPr lang="sv-SE" sz="1200" dirty="0" smtClean="0">
                <a:latin typeface="Minya Nouvelle" charset="0"/>
              </a:rPr>
              <a:t>Eventuella saker som du vill att din programansvarig ska känna till om dig. </a:t>
            </a:r>
          </a:p>
          <a:p>
            <a:pPr hangingPunct="0"/>
            <a:r>
              <a:rPr lang="sv-SE" sz="1200" dirty="0" smtClean="0">
                <a:latin typeface="Minya Nouvelle" charset="0"/>
              </a:rPr>
              <a:t>Lämna lappen eller </a:t>
            </a:r>
            <a:r>
              <a:rPr lang="sv-SE" sz="1200" dirty="0" err="1" smtClean="0">
                <a:latin typeface="Minya Nouvelle" charset="0"/>
              </a:rPr>
              <a:t>maila</a:t>
            </a:r>
            <a:r>
              <a:rPr lang="sv-SE" sz="1200" dirty="0" smtClean="0">
                <a:latin typeface="Minya Nouvelle" charset="0"/>
              </a:rPr>
              <a:t> dina synpunkter till </a:t>
            </a:r>
            <a:r>
              <a:rPr lang="sv-SE" sz="1200" dirty="0" smtClean="0">
                <a:latin typeface="Minya Nouvelle" charset="0"/>
              </a:rPr>
              <a:t>programansvarig</a:t>
            </a:r>
            <a:r>
              <a:rPr lang="sv-SE" sz="1200" dirty="0" smtClean="0">
                <a:latin typeface="Minya Nouvelle" charset="0"/>
              </a:rPr>
              <a:t>.</a:t>
            </a:r>
            <a:endParaRPr lang="sv-SE" dirty="0">
              <a:latin typeface="Minya Nouvelle" charset="0"/>
            </a:endParaRPr>
          </a:p>
        </p:txBody>
      </p:sp>
      <p:pic>
        <p:nvPicPr>
          <p:cNvPr id="7" name="Picture 4" descr="P:\Icons\128x128\shadow\mail.png"/>
          <p:cNvPicPr>
            <a:picLocks noChangeAspect="1" noChangeArrowheads="1"/>
          </p:cNvPicPr>
          <p:nvPr/>
        </p:nvPicPr>
        <p:blipFill>
          <a:blip r:embed="rId3" cstate="print"/>
          <a:srcRect/>
          <a:stretch>
            <a:fillRect/>
          </a:stretch>
        </p:blipFill>
        <p:spPr bwMode="auto">
          <a:xfrm>
            <a:off x="803275" y="3736976"/>
            <a:ext cx="873125" cy="873124"/>
          </a:xfrm>
          <a:prstGeom prst="rect">
            <a:avLst/>
          </a:prstGeom>
          <a:noFill/>
        </p:spPr>
      </p:pic>
      <p:pic>
        <p:nvPicPr>
          <p:cNvPr id="8" name="Picture 5" descr="P:\Icons\128x128\shadow\mail_write.png"/>
          <p:cNvPicPr>
            <a:picLocks noChangeAspect="1" noChangeArrowheads="1"/>
          </p:cNvPicPr>
          <p:nvPr/>
        </p:nvPicPr>
        <p:blipFill>
          <a:blip r:embed="rId4" cstate="print"/>
          <a:srcRect/>
          <a:stretch>
            <a:fillRect/>
          </a:stretch>
        </p:blipFill>
        <p:spPr bwMode="auto">
          <a:xfrm>
            <a:off x="1219200" y="3695700"/>
            <a:ext cx="1460500" cy="14605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47521</TotalTime>
  <Words>59</Words>
  <Application>Microsoft Office PowerPoint</Application>
  <PresentationFormat>On-screen Show (16:10)</PresentationFormat>
  <Paragraphs>30</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Minya Nouvelle</vt:lpstr>
      <vt:lpstr>Calibri</vt:lpstr>
      <vt:lpstr>Office Theme</vt:lpstr>
      <vt:lpstr>Välkommen!</vt:lpstr>
      <vt:lpstr>Agenda</vt:lpstr>
      <vt:lpstr>Förväntningar</vt:lpstr>
    </vt:vector>
  </TitlesOfParts>
  <Company>Högskolan i Kalmar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3857</cp:revision>
  <dcterms:created xsi:type="dcterms:W3CDTF">2009-01-05T10:26:14Z</dcterms:created>
  <dcterms:modified xsi:type="dcterms:W3CDTF">2010-08-30T20:15:25Z</dcterms:modified>
</cp:coreProperties>
</file>