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handoutMasterIdLst>
    <p:handoutMasterId r:id="rId51"/>
  </p:handoutMasterIdLst>
  <p:sldIdLst>
    <p:sldId id="653" r:id="rId2"/>
    <p:sldId id="436" r:id="rId3"/>
    <p:sldId id="611" r:id="rId4"/>
    <p:sldId id="614" r:id="rId5"/>
    <p:sldId id="615" r:id="rId6"/>
    <p:sldId id="607" r:id="rId7"/>
    <p:sldId id="613" r:id="rId8"/>
    <p:sldId id="616" r:id="rId9"/>
    <p:sldId id="617" r:id="rId10"/>
    <p:sldId id="618" r:id="rId11"/>
    <p:sldId id="654" r:id="rId12"/>
    <p:sldId id="619" r:id="rId13"/>
    <p:sldId id="620" r:id="rId14"/>
    <p:sldId id="621" r:id="rId15"/>
    <p:sldId id="622" r:id="rId16"/>
    <p:sldId id="634" r:id="rId17"/>
    <p:sldId id="635" r:id="rId18"/>
    <p:sldId id="636" r:id="rId19"/>
    <p:sldId id="623" r:id="rId20"/>
    <p:sldId id="624" r:id="rId21"/>
    <p:sldId id="625" r:id="rId22"/>
    <p:sldId id="626" r:id="rId23"/>
    <p:sldId id="627" r:id="rId24"/>
    <p:sldId id="628" r:id="rId25"/>
    <p:sldId id="629" r:id="rId26"/>
    <p:sldId id="633" r:id="rId27"/>
    <p:sldId id="630" r:id="rId28"/>
    <p:sldId id="631" r:id="rId29"/>
    <p:sldId id="632" r:id="rId30"/>
    <p:sldId id="638" r:id="rId31"/>
    <p:sldId id="640" r:id="rId32"/>
    <p:sldId id="612" r:id="rId33"/>
    <p:sldId id="647" r:id="rId34"/>
    <p:sldId id="648" r:id="rId35"/>
    <p:sldId id="644" r:id="rId36"/>
    <p:sldId id="646" r:id="rId37"/>
    <p:sldId id="645" r:id="rId38"/>
    <p:sldId id="637" r:id="rId39"/>
    <p:sldId id="650" r:id="rId40"/>
    <p:sldId id="641" r:id="rId41"/>
    <p:sldId id="642" r:id="rId42"/>
    <p:sldId id="649" r:id="rId43"/>
    <p:sldId id="643" r:id="rId44"/>
    <p:sldId id="652" r:id="rId45"/>
    <p:sldId id="608" r:id="rId46"/>
    <p:sldId id="609" r:id="rId47"/>
    <p:sldId id="651" r:id="rId48"/>
    <p:sldId id="639" r:id="rId49"/>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339933"/>
    <a:srgbClr val="FF9900"/>
    <a:srgbClr val="0000FF"/>
    <a:srgbClr val="517D47"/>
    <a:srgbClr val="2BA78F"/>
    <a:srgbClr val="4086C0"/>
    <a:srgbClr val="8AB091"/>
    <a:srgbClr val="66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67940" autoAdjust="0"/>
  </p:normalViewPr>
  <p:slideViewPr>
    <p:cSldViewPr>
      <p:cViewPr varScale="1">
        <p:scale>
          <a:sx n="101" d="100"/>
          <a:sy n="101" d="100"/>
        </p:scale>
        <p:origin x="-2648" y="-10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2013-10-07</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8251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2013-10-07</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5452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diveintohtml5.or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diveintohtml5.info/"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 Id="rId3" Type="http://schemas.openxmlformats.org/officeDocument/2006/relationships/hyperlink" Target="http://html5doctor.com/micro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http://www.alistapart.com/articles/get-ready-for-html-5/</a:t>
            </a:r>
          </a:p>
          <a:p>
            <a:endParaRPr lang="sv-SE" dirty="0" smtClean="0"/>
          </a:p>
          <a:p>
            <a:r>
              <a:rPr lang="sv-SE" dirty="0" smtClean="0"/>
              <a:t>Här finns en lista</a:t>
            </a:r>
            <a:r>
              <a:rPr lang="sv-SE" baseline="0" dirty="0" smtClean="0"/>
              <a:t> på supporten för HTML5 i webbläsarna:</a:t>
            </a:r>
          </a:p>
          <a:p>
            <a:r>
              <a:rPr lang="sv-SE" dirty="0" smtClean="0"/>
              <a:t>http://a.deveria.com/caniuse/#agents=All&amp;eras=All&amp;cats=HTML5&amp;statuses=rec,cr,wd,ietf</a:t>
            </a:r>
          </a:p>
          <a:p>
            <a:endParaRPr lang="sv-SE" dirty="0" smtClean="0"/>
          </a:p>
          <a:p>
            <a:r>
              <a:rPr lang="sv-SE" dirty="0" smtClean="0"/>
              <a:t>Som</a:t>
            </a:r>
            <a:r>
              <a:rPr lang="sv-SE" baseline="0" dirty="0" smtClean="0"/>
              <a:t> kurslitteratur till denna del i kursen kan jag med varm hand rekommendera:</a:t>
            </a:r>
            <a:endParaRPr lang="sv-SE" dirty="0" smtClean="0"/>
          </a:p>
          <a:p>
            <a:r>
              <a:rPr lang="sv-SE" dirty="0" smtClean="0">
                <a:hlinkClick r:id="rId3"/>
              </a:rPr>
              <a:t>http://diveintohtml5.org/</a:t>
            </a:r>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a:t>
            </a:fld>
            <a:endParaRPr lang="sv-SE"/>
          </a:p>
        </p:txBody>
      </p:sp>
    </p:spTree>
    <p:extLst>
      <p:ext uri="{BB962C8B-B14F-4D97-AF65-F5344CB8AC3E}">
        <p14:creationId xmlns:p14="http://schemas.microsoft.com/office/powerpoint/2010/main" val="427436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Bra artikel</a:t>
            </a:r>
            <a:r>
              <a:rPr lang="sv-SE" baseline="0" dirty="0" smtClean="0"/>
              <a:t> med skillnaderna mellan HTML5 och XHTML2: (Dock skriven med XHTML-glasögon på)</a:t>
            </a:r>
          </a:p>
          <a:p>
            <a:r>
              <a:rPr lang="sv-SE" dirty="0" smtClean="0"/>
              <a:t>http://xhtml.com/en/future/x-html-5-versus-xhtml-2/</a:t>
            </a:r>
          </a:p>
          <a:p>
            <a:endParaRPr lang="sv-SE" dirty="0" smtClean="0"/>
          </a:p>
          <a:p>
            <a:r>
              <a:rPr lang="sv-SE" dirty="0" smtClean="0">
                <a:hlinkClick r:id="rId3"/>
              </a:rPr>
              <a:t>http://diveintohtml5.info/</a:t>
            </a:r>
            <a:r>
              <a:rPr lang="sv-SE" dirty="0" smtClean="0"/>
              <a:t>past.html</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176922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baseline="0" dirty="0" smtClean="0"/>
              <a:t>Canvas:</a:t>
            </a:r>
          </a:p>
          <a:p>
            <a:r>
              <a:rPr lang="sv-SE" b="0" dirty="0" smtClean="0"/>
              <a:t>http://gyu.que.jp/jscloth/touch.html</a:t>
            </a:r>
          </a:p>
          <a:p>
            <a:r>
              <a:rPr lang="sv-SE" b="0" dirty="0" smtClean="0"/>
              <a:t>http://www.mozilla.com/en-US/firefox/stats/</a:t>
            </a:r>
          </a:p>
          <a:p>
            <a:endParaRPr lang="sv-SE" b="0" dirty="0" smtClean="0"/>
          </a:p>
          <a:p>
            <a:r>
              <a:rPr lang="sv-SE" b="0" dirty="0" smtClean="0"/>
              <a:t>Se gärna</a:t>
            </a:r>
            <a:r>
              <a:rPr lang="sv-SE" b="0" baseline="0" dirty="0" smtClean="0"/>
              <a:t> Brad Neubergs (Google) föreläsning om HTML5. http://www.youtube.com/watch?v=siOHh0uzcuY</a:t>
            </a:r>
          </a:p>
        </p:txBody>
      </p:sp>
      <p:sp>
        <p:nvSpPr>
          <p:cNvPr id="4" name="Slide Number Placeholder 3"/>
          <p:cNvSpPr>
            <a:spLocks noGrp="1"/>
          </p:cNvSpPr>
          <p:nvPr>
            <p:ph type="sldNum" sz="quarter" idx="10"/>
          </p:nvPr>
        </p:nvSpPr>
        <p:spPr/>
        <p:txBody>
          <a:bodyPr/>
          <a:lstStyle/>
          <a:p>
            <a:fld id="{87A2DC32-3504-46EA-A4CB-95ED6A325EDF}" type="slidenum">
              <a:rPr lang="sv-SE" smtClean="0"/>
              <a:pPr/>
              <a:t>4</a:t>
            </a:fld>
            <a:endParaRPr lang="sv-SE"/>
          </a:p>
        </p:txBody>
      </p:sp>
    </p:spTree>
    <p:extLst>
      <p:ext uri="{BB962C8B-B14F-4D97-AF65-F5344CB8AC3E}">
        <p14:creationId xmlns:p14="http://schemas.microsoft.com/office/powerpoint/2010/main" val="17020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h1-h6 skapar nya sektioner i </a:t>
            </a:r>
            <a:r>
              <a:rPr lang="sv-SE" dirty="0" err="1" smtClean="0"/>
              <a:t>outlinen</a:t>
            </a:r>
            <a:r>
              <a:rPr lang="sv-SE"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23</a:t>
            </a:fld>
            <a:endParaRPr lang="sv-SE"/>
          </a:p>
        </p:txBody>
      </p:sp>
    </p:spTree>
    <p:extLst>
      <p:ext uri="{BB962C8B-B14F-4D97-AF65-F5344CB8AC3E}">
        <p14:creationId xmlns:p14="http://schemas.microsoft.com/office/powerpoint/2010/main" val="118722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Stöd för</a:t>
            </a:r>
            <a:r>
              <a:rPr lang="sv-SE" baseline="0" dirty="0" smtClean="0"/>
              <a:t> att dra/släppa från externa applikationer</a:t>
            </a:r>
          </a:p>
        </p:txBody>
      </p:sp>
      <p:sp>
        <p:nvSpPr>
          <p:cNvPr id="4" name="Slide Number Placeholder 3"/>
          <p:cNvSpPr>
            <a:spLocks noGrp="1"/>
          </p:cNvSpPr>
          <p:nvPr>
            <p:ph type="sldNum" sz="quarter" idx="10"/>
          </p:nvPr>
        </p:nvSpPr>
        <p:spPr/>
        <p:txBody>
          <a:bodyPr/>
          <a:lstStyle/>
          <a:p>
            <a:fld id="{87A2DC32-3504-46EA-A4CB-95ED6A325EDF}" type="slidenum">
              <a:rPr lang="sv-SE" smtClean="0"/>
              <a:pPr/>
              <a:t>38</a:t>
            </a:fld>
            <a:endParaRPr lang="sv-SE"/>
          </a:p>
        </p:txBody>
      </p:sp>
    </p:spTree>
    <p:extLst>
      <p:ext uri="{BB962C8B-B14F-4D97-AF65-F5344CB8AC3E}">
        <p14:creationId xmlns:p14="http://schemas.microsoft.com/office/powerpoint/2010/main" val="135354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mtClean="0">
                <a:hlinkClick r:id="rId3"/>
              </a:rPr>
              <a:t>http://html5doctor.com/microdata/</a:t>
            </a:r>
            <a:endParaRPr lang="sv-SE"/>
          </a:p>
        </p:txBody>
      </p:sp>
      <p:sp>
        <p:nvSpPr>
          <p:cNvPr id="4" name="Slide Number Placeholder 3"/>
          <p:cNvSpPr>
            <a:spLocks noGrp="1"/>
          </p:cNvSpPr>
          <p:nvPr>
            <p:ph type="sldNum" sz="quarter" idx="10"/>
          </p:nvPr>
        </p:nvSpPr>
        <p:spPr/>
        <p:txBody>
          <a:bodyPr/>
          <a:lstStyle/>
          <a:p>
            <a:fld id="{87A2DC32-3504-46EA-A4CB-95ED6A325EDF}" type="slidenum">
              <a:rPr lang="sv-SE" smtClean="0"/>
              <a:pPr/>
              <a:t>45</a:t>
            </a:fld>
            <a:endParaRPr lang="sv-SE"/>
          </a:p>
        </p:txBody>
      </p:sp>
    </p:spTree>
    <p:extLst>
      <p:ext uri="{BB962C8B-B14F-4D97-AF65-F5344CB8AC3E}">
        <p14:creationId xmlns:p14="http://schemas.microsoft.com/office/powerpoint/2010/main" val="274307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1" Type="http://schemas.openxmlformats.org/officeDocument/2006/relationships/slideLayout" Target="../slideLayouts/slideLayout1.xml"/><Relationship Id="rId2" Type="http://schemas.openxmlformats.org/officeDocument/2006/relationships/hyperlink" Target="http://html5boilerplate.com/mobil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hatwg.org/specs/web-apps/current-work/multipage/" TargetMode="External"/><Relationship Id="rId4" Type="http://schemas.openxmlformats.org/officeDocument/2006/relationships/image" Target="../media/image5.png"/><Relationship Id="rId5" Type="http://schemas.openxmlformats.org/officeDocument/2006/relationships/hyperlink" Target="http://dev.w3.org/html5/spec-author-view/" TargetMode="External"/><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F06 </a:t>
            </a:r>
            <a:r>
              <a:rPr lang="sv-SE" b="1" dirty="0" smtClean="0"/>
              <a:t>– HTML5</a:t>
            </a:r>
            <a:endParaRPr lang="sv-SE" b="1" dirty="0"/>
          </a:p>
        </p:txBody>
      </p:sp>
      <p:sp>
        <p:nvSpPr>
          <p:cNvPr id="15" name="TextBox 14"/>
          <p:cNvSpPr txBox="1"/>
          <p:nvPr/>
        </p:nvSpPr>
        <p:spPr>
          <a:xfrm>
            <a:off x="395536" y="1201316"/>
            <a:ext cx="4195830" cy="954107"/>
          </a:xfrm>
          <a:prstGeom prst="rect">
            <a:avLst/>
          </a:prstGeom>
          <a:noFill/>
        </p:spPr>
        <p:txBody>
          <a:bodyPr wrap="none" rtlCol="0">
            <a:spAutoFit/>
          </a:bodyPr>
          <a:lstStyle/>
          <a:p>
            <a:r>
              <a:rPr lang="sv-SE" sz="2800" b="1" dirty="0" smtClean="0">
                <a:latin typeface="Minya Nouvelle" pitchFamily="2" charset="0"/>
              </a:rPr>
              <a:t>Föreläsning </a:t>
            </a:r>
            <a:r>
              <a:rPr lang="sv-SE" sz="2800" b="1" dirty="0" smtClean="0">
                <a:latin typeface="Minya Nouvelle" pitchFamily="2" charset="0"/>
              </a:rPr>
              <a:t>06, HT2013</a:t>
            </a:r>
            <a:endParaRPr lang="sv-SE" sz="2800" b="1" dirty="0" smtClean="0">
              <a:latin typeface="Minya Nouvelle" pitchFamily="2" charset="0"/>
            </a:endParaRPr>
          </a:p>
          <a:p>
            <a:r>
              <a:rPr lang="sv-SE" sz="2800" dirty="0" smtClean="0">
                <a:latin typeface="Minya Nouvelle" pitchFamily="2" charset="0"/>
              </a:rPr>
              <a:t>HTML5</a:t>
            </a: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785492"/>
            <a:ext cx="2088232"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56176" y="4887347"/>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42507243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Nav</a:t>
            </a:r>
            <a:endParaRPr lang="sv-SE" dirty="0"/>
          </a:p>
        </p:txBody>
      </p:sp>
      <p:pic>
        <p:nvPicPr>
          <p:cNvPr id="185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406" y="1057300"/>
            <a:ext cx="4181074" cy="43924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4788024" y="1633364"/>
            <a:ext cx="1008112" cy="288032"/>
          </a:xfrm>
          <a:prstGeom prst="round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p:cNvSpPr txBox="1"/>
          <p:nvPr/>
        </p:nvSpPr>
        <p:spPr>
          <a:xfrm>
            <a:off x="395536" y="1417340"/>
            <a:ext cx="4104456" cy="2308324"/>
          </a:xfrm>
          <a:prstGeom prst="rect">
            <a:avLst/>
          </a:prstGeom>
          <a:noFill/>
        </p:spPr>
        <p:txBody>
          <a:bodyPr wrap="square" rtlCol="0">
            <a:spAutoFit/>
          </a:bodyPr>
          <a:lstStyle/>
          <a:p>
            <a:r>
              <a:rPr lang="sv-SE" b="1" dirty="0" smtClean="0">
                <a:latin typeface="Minya Nouvelle" pitchFamily="2" charset="0"/>
              </a:rPr>
              <a:t>&lt;nav&gt;</a:t>
            </a:r>
          </a:p>
          <a:p>
            <a:r>
              <a:rPr lang="sv-SE" dirty="0" smtClean="0">
                <a:latin typeface="Minya Nouvelle" pitchFamily="2" charset="0"/>
              </a:rPr>
              <a:t>Nav beskriver en sektion på sidan som länkar till andra sidor eller till delar på sidan.</a:t>
            </a:r>
          </a:p>
          <a:p>
            <a:endParaRPr lang="sv-SE" dirty="0">
              <a:latin typeface="Minya Nouvelle" pitchFamily="2" charset="0"/>
            </a:endParaRPr>
          </a:p>
          <a:p>
            <a:r>
              <a:rPr lang="sv-SE" dirty="0" smtClean="0">
                <a:latin typeface="Minya Nouvelle" pitchFamily="2" charset="0"/>
              </a:rPr>
              <a:t>Används inte till alla länkar men till den huvudsakliga navigationen på sidan.</a:t>
            </a:r>
          </a:p>
        </p:txBody>
      </p:sp>
    </p:spTree>
    <p:extLst>
      <p:ext uri="{BB962C8B-B14F-4D97-AF65-F5344CB8AC3E}">
        <p14:creationId xmlns:p14="http://schemas.microsoft.com/office/powerpoint/2010/main" val="362184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Main</a:t>
            </a:r>
            <a:endParaRPr lang="sv-SE" dirty="0"/>
          </a:p>
        </p:txBody>
      </p:sp>
      <p:sp>
        <p:nvSpPr>
          <p:cNvPr id="3" name="Subtitle 2"/>
          <p:cNvSpPr>
            <a:spLocks noGrp="1"/>
          </p:cNvSpPr>
          <p:nvPr>
            <p:ph type="subTitle" idx="1"/>
          </p:nvPr>
        </p:nvSpPr>
        <p:spPr>
          <a:xfrm>
            <a:off x="395536" y="1129308"/>
            <a:ext cx="3888432" cy="3744416"/>
          </a:xfrm>
        </p:spPr>
        <p:txBody>
          <a:bodyPr/>
          <a:lstStyle/>
          <a:p>
            <a:r>
              <a:rPr lang="sv-SE" sz="1800" b="1" dirty="0" smtClean="0"/>
              <a:t>&lt;</a:t>
            </a:r>
            <a:r>
              <a:rPr lang="sv-SE" sz="1800" b="1" dirty="0" err="1" smtClean="0"/>
              <a:t>main</a:t>
            </a:r>
            <a:r>
              <a:rPr lang="sv-SE" sz="1800" b="1" dirty="0" smtClean="0"/>
              <a:t>&gt;</a:t>
            </a:r>
            <a:endParaRPr lang="sv-SE" sz="1800" b="1" dirty="0" smtClean="0"/>
          </a:p>
          <a:p>
            <a:r>
              <a:rPr lang="sv-SE" sz="1800" dirty="0" smtClean="0"/>
              <a:t>Main kapslar in sidans </a:t>
            </a:r>
            <a:r>
              <a:rPr lang="sv-SE" sz="1800" b="1" dirty="0" smtClean="0"/>
              <a:t>huvudinneh</a:t>
            </a:r>
            <a:r>
              <a:rPr lang="sv-SE" sz="1800" b="1" dirty="0" smtClean="0"/>
              <a:t>åll</a:t>
            </a:r>
            <a:r>
              <a:rPr lang="sv-SE" sz="1800" dirty="0" smtClean="0"/>
              <a:t>.</a:t>
            </a:r>
            <a:endParaRPr lang="sv-SE" sz="1800" dirty="0" smtClean="0"/>
          </a:p>
          <a:p>
            <a:endParaRPr lang="sv-SE" sz="1800" dirty="0" smtClean="0"/>
          </a:p>
          <a:p>
            <a:r>
              <a:rPr lang="sv-SE" sz="1800" dirty="0" smtClean="0"/>
              <a:t>Det får enbart finnas </a:t>
            </a:r>
            <a:r>
              <a:rPr lang="sv-SE" sz="1800" b="1" dirty="0" smtClean="0"/>
              <a:t>ett</a:t>
            </a:r>
            <a:r>
              <a:rPr lang="sv-SE" sz="1800" dirty="0" smtClean="0"/>
              <a:t> </a:t>
            </a:r>
            <a:r>
              <a:rPr lang="sv-SE" sz="1800" dirty="0" err="1" smtClean="0"/>
              <a:t>mainelement</a:t>
            </a:r>
            <a:r>
              <a:rPr lang="sv-SE" sz="1800" dirty="0" smtClean="0"/>
              <a:t> på sidan.</a:t>
            </a:r>
          </a:p>
          <a:p>
            <a:endParaRPr lang="sv-SE" sz="1800" dirty="0"/>
          </a:p>
          <a:p>
            <a:r>
              <a:rPr lang="sv-SE" sz="1800" dirty="0" err="1" smtClean="0"/>
              <a:t>Jmfr</a:t>
            </a:r>
            <a:r>
              <a:rPr lang="sv-SE" sz="1800" dirty="0" smtClean="0"/>
              <a:t>. klassiska </a:t>
            </a:r>
            <a:r>
              <a:rPr lang="sv-SE" sz="1800" dirty="0" err="1" smtClean="0"/>
              <a:t>div#content</a:t>
            </a:r>
            <a:endParaRPr lang="sv-SE" sz="1800" dirty="0"/>
          </a:p>
        </p:txBody>
      </p:sp>
      <p:pic>
        <p:nvPicPr>
          <p:cNvPr id="186370" name="Picture 2" descr="C:\Users\tstjo\AppData\Local\Temp\SNAGHTML13ba2e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57300"/>
            <a:ext cx="4153766" cy="43637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4716016" y="1921396"/>
            <a:ext cx="2664296" cy="3499669"/>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229852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Article</a:t>
            </a:r>
            <a:endParaRPr lang="sv-SE" dirty="0"/>
          </a:p>
        </p:txBody>
      </p:sp>
      <p:sp>
        <p:nvSpPr>
          <p:cNvPr id="3" name="Subtitle 2"/>
          <p:cNvSpPr>
            <a:spLocks noGrp="1"/>
          </p:cNvSpPr>
          <p:nvPr>
            <p:ph type="subTitle" idx="1"/>
          </p:nvPr>
        </p:nvSpPr>
        <p:spPr>
          <a:xfrm>
            <a:off x="395536" y="1129308"/>
            <a:ext cx="3888432" cy="3744416"/>
          </a:xfrm>
        </p:spPr>
        <p:txBody>
          <a:bodyPr/>
          <a:lstStyle/>
          <a:p>
            <a:r>
              <a:rPr lang="sv-SE" sz="1800" b="1" dirty="0" smtClean="0"/>
              <a:t>&lt;</a:t>
            </a:r>
            <a:r>
              <a:rPr lang="sv-SE" sz="1800" b="1" dirty="0" err="1" smtClean="0"/>
              <a:t>article</a:t>
            </a:r>
            <a:r>
              <a:rPr lang="sv-SE" sz="1800" b="1" dirty="0" smtClean="0"/>
              <a:t>&gt;</a:t>
            </a:r>
          </a:p>
          <a:p>
            <a:r>
              <a:rPr lang="sv-SE" sz="1800" dirty="0" smtClean="0"/>
              <a:t>Artikel syftar på delar på sidan som kan "leva" utan resten av sidan och som med andra ord kan återpubliceras för sig själv någon annanstans.</a:t>
            </a:r>
          </a:p>
          <a:p>
            <a:endParaRPr lang="sv-SE" sz="1800" dirty="0"/>
          </a:p>
          <a:p>
            <a:r>
              <a:rPr lang="sv-SE" sz="1800" dirty="0" smtClean="0"/>
              <a:t>Bloggposter, nyhetsartiklar etc.</a:t>
            </a:r>
            <a:endParaRPr lang="sv-SE" sz="1800" dirty="0"/>
          </a:p>
        </p:txBody>
      </p:sp>
      <p:pic>
        <p:nvPicPr>
          <p:cNvPr id="186370" name="Picture 2" descr="C:\Users\tstjo\AppData\Local\Temp\SNAGHTML13ba2e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57300"/>
            <a:ext cx="4153766" cy="43637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4716016" y="1921396"/>
            <a:ext cx="2664296" cy="3499669"/>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37141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Section</a:t>
            </a:r>
            <a:endParaRPr lang="sv-SE" dirty="0"/>
          </a:p>
        </p:txBody>
      </p:sp>
      <p:pic>
        <p:nvPicPr>
          <p:cNvPr id="195586" name="Picture 2" descr="C:\Users\tstjo\AppData\Local\Temp\SNAGHTML13bde8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7" y="1057300"/>
            <a:ext cx="4234471" cy="44485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4860032" y="3001516"/>
            <a:ext cx="2304256" cy="1296144"/>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Rectangle 4"/>
          <p:cNvSpPr/>
          <p:nvPr/>
        </p:nvSpPr>
        <p:spPr>
          <a:xfrm>
            <a:off x="4860032" y="4297660"/>
            <a:ext cx="2304256" cy="432048"/>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Rectangle 5"/>
          <p:cNvSpPr/>
          <p:nvPr/>
        </p:nvSpPr>
        <p:spPr>
          <a:xfrm>
            <a:off x="4860032" y="4729708"/>
            <a:ext cx="2304256" cy="77614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7" name="Rectangle 6"/>
          <p:cNvSpPr/>
          <p:nvPr/>
        </p:nvSpPr>
        <p:spPr>
          <a:xfrm>
            <a:off x="7380312" y="1993404"/>
            <a:ext cx="1368152" cy="1584176"/>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Rectangle 7"/>
          <p:cNvSpPr/>
          <p:nvPr/>
        </p:nvSpPr>
        <p:spPr>
          <a:xfrm>
            <a:off x="7380312" y="3649588"/>
            <a:ext cx="1368152" cy="185626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Box 8"/>
          <p:cNvSpPr txBox="1"/>
          <p:nvPr/>
        </p:nvSpPr>
        <p:spPr>
          <a:xfrm>
            <a:off x="539552" y="1273324"/>
            <a:ext cx="3672408" cy="3139321"/>
          </a:xfrm>
          <a:prstGeom prst="rect">
            <a:avLst/>
          </a:prstGeom>
          <a:noFill/>
        </p:spPr>
        <p:txBody>
          <a:bodyPr wrap="square" rtlCol="0">
            <a:spAutoFit/>
          </a:bodyPr>
          <a:lstStyle/>
          <a:p>
            <a:r>
              <a:rPr lang="sv-SE" b="1" dirty="0" smtClean="0">
                <a:latin typeface="Minya Nouvelle" pitchFamily="2" charset="0"/>
              </a:rPr>
              <a:t>&lt;</a:t>
            </a:r>
            <a:r>
              <a:rPr lang="sv-SE" b="1" dirty="0" err="1" smtClean="0">
                <a:latin typeface="Minya Nouvelle" pitchFamily="2" charset="0"/>
              </a:rPr>
              <a:t>section</a:t>
            </a:r>
            <a:r>
              <a:rPr lang="sv-SE" b="1" dirty="0" smtClean="0">
                <a:latin typeface="Minya Nouvelle" pitchFamily="2" charset="0"/>
              </a:rPr>
              <a:t>&gt;</a:t>
            </a:r>
          </a:p>
          <a:p>
            <a:r>
              <a:rPr lang="sv-SE" dirty="0" smtClean="0">
                <a:latin typeface="Minya Nouvelle" pitchFamily="2" charset="0"/>
              </a:rPr>
              <a:t>En generisk sektion/del av sidan, oftast med en rubrik.</a:t>
            </a:r>
          </a:p>
          <a:p>
            <a:endParaRPr lang="sv-SE" dirty="0" smtClean="0">
              <a:latin typeface="Minya Nouvelle" pitchFamily="2" charset="0"/>
            </a:endParaRPr>
          </a:p>
          <a:p>
            <a:r>
              <a:rPr lang="sv-SE" dirty="0" smtClean="0">
                <a:latin typeface="Minya Nouvelle" pitchFamily="2" charset="0"/>
              </a:rPr>
              <a:t>Typiskt kapitel.</a:t>
            </a:r>
          </a:p>
          <a:p>
            <a:endParaRPr lang="sv-SE" dirty="0" smtClean="0">
              <a:latin typeface="Minya Nouvelle" pitchFamily="2" charset="0"/>
            </a:endParaRPr>
          </a:p>
          <a:p>
            <a:r>
              <a:rPr lang="sv-SE" dirty="0" smtClean="0">
                <a:latin typeface="Minya Nouvelle" pitchFamily="2" charset="0"/>
              </a:rPr>
              <a:t>Rubriker skapar nya sektioner.</a:t>
            </a:r>
            <a:endParaRPr lang="sv-SE" dirty="0">
              <a:latin typeface="Minya Nouvelle" pitchFamily="2" charset="0"/>
            </a:endParaRPr>
          </a:p>
          <a:p>
            <a:endParaRPr lang="sv-SE" dirty="0">
              <a:latin typeface="Minya Nouvelle" pitchFamily="2" charset="0"/>
            </a:endParaRPr>
          </a:p>
          <a:p>
            <a:r>
              <a:rPr lang="sv-SE" dirty="0" smtClean="0">
                <a:latin typeface="Minya Nouvelle" pitchFamily="2" charset="0"/>
              </a:rPr>
              <a:t>Om du behöver dela upp något bara för att stila om det, använd &lt;div&gt; istället.</a:t>
            </a:r>
            <a:endParaRPr lang="sv-SE" dirty="0">
              <a:latin typeface="Minya Nouvelle" pitchFamily="2" charset="0"/>
            </a:endParaRPr>
          </a:p>
        </p:txBody>
      </p:sp>
    </p:spTree>
    <p:extLst>
      <p:ext uri="{BB962C8B-B14F-4D97-AF65-F5344CB8AC3E}">
        <p14:creationId xmlns:p14="http://schemas.microsoft.com/office/powerpoint/2010/main" val="395037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Aside</a:t>
            </a:r>
            <a:endParaRPr lang="sv-SE" dirty="0"/>
          </a:p>
        </p:txBody>
      </p:sp>
      <p:sp>
        <p:nvSpPr>
          <p:cNvPr id="3" name="Subtitle 2"/>
          <p:cNvSpPr>
            <a:spLocks noGrp="1"/>
          </p:cNvSpPr>
          <p:nvPr>
            <p:ph type="subTitle" idx="1"/>
          </p:nvPr>
        </p:nvSpPr>
        <p:spPr>
          <a:xfrm>
            <a:off x="714348" y="1309676"/>
            <a:ext cx="3929660" cy="3420031"/>
          </a:xfrm>
        </p:spPr>
        <p:txBody>
          <a:bodyPr/>
          <a:lstStyle/>
          <a:p>
            <a:r>
              <a:rPr lang="sv-SE" sz="1800" b="1" dirty="0" smtClean="0"/>
              <a:t>&lt;</a:t>
            </a:r>
            <a:r>
              <a:rPr lang="sv-SE" sz="1800" b="1" dirty="0" err="1" smtClean="0"/>
              <a:t>aside</a:t>
            </a:r>
            <a:r>
              <a:rPr lang="sv-SE" sz="1800" b="1" dirty="0" smtClean="0"/>
              <a:t>&gt;</a:t>
            </a:r>
          </a:p>
          <a:p>
            <a:r>
              <a:rPr lang="sv-SE" sz="1800" dirty="0" smtClean="0"/>
              <a:t>Sektion innehållande information som är relaterad till innehållet kring sektionen.</a:t>
            </a:r>
          </a:p>
          <a:p>
            <a:endParaRPr lang="sv-SE" sz="1800" dirty="0"/>
          </a:p>
          <a:p>
            <a:r>
              <a:rPr lang="sv-SE" sz="1800" dirty="0" smtClean="0"/>
              <a:t>Typiskt: reklam, tag-</a:t>
            </a:r>
            <a:r>
              <a:rPr lang="sv-SE" sz="1800" dirty="0" err="1" smtClean="0"/>
              <a:t>clouds</a:t>
            </a:r>
            <a:r>
              <a:rPr lang="sv-SE" sz="1800" dirty="0" smtClean="0"/>
              <a:t>, </a:t>
            </a:r>
          </a:p>
          <a:p>
            <a:endParaRPr lang="sv-SE" sz="1800" dirty="0"/>
          </a:p>
        </p:txBody>
      </p:sp>
      <p:pic>
        <p:nvPicPr>
          <p:cNvPr id="196610" name="Picture 2" descr="C:\Users\tstjo\AppData\Local\Temp\SNAGHTML13c224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057300"/>
            <a:ext cx="4214441" cy="44275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7308304" y="1921396"/>
            <a:ext cx="1440160" cy="3563411"/>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411946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Footer</a:t>
            </a:r>
            <a:endParaRPr lang="sv-SE" dirty="0"/>
          </a:p>
        </p:txBody>
      </p:sp>
      <p:pic>
        <p:nvPicPr>
          <p:cNvPr id="197634" name="Picture 2" descr="C:\Users\tstjo\AppData\Local\Temp\SNAGHTML13c765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1129308"/>
            <a:ext cx="3734651" cy="434382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5220072" y="1921396"/>
            <a:ext cx="1152128" cy="28803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Rectangle 4"/>
          <p:cNvSpPr/>
          <p:nvPr/>
        </p:nvSpPr>
        <p:spPr>
          <a:xfrm>
            <a:off x="6372200" y="2353444"/>
            <a:ext cx="1152128" cy="28803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Rectangle 5"/>
          <p:cNvSpPr/>
          <p:nvPr/>
        </p:nvSpPr>
        <p:spPr>
          <a:xfrm>
            <a:off x="5148064" y="4513684"/>
            <a:ext cx="3734651" cy="959446"/>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7" name="TextBox 6"/>
          <p:cNvSpPr txBox="1"/>
          <p:nvPr/>
        </p:nvSpPr>
        <p:spPr>
          <a:xfrm>
            <a:off x="467544" y="1201316"/>
            <a:ext cx="3969356" cy="1200329"/>
          </a:xfrm>
          <a:prstGeom prst="rect">
            <a:avLst/>
          </a:prstGeom>
          <a:noFill/>
        </p:spPr>
        <p:txBody>
          <a:bodyPr wrap="none" rtlCol="0">
            <a:spAutoFit/>
          </a:bodyPr>
          <a:lstStyle/>
          <a:p>
            <a:r>
              <a:rPr lang="sv-SE" b="1" dirty="0" smtClean="0">
                <a:latin typeface="Minya Nouvelle" pitchFamily="2" charset="0"/>
              </a:rPr>
              <a:t>&lt;</a:t>
            </a:r>
            <a:r>
              <a:rPr lang="sv-SE" b="1" dirty="0" err="1" smtClean="0">
                <a:latin typeface="Minya Nouvelle" pitchFamily="2" charset="0"/>
              </a:rPr>
              <a:t>footer</a:t>
            </a:r>
            <a:r>
              <a:rPr lang="sv-SE" b="1" dirty="0" smtClean="0">
                <a:latin typeface="Minya Nouvelle" pitchFamily="2" charset="0"/>
              </a:rPr>
              <a:t>&gt;</a:t>
            </a:r>
          </a:p>
          <a:p>
            <a:r>
              <a:rPr lang="sv-SE" dirty="0" smtClean="0">
                <a:latin typeface="Minya Nouvelle" pitchFamily="2" charset="0"/>
              </a:rPr>
              <a:t>Fot till den sektion det tillhör. </a:t>
            </a:r>
          </a:p>
          <a:p>
            <a:endParaRPr lang="sv-SE" dirty="0">
              <a:latin typeface="Minya Nouvelle" pitchFamily="2" charset="0"/>
            </a:endParaRPr>
          </a:p>
          <a:p>
            <a:r>
              <a:rPr lang="sv-SE" dirty="0" smtClean="0">
                <a:latin typeface="Minya Nouvelle" pitchFamily="2" charset="0"/>
              </a:rPr>
              <a:t>Behöver inte ligga sista i sektionen.</a:t>
            </a:r>
          </a:p>
        </p:txBody>
      </p:sp>
    </p:spTree>
    <p:extLst>
      <p:ext uri="{BB962C8B-B14F-4D97-AF65-F5344CB8AC3E}">
        <p14:creationId xmlns:p14="http://schemas.microsoft.com/office/powerpoint/2010/main" val="17515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Men hur stila med CSS?</a:t>
            </a:r>
            <a:endParaRPr lang="sv-SE" dirty="0"/>
          </a:p>
        </p:txBody>
      </p:sp>
      <p:sp>
        <p:nvSpPr>
          <p:cNvPr id="3" name="Subtitle 2"/>
          <p:cNvSpPr>
            <a:spLocks noGrp="1"/>
          </p:cNvSpPr>
          <p:nvPr>
            <p:ph type="subTitle" idx="1"/>
          </p:nvPr>
        </p:nvSpPr>
        <p:spPr>
          <a:xfrm>
            <a:off x="714348" y="1309677"/>
            <a:ext cx="6400800" cy="683727"/>
          </a:xfrm>
        </p:spPr>
        <p:txBody>
          <a:bodyPr/>
          <a:lstStyle/>
          <a:p>
            <a:r>
              <a:rPr lang="sv-SE" dirty="0" smtClean="0"/>
              <a:t>Inga problem:</a:t>
            </a:r>
          </a:p>
          <a:p>
            <a:endParaRPr lang="sv-SE" dirty="0"/>
          </a:p>
        </p:txBody>
      </p:sp>
      <p:sp>
        <p:nvSpPr>
          <p:cNvPr id="4" name="Rectangle 3"/>
          <p:cNvSpPr/>
          <p:nvPr/>
        </p:nvSpPr>
        <p:spPr>
          <a:xfrm>
            <a:off x="619944" y="2425452"/>
            <a:ext cx="36004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smtClean="0">
                <a:solidFill>
                  <a:srgbClr val="C00000"/>
                </a:solidFill>
                <a:latin typeface="Courier New" pitchFamily="49" charset="0"/>
                <a:cs typeface="Courier New" pitchFamily="49" charset="0"/>
              </a:rPr>
              <a:t>#header </a:t>
            </a:r>
            <a:r>
              <a:rPr lang="en-US" sz="1400" b="1" dirty="0">
                <a:solidFill>
                  <a:schemeClr val="tx1"/>
                </a:solidFill>
                <a:latin typeface="Courier New" pitchFamily="49" charset="0"/>
                <a:cs typeface="Courier New" pitchFamily="49" charset="0"/>
              </a:rPr>
              <a:t>{</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r>
              <a:rPr lang="en-US" sz="1400" b="1" dirty="0" smtClean="0">
                <a:solidFill>
                  <a:srgbClr val="0070C0"/>
                </a:solidFill>
                <a:latin typeface="Courier New" pitchFamily="49" charset="0"/>
                <a:cs typeface="Courier New" pitchFamily="49" charset="0"/>
              </a:rPr>
              <a:t>     float</a:t>
            </a:r>
            <a:r>
              <a:rPr lang="en-US" sz="1400" b="1" dirty="0" smtClean="0">
                <a:solidFill>
                  <a:schemeClr val="tx1"/>
                </a:solidFill>
                <a:latin typeface="Courier New" pitchFamily="49" charset="0"/>
                <a:cs typeface="Courier New" pitchFamily="49" charset="0"/>
              </a:rPr>
              <a:t>: left; </a:t>
            </a:r>
          </a:p>
          <a:p>
            <a:r>
              <a:rPr lang="en-US" sz="1400" b="1" dirty="0" smtClean="0">
                <a:solidFill>
                  <a:srgbClr val="0070C0"/>
                </a:solidFill>
                <a:latin typeface="Courier New" pitchFamily="49" charset="0"/>
                <a:cs typeface="Courier New" pitchFamily="49" charset="0"/>
              </a:rPr>
              <a:t>     margin</a:t>
            </a:r>
            <a:r>
              <a:rPr lang="en-US" sz="1400" b="1" dirty="0" smtClean="0">
                <a:solidFill>
                  <a:schemeClr val="tx1"/>
                </a:solidFill>
                <a:latin typeface="Courier New" pitchFamily="49" charset="0"/>
                <a:cs typeface="Courier New" pitchFamily="49" charset="0"/>
              </a:rPr>
              <a:t>: 0 auto 10px auto; </a:t>
            </a:r>
          </a:p>
          <a:p>
            <a:r>
              <a:rPr lang="en-US" sz="1400" b="1" dirty="0" smtClean="0">
                <a:solidFill>
                  <a:schemeClr val="tx1"/>
                </a:solidFill>
                <a:latin typeface="Courier New" pitchFamily="49" charset="0"/>
                <a:cs typeface="Courier New" pitchFamily="49" charset="0"/>
              </a:rPr>
              <a:t>}</a:t>
            </a:r>
          </a:p>
        </p:txBody>
      </p:sp>
      <p:sp>
        <p:nvSpPr>
          <p:cNvPr id="5" name="Rectangle 4"/>
          <p:cNvSpPr/>
          <p:nvPr/>
        </p:nvSpPr>
        <p:spPr>
          <a:xfrm>
            <a:off x="5228456" y="2425452"/>
            <a:ext cx="34480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smtClean="0">
                <a:solidFill>
                  <a:srgbClr val="C00000"/>
                </a:solidFill>
                <a:latin typeface="Courier New" pitchFamily="49" charset="0"/>
                <a:cs typeface="Courier New" pitchFamily="49" charset="0"/>
              </a:rPr>
              <a:t>header </a:t>
            </a:r>
            <a:r>
              <a:rPr lang="en-US" sz="1400" b="1" dirty="0">
                <a:solidFill>
                  <a:schemeClr val="tx1"/>
                </a:solidFill>
                <a:latin typeface="Courier New" pitchFamily="49" charset="0"/>
                <a:cs typeface="Courier New" pitchFamily="49" charset="0"/>
              </a:rPr>
              <a:t>{</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r>
              <a:rPr lang="en-US" sz="1400" b="1" dirty="0" smtClean="0">
                <a:solidFill>
                  <a:srgbClr val="0070C0"/>
                </a:solidFill>
                <a:latin typeface="Courier New" pitchFamily="49" charset="0"/>
                <a:cs typeface="Courier New" pitchFamily="49" charset="0"/>
              </a:rPr>
              <a:t>     float</a:t>
            </a:r>
            <a:r>
              <a:rPr lang="en-US" sz="1400" b="1" dirty="0" smtClean="0">
                <a:solidFill>
                  <a:schemeClr val="tx1"/>
                </a:solidFill>
                <a:latin typeface="Courier New" pitchFamily="49" charset="0"/>
                <a:cs typeface="Courier New" pitchFamily="49" charset="0"/>
              </a:rPr>
              <a:t>: left; </a:t>
            </a:r>
          </a:p>
          <a:p>
            <a:r>
              <a:rPr lang="en-US" sz="1400" b="1" dirty="0" smtClean="0">
                <a:solidFill>
                  <a:srgbClr val="0070C0"/>
                </a:solidFill>
                <a:latin typeface="Courier New" pitchFamily="49" charset="0"/>
                <a:cs typeface="Courier New" pitchFamily="49" charset="0"/>
              </a:rPr>
              <a:t>     margin</a:t>
            </a:r>
            <a:r>
              <a:rPr lang="en-US" sz="1400" b="1" dirty="0" smtClean="0">
                <a:solidFill>
                  <a:schemeClr val="tx1"/>
                </a:solidFill>
                <a:latin typeface="Courier New" pitchFamily="49" charset="0"/>
                <a:cs typeface="Courier New" pitchFamily="49" charset="0"/>
              </a:rPr>
              <a:t>: 0 auto 10px auto; </a:t>
            </a:r>
          </a:p>
          <a:p>
            <a:r>
              <a:rPr lang="en-US" sz="1400" b="1" dirty="0" smtClean="0">
                <a:solidFill>
                  <a:schemeClr val="tx1"/>
                </a:solidFill>
                <a:latin typeface="Courier New" pitchFamily="49" charset="0"/>
                <a:cs typeface="Courier New" pitchFamily="49" charset="0"/>
              </a:rPr>
              <a:t>}</a:t>
            </a:r>
          </a:p>
        </p:txBody>
      </p:sp>
      <p:sp>
        <p:nvSpPr>
          <p:cNvPr id="6" name="Right Arrow 5"/>
          <p:cNvSpPr/>
          <p:nvPr/>
        </p:nvSpPr>
        <p:spPr>
          <a:xfrm>
            <a:off x="4427984" y="2713484"/>
            <a:ext cx="576064" cy="360040"/>
          </a:xfrm>
          <a:prstGeom prst="rightArrow">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
        <p:nvSpPr>
          <p:cNvPr id="7" name="TextBox 6"/>
          <p:cNvSpPr txBox="1"/>
          <p:nvPr/>
        </p:nvSpPr>
        <p:spPr>
          <a:xfrm>
            <a:off x="467544" y="2065412"/>
            <a:ext cx="1930337" cy="369332"/>
          </a:xfrm>
          <a:prstGeom prst="rect">
            <a:avLst/>
          </a:prstGeom>
          <a:noFill/>
        </p:spPr>
        <p:txBody>
          <a:bodyPr wrap="none" rtlCol="0">
            <a:spAutoFit/>
          </a:bodyPr>
          <a:lstStyle/>
          <a:p>
            <a:r>
              <a:rPr lang="sv-SE" dirty="0" smtClean="0">
                <a:latin typeface="Minya Nouvelle" pitchFamily="2" charset="0"/>
              </a:rPr>
              <a:t>&lt;div id="</a:t>
            </a:r>
            <a:r>
              <a:rPr lang="sv-SE" dirty="0" err="1" smtClean="0">
                <a:latin typeface="Minya Nouvelle" pitchFamily="2" charset="0"/>
              </a:rPr>
              <a:t>header</a:t>
            </a:r>
            <a:r>
              <a:rPr lang="sv-SE" dirty="0" smtClean="0">
                <a:latin typeface="Minya Nouvelle" pitchFamily="2" charset="0"/>
              </a:rPr>
              <a:t>"&gt;</a:t>
            </a:r>
          </a:p>
        </p:txBody>
      </p:sp>
      <p:sp>
        <p:nvSpPr>
          <p:cNvPr id="8" name="TextBox 7"/>
          <p:cNvSpPr txBox="1"/>
          <p:nvPr/>
        </p:nvSpPr>
        <p:spPr>
          <a:xfrm>
            <a:off x="5004048" y="2065412"/>
            <a:ext cx="1063112" cy="369332"/>
          </a:xfrm>
          <a:prstGeom prst="rect">
            <a:avLst/>
          </a:prstGeom>
          <a:noFill/>
        </p:spPr>
        <p:txBody>
          <a:bodyPr wrap="none" rtlCol="0">
            <a:spAutoFit/>
          </a:bodyPr>
          <a:lstStyle/>
          <a:p>
            <a:r>
              <a:rPr lang="sv-SE" dirty="0" smtClean="0">
                <a:latin typeface="Minya Nouvelle" pitchFamily="2" charset="0"/>
              </a:rPr>
              <a:t>&lt;</a:t>
            </a:r>
            <a:r>
              <a:rPr lang="sv-SE" dirty="0" err="1" smtClean="0">
                <a:latin typeface="Minya Nouvelle" pitchFamily="2" charset="0"/>
              </a:rPr>
              <a:t>header</a:t>
            </a:r>
            <a:r>
              <a:rPr lang="sv-SE" dirty="0" smtClean="0">
                <a:latin typeface="Minya Nouvelle" pitchFamily="2" charset="0"/>
              </a:rPr>
              <a:t>&gt;</a:t>
            </a:r>
          </a:p>
        </p:txBody>
      </p:sp>
    </p:spTree>
    <p:extLst>
      <p:ext uri="{BB962C8B-B14F-4D97-AF65-F5344CB8AC3E}">
        <p14:creationId xmlns:p14="http://schemas.microsoft.com/office/powerpoint/2010/main" val="3702176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Blockelement</a:t>
            </a:r>
            <a:endParaRPr lang="sv-SE" dirty="0"/>
          </a:p>
        </p:txBody>
      </p:sp>
      <p:sp>
        <p:nvSpPr>
          <p:cNvPr id="4" name="Rectangle 3"/>
          <p:cNvSpPr/>
          <p:nvPr/>
        </p:nvSpPr>
        <p:spPr>
          <a:xfrm>
            <a:off x="1691680" y="2407449"/>
            <a:ext cx="54006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a:solidFill>
                  <a:srgbClr val="C00000"/>
                </a:solidFill>
                <a:latin typeface="Courier New" pitchFamily="49" charset="0"/>
                <a:cs typeface="Courier New" pitchFamily="49" charset="0"/>
              </a:rPr>
              <a:t>article, aside, details, </a:t>
            </a:r>
            <a:r>
              <a:rPr lang="en-US" sz="1400" b="1" dirty="0" err="1">
                <a:solidFill>
                  <a:srgbClr val="C00000"/>
                </a:solidFill>
                <a:latin typeface="Courier New" pitchFamily="49" charset="0"/>
                <a:cs typeface="Courier New" pitchFamily="49" charset="0"/>
              </a:rPr>
              <a:t>figcaption</a:t>
            </a:r>
            <a:r>
              <a:rPr lang="en-US" sz="1400" b="1" dirty="0">
                <a:solidFill>
                  <a:srgbClr val="C00000"/>
                </a:solidFill>
                <a:latin typeface="Courier New" pitchFamily="49" charset="0"/>
                <a:cs typeface="Courier New" pitchFamily="49" charset="0"/>
              </a:rPr>
              <a:t>, figure, </a:t>
            </a:r>
          </a:p>
          <a:p>
            <a:r>
              <a:rPr lang="en-US" sz="1400" b="1" dirty="0">
                <a:solidFill>
                  <a:srgbClr val="C00000"/>
                </a:solidFill>
                <a:latin typeface="Courier New" pitchFamily="49" charset="0"/>
                <a:cs typeface="Courier New" pitchFamily="49" charset="0"/>
              </a:rPr>
              <a:t>footer, header, </a:t>
            </a:r>
            <a:r>
              <a:rPr lang="en-US" sz="1400" b="1" dirty="0" err="1">
                <a:solidFill>
                  <a:srgbClr val="C00000"/>
                </a:solidFill>
                <a:latin typeface="Courier New" pitchFamily="49" charset="0"/>
                <a:cs typeface="Courier New" pitchFamily="49" charset="0"/>
              </a:rPr>
              <a:t>hgroup</a:t>
            </a:r>
            <a:r>
              <a:rPr lang="en-US" sz="1400" b="1" dirty="0">
                <a:solidFill>
                  <a:srgbClr val="C00000"/>
                </a:solidFill>
                <a:latin typeface="Courier New" pitchFamily="49" charset="0"/>
                <a:cs typeface="Courier New" pitchFamily="49" charset="0"/>
              </a:rPr>
              <a:t>, menu, </a:t>
            </a:r>
            <a:r>
              <a:rPr lang="en-US" sz="1400" b="1" dirty="0" err="1">
                <a:solidFill>
                  <a:srgbClr val="C00000"/>
                </a:solidFill>
                <a:latin typeface="Courier New" pitchFamily="49" charset="0"/>
                <a:cs typeface="Courier New" pitchFamily="49" charset="0"/>
              </a:rPr>
              <a:t>nav</a:t>
            </a:r>
            <a:r>
              <a:rPr lang="en-US" sz="1400" b="1" dirty="0">
                <a:solidFill>
                  <a:srgbClr val="C00000"/>
                </a:solidFill>
                <a:latin typeface="Courier New" pitchFamily="49" charset="0"/>
                <a:cs typeface="Courier New" pitchFamily="49" charset="0"/>
              </a:rPr>
              <a:t>, section</a:t>
            </a:r>
            <a:r>
              <a:rPr lang="en-US" sz="1400" b="1" dirty="0" smtClean="0">
                <a:solidFill>
                  <a:schemeClr val="tx1"/>
                </a:solidFill>
                <a:latin typeface="Courier New" pitchFamily="49" charset="0"/>
                <a:cs typeface="Courier New" pitchFamily="49" charset="0"/>
              </a:rPr>
              <a:t>{</a:t>
            </a:r>
            <a:r>
              <a:rPr lang="en-US" sz="1400" b="1" dirty="0" smtClean="0">
                <a:solidFill>
                  <a:srgbClr val="0070C0"/>
                </a:solidFill>
                <a:latin typeface="Courier New" pitchFamily="49" charset="0"/>
                <a:cs typeface="Courier New" pitchFamily="49" charset="0"/>
              </a:rPr>
              <a:t> </a:t>
            </a:r>
          </a:p>
          <a:p>
            <a:r>
              <a:rPr lang="en-US" sz="1400" b="1" dirty="0" smtClean="0">
                <a:solidFill>
                  <a:srgbClr val="0070C0"/>
                </a:solidFill>
                <a:latin typeface="Courier New" pitchFamily="49" charset="0"/>
                <a:cs typeface="Courier New" pitchFamily="49" charset="0"/>
              </a:rPr>
              <a:t>     display</a:t>
            </a:r>
            <a:r>
              <a:rPr lang="en-US" sz="1400" b="1" dirty="0" smtClean="0">
                <a:solidFill>
                  <a:schemeClr val="tx1"/>
                </a:solidFill>
                <a:latin typeface="Courier New" pitchFamily="49" charset="0"/>
                <a:cs typeface="Courier New" pitchFamily="49" charset="0"/>
              </a:rPr>
              <a:t>: block; </a:t>
            </a:r>
          </a:p>
          <a:p>
            <a:r>
              <a:rPr lang="en-US" sz="1400" b="1" dirty="0" smtClean="0">
                <a:solidFill>
                  <a:schemeClr val="tx1"/>
                </a:solidFill>
                <a:latin typeface="Courier New" pitchFamily="49" charset="0"/>
                <a:cs typeface="Courier New" pitchFamily="49" charset="0"/>
              </a:rPr>
              <a:t>}</a:t>
            </a:r>
          </a:p>
        </p:txBody>
      </p:sp>
      <p:sp>
        <p:nvSpPr>
          <p:cNvPr id="5" name="TextBox 4"/>
          <p:cNvSpPr txBox="1"/>
          <p:nvPr/>
        </p:nvSpPr>
        <p:spPr>
          <a:xfrm>
            <a:off x="611560" y="1417340"/>
            <a:ext cx="8129085" cy="646331"/>
          </a:xfrm>
          <a:prstGeom prst="rect">
            <a:avLst/>
          </a:prstGeom>
          <a:noFill/>
        </p:spPr>
        <p:txBody>
          <a:bodyPr wrap="none" rtlCol="0">
            <a:spAutoFit/>
          </a:bodyPr>
          <a:lstStyle/>
          <a:p>
            <a:r>
              <a:rPr lang="sv-SE" dirty="0" smtClean="0">
                <a:latin typeface="Minya Nouvelle" pitchFamily="2" charset="0"/>
              </a:rPr>
              <a:t>Se till att de nya taggarna presenteras som blockelement i alla webbläsare,</a:t>
            </a:r>
          </a:p>
          <a:p>
            <a:r>
              <a:rPr lang="sv-SE" dirty="0" smtClean="0">
                <a:latin typeface="Minya Nouvelle" pitchFamily="2" charset="0"/>
              </a:rPr>
              <a:t>även webbläsare som inte stödjer taggarna.</a:t>
            </a:r>
          </a:p>
        </p:txBody>
      </p:sp>
      <p:sp>
        <p:nvSpPr>
          <p:cNvPr id="6" name="TextBox 5"/>
          <p:cNvSpPr txBox="1"/>
          <p:nvPr/>
        </p:nvSpPr>
        <p:spPr>
          <a:xfrm>
            <a:off x="179512" y="4873724"/>
            <a:ext cx="7416824" cy="646331"/>
          </a:xfrm>
          <a:prstGeom prst="rect">
            <a:avLst/>
          </a:prstGeom>
          <a:noFill/>
        </p:spPr>
        <p:txBody>
          <a:bodyPr wrap="square" rtlCol="0">
            <a:spAutoFit/>
          </a:bodyPr>
          <a:lstStyle/>
          <a:p>
            <a:r>
              <a:rPr lang="sv-SE" dirty="0" smtClean="0">
                <a:latin typeface="Minya Nouvelle" pitchFamily="2" charset="0"/>
              </a:rPr>
              <a:t>Använder du exempelvis Meyers </a:t>
            </a:r>
            <a:r>
              <a:rPr lang="sv-SE" dirty="0" err="1" smtClean="0">
                <a:latin typeface="Minya Nouvelle" pitchFamily="2" charset="0"/>
              </a:rPr>
              <a:t>reset</a:t>
            </a:r>
            <a:r>
              <a:rPr lang="sv-SE" dirty="0" smtClean="0">
                <a:latin typeface="Minya Nouvelle" pitchFamily="2" charset="0"/>
              </a:rPr>
              <a:t> CSS eller html5boilerplate så görs detta där. </a:t>
            </a:r>
          </a:p>
        </p:txBody>
      </p:sp>
    </p:spTree>
    <p:extLst>
      <p:ext uri="{BB962C8B-B14F-4D97-AF65-F5344CB8AC3E}">
        <p14:creationId xmlns:p14="http://schemas.microsoft.com/office/powerpoint/2010/main" val="346082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IE-fix</a:t>
            </a:r>
            <a:endParaRPr lang="sv-SE" dirty="0"/>
          </a:p>
        </p:txBody>
      </p:sp>
      <p:grpSp>
        <p:nvGrpSpPr>
          <p:cNvPr id="4" name="Group 3"/>
          <p:cNvGrpSpPr/>
          <p:nvPr/>
        </p:nvGrpSpPr>
        <p:grpSpPr>
          <a:xfrm>
            <a:off x="6732240" y="2137420"/>
            <a:ext cx="2016224" cy="2231007"/>
            <a:chOff x="6732240" y="1301860"/>
            <a:chExt cx="2016224" cy="2231007"/>
          </a:xfrm>
        </p:grpSpPr>
        <p:pic>
          <p:nvPicPr>
            <p:cNvPr id="5"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5543" y="1301860"/>
              <a:ext cx="807533" cy="807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dfm\info\icons\v-collections\v_collections_png\basic_foundation\48x48\shadow\sign_war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309" y="167752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32240" y="2209428"/>
              <a:ext cx="2016224" cy="1323439"/>
            </a:xfrm>
            <a:prstGeom prst="rect">
              <a:avLst/>
            </a:prstGeom>
            <a:noFill/>
          </p:spPr>
          <p:txBody>
            <a:bodyPr wrap="square" rtlCol="0">
              <a:spAutoFit/>
            </a:bodyPr>
            <a:lstStyle/>
            <a:p>
              <a:pPr algn="ctr"/>
              <a:r>
                <a:rPr lang="sv-SE" sz="1600" dirty="0" smtClean="0">
                  <a:latin typeface="Minya Nouvelle" pitchFamily="2" charset="0"/>
                </a:rPr>
                <a:t>Detta fix behövs för IE8 och lägre. </a:t>
              </a:r>
            </a:p>
            <a:p>
              <a:pPr algn="ctr"/>
              <a:endParaRPr lang="sv-SE" sz="1600" dirty="0">
                <a:latin typeface="Minya Nouvelle" pitchFamily="2" charset="0"/>
              </a:endParaRPr>
            </a:p>
            <a:p>
              <a:pPr algn="ctr"/>
              <a:r>
                <a:rPr lang="sv-SE" sz="1600" dirty="0" smtClean="0">
                  <a:latin typeface="Minya Nouvelle" pitchFamily="2" charset="0"/>
                </a:rPr>
                <a:t>IE9 har stöd för de nya taggarna</a:t>
              </a:r>
            </a:p>
          </p:txBody>
        </p:sp>
      </p:grpSp>
      <p:sp>
        <p:nvSpPr>
          <p:cNvPr id="8" name="Rectangle 7"/>
          <p:cNvSpPr/>
          <p:nvPr/>
        </p:nvSpPr>
        <p:spPr>
          <a:xfrm>
            <a:off x="1187624" y="1777380"/>
            <a:ext cx="4824536" cy="227754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&lt;script&gt;</a:t>
            </a:r>
          </a:p>
          <a:p>
            <a:r>
              <a:rPr lang="en-US" sz="1200" b="1" dirty="0">
                <a:solidFill>
                  <a:srgbClr val="0070C0"/>
                </a:solidFill>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document</a:t>
            </a:r>
            <a:r>
              <a:rPr lang="en-US" sz="1200" b="1" dirty="0" err="1" smtClean="0">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("header");</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t>
            </a:r>
            <a:r>
              <a:rPr lang="en-US" sz="1200" b="1" dirty="0" err="1" smtClean="0">
                <a:solidFill>
                  <a:srgbClr val="0070C0"/>
                </a:solidFill>
                <a:latin typeface="Courier New" pitchFamily="49" charset="0"/>
                <a:cs typeface="Courier New" pitchFamily="49" charset="0"/>
              </a:rPr>
              <a:t>hgroup</a:t>
            </a:r>
            <a:r>
              <a:rPr lang="en-US" sz="1200" b="1" dirty="0" smtClean="0">
                <a:solidFill>
                  <a:srgbClr val="0070C0"/>
                </a:solidFill>
                <a:latin typeface="Courier New" pitchFamily="49" charset="0"/>
                <a:cs typeface="Courier New" pitchFamily="49" charset="0"/>
              </a:rPr>
              <a:t>");</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("footer");</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("article");</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("section");</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t>
            </a:r>
            <a:r>
              <a:rPr lang="en-US" sz="1200" b="1" dirty="0" err="1" smtClean="0">
                <a:solidFill>
                  <a:srgbClr val="0070C0"/>
                </a:solidFill>
                <a:latin typeface="Courier New" pitchFamily="49" charset="0"/>
                <a:cs typeface="Courier New" pitchFamily="49" charset="0"/>
              </a:rPr>
              <a:t>nav</a:t>
            </a:r>
            <a:r>
              <a:rPr lang="en-US" sz="1200" b="1" dirty="0" smtClean="0">
                <a:solidFill>
                  <a:srgbClr val="0070C0"/>
                </a:solidFill>
                <a:latin typeface="Courier New" pitchFamily="49" charset="0"/>
                <a:cs typeface="Courier New" pitchFamily="49" charset="0"/>
              </a:rPr>
              <a:t>");</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("aside");</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("address");</a:t>
            </a:r>
          </a:p>
          <a:p>
            <a:r>
              <a:rPr lang="en-US" sz="1200" b="1" dirty="0" smtClean="0">
                <a:solidFill>
                  <a:srgbClr val="0070C0"/>
                </a:solidFill>
                <a:latin typeface="Courier New" pitchFamily="49" charset="0"/>
                <a:cs typeface="Courier New" pitchFamily="49" charset="0"/>
              </a:rPr>
              <a:t>&lt;/script&gt;</a:t>
            </a:r>
          </a:p>
          <a:p>
            <a:endParaRPr lang="en-US" sz="1100" b="1" dirty="0" smtClean="0">
              <a:solidFill>
                <a:srgbClr val="0070C0"/>
              </a:solidFill>
              <a:latin typeface="Courier New" pitchFamily="49" charset="0"/>
              <a:cs typeface="Courier New" pitchFamily="49" charset="0"/>
            </a:endParaRPr>
          </a:p>
          <a:p>
            <a:endParaRPr lang="en-US" sz="1100" b="1" dirty="0">
              <a:solidFill>
                <a:srgbClr val="0070C0"/>
              </a:solidFill>
              <a:latin typeface="Courier New" pitchFamily="49" charset="0"/>
              <a:cs typeface="Courier New" pitchFamily="49" charset="0"/>
            </a:endParaRPr>
          </a:p>
        </p:txBody>
      </p:sp>
      <p:sp>
        <p:nvSpPr>
          <p:cNvPr id="9" name="TextBox 8"/>
          <p:cNvSpPr txBox="1"/>
          <p:nvPr/>
        </p:nvSpPr>
        <p:spPr>
          <a:xfrm>
            <a:off x="1115616" y="1417340"/>
            <a:ext cx="3770584" cy="369332"/>
          </a:xfrm>
          <a:prstGeom prst="rect">
            <a:avLst/>
          </a:prstGeom>
          <a:noFill/>
        </p:spPr>
        <p:txBody>
          <a:bodyPr wrap="none" rtlCol="0">
            <a:spAutoFit/>
          </a:bodyPr>
          <a:lstStyle/>
          <a:p>
            <a:r>
              <a:rPr lang="sv-SE" dirty="0" smtClean="0">
                <a:latin typeface="Minya Nouvelle" pitchFamily="2" charset="0"/>
              </a:rPr>
              <a:t>Javascriptet läggs i &lt;</a:t>
            </a:r>
            <a:r>
              <a:rPr lang="sv-SE" dirty="0" err="1" smtClean="0">
                <a:latin typeface="Minya Nouvelle" pitchFamily="2" charset="0"/>
              </a:rPr>
              <a:t>head</a:t>
            </a:r>
            <a:r>
              <a:rPr lang="sv-SE" dirty="0" smtClean="0">
                <a:latin typeface="Minya Nouvelle" pitchFamily="2" charset="0"/>
              </a:rPr>
              <a:t>&gt;-taggen:</a:t>
            </a:r>
          </a:p>
        </p:txBody>
      </p:sp>
      <p:sp>
        <p:nvSpPr>
          <p:cNvPr id="10" name="TextBox 9"/>
          <p:cNvSpPr txBox="1"/>
          <p:nvPr/>
        </p:nvSpPr>
        <p:spPr>
          <a:xfrm>
            <a:off x="179512" y="4875465"/>
            <a:ext cx="8136904" cy="646331"/>
          </a:xfrm>
          <a:prstGeom prst="rect">
            <a:avLst/>
          </a:prstGeom>
          <a:noFill/>
        </p:spPr>
        <p:txBody>
          <a:bodyPr wrap="square" rtlCol="0">
            <a:spAutoFit/>
          </a:bodyPr>
          <a:lstStyle/>
          <a:p>
            <a:r>
              <a:rPr lang="sv-SE" dirty="0" smtClean="0">
                <a:latin typeface="Minya Nouvelle" pitchFamily="2" charset="0"/>
              </a:rPr>
              <a:t>Om du använder javascriptbiblioteket </a:t>
            </a:r>
            <a:r>
              <a:rPr lang="sv-SE" dirty="0" err="1" smtClean="0">
                <a:latin typeface="Minya Nouvelle" pitchFamily="2" charset="0"/>
              </a:rPr>
              <a:t>modernizr</a:t>
            </a:r>
            <a:r>
              <a:rPr lang="sv-SE" dirty="0" smtClean="0">
                <a:latin typeface="Minya Nouvelle" pitchFamily="2" charset="0"/>
              </a:rPr>
              <a:t> så görs detta där. HTML5boilerplate använder </a:t>
            </a:r>
            <a:r>
              <a:rPr lang="sv-SE" dirty="0" err="1" smtClean="0">
                <a:latin typeface="Minya Nouvelle" pitchFamily="2" charset="0"/>
              </a:rPr>
              <a:t>modernizr</a:t>
            </a:r>
            <a:r>
              <a:rPr lang="sv-SE" dirty="0" smtClean="0">
                <a:latin typeface="Minya Nouvelle" pitchFamily="2" charset="0"/>
              </a:rPr>
              <a:t>.</a:t>
            </a:r>
          </a:p>
        </p:txBody>
      </p:sp>
    </p:spTree>
    <p:extLst>
      <p:ext uri="{BB962C8B-B14F-4D97-AF65-F5344CB8AC3E}">
        <p14:creationId xmlns:p14="http://schemas.microsoft.com/office/powerpoint/2010/main" val="108273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a:t>
            </a:r>
            <a:endParaRPr lang="sv-SE" dirty="0"/>
          </a:p>
        </p:txBody>
      </p:sp>
      <p:sp>
        <p:nvSpPr>
          <p:cNvPr id="4" name="Rectangle 3"/>
          <p:cNvSpPr/>
          <p:nvPr/>
        </p:nvSpPr>
        <p:spPr>
          <a:xfrm>
            <a:off x="670966" y="2056039"/>
            <a:ext cx="7704856" cy="792088"/>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dirty="0"/>
          </a:p>
        </p:txBody>
      </p:sp>
      <p:sp>
        <p:nvSpPr>
          <p:cNvPr id="5" name="Rectangle 4"/>
          <p:cNvSpPr/>
          <p:nvPr/>
        </p:nvSpPr>
        <p:spPr>
          <a:xfrm>
            <a:off x="7086352" y="2078037"/>
            <a:ext cx="576064" cy="14204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solidFill>
                <a:srgbClr val="0070C0"/>
              </a:solidFill>
            </a:endParaRPr>
          </a:p>
        </p:txBody>
      </p:sp>
      <p:sp>
        <p:nvSpPr>
          <p:cNvPr id="6" name="Rectangle 5"/>
          <p:cNvSpPr/>
          <p:nvPr/>
        </p:nvSpPr>
        <p:spPr>
          <a:xfrm>
            <a:off x="3452582" y="2351107"/>
            <a:ext cx="1250832" cy="21602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solidFill>
                <a:srgbClr val="0070C0"/>
              </a:solidFill>
            </a:endParaRPr>
          </a:p>
        </p:txBody>
      </p:sp>
      <p:sp>
        <p:nvSpPr>
          <p:cNvPr id="7" name="TextBox 6"/>
          <p:cNvSpPr txBox="1"/>
          <p:nvPr/>
        </p:nvSpPr>
        <p:spPr>
          <a:xfrm>
            <a:off x="632328" y="2008996"/>
            <a:ext cx="7776864" cy="900246"/>
          </a:xfrm>
          <a:prstGeom prst="rect">
            <a:avLst/>
          </a:prstGeom>
          <a:noFill/>
        </p:spPr>
        <p:txBody>
          <a:bodyPr wrap="square" rtlCol="0">
            <a:spAutoFit/>
          </a:bodyPr>
          <a:lstStyle/>
          <a:p>
            <a:r>
              <a:rPr lang="sv-SE" sz="1050" dirty="0" err="1">
                <a:latin typeface="Verdana" pitchFamily="34" charset="0"/>
                <a:ea typeface="Verdana" pitchFamily="34" charset="0"/>
                <a:cs typeface="Verdana" pitchFamily="34" charset="0"/>
              </a:rPr>
              <a:t>Lorem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ipsum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dolor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amet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consectetur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adipiscing</a:t>
            </a:r>
            <a:r>
              <a:rPr lang="sv-SE" sz="1050" dirty="0">
                <a:latin typeface="Verdana" pitchFamily="34" charset="0"/>
                <a:ea typeface="Verdana" pitchFamily="34" charset="0"/>
                <a:cs typeface="Verdana" pitchFamily="34" charset="0"/>
              </a:rPr>
              <a:t> elit. In </a:t>
            </a:r>
            <a:r>
              <a:rPr lang="sv-SE" sz="1050" dirty="0" err="1">
                <a:latin typeface="Verdana" pitchFamily="34" charset="0"/>
                <a:ea typeface="Verdana" pitchFamily="34" charset="0"/>
                <a:cs typeface="Verdana" pitchFamily="34" charset="0"/>
              </a:rPr>
              <a:t>lacinia</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aliquet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auctor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Morbi</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lacinia</a:t>
            </a:r>
            <a:r>
              <a:rPr lang="sv-SE" sz="1050" dirty="0">
                <a:latin typeface="Verdana" pitchFamily="34" charset="0"/>
                <a:ea typeface="Verdana" pitchFamily="34" charset="0"/>
                <a:cs typeface="Verdana" pitchFamily="34" charset="0"/>
              </a:rPr>
              <a:t> </a:t>
            </a:r>
            <a:r>
              <a:rPr lang="sv-SE" sz="1050" i="1" dirty="0" err="1">
                <a:latin typeface="Verdana" pitchFamily="34" charset="0"/>
                <a:ea typeface="Verdana" pitchFamily="34" charset="0"/>
                <a:cs typeface="Verdana" pitchFamily="34" charset="0"/>
              </a:rPr>
              <a:t>ultricies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condimentum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Donec</a:t>
            </a:r>
            <a:r>
              <a:rPr lang="sv-SE" sz="1050" dirty="0">
                <a:latin typeface="Verdana" pitchFamily="34" charset="0"/>
                <a:ea typeface="Verdana" pitchFamily="34" charset="0"/>
                <a:cs typeface="Verdana" pitchFamily="34" charset="0"/>
              </a:rPr>
              <a:t> ut </a:t>
            </a:r>
            <a:r>
              <a:rPr lang="sv-SE" sz="1050" dirty="0" err="1">
                <a:latin typeface="Verdana" pitchFamily="34" charset="0"/>
                <a:ea typeface="Verdana" pitchFamily="34" charset="0"/>
                <a:cs typeface="Verdana" pitchFamily="34" charset="0"/>
              </a:rPr>
              <a:t>nisi</a:t>
            </a:r>
            <a:r>
              <a:rPr lang="sv-SE" sz="1050" dirty="0">
                <a:latin typeface="Verdana" pitchFamily="34" charset="0"/>
                <a:ea typeface="Verdana" pitchFamily="34" charset="0"/>
                <a:cs typeface="Verdana" pitchFamily="34" charset="0"/>
              </a:rPr>
              <a:t> at </a:t>
            </a:r>
            <a:r>
              <a:rPr lang="sv-SE" sz="1050" dirty="0" err="1">
                <a:latin typeface="Verdana" pitchFamily="34" charset="0"/>
                <a:ea typeface="Verdana" pitchFamily="34" charset="0"/>
                <a:cs typeface="Verdana" pitchFamily="34" charset="0"/>
              </a:rPr>
              <a:t>tellus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aliquet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adipiscing</a:t>
            </a:r>
            <a:r>
              <a:rPr lang="sv-SE" sz="1050" dirty="0">
                <a:latin typeface="Verdana" pitchFamily="34" charset="0"/>
                <a:ea typeface="Verdana" pitchFamily="34" charset="0"/>
                <a:cs typeface="Verdana" pitchFamily="34" charset="0"/>
              </a:rPr>
              <a:t> a vitae </a:t>
            </a:r>
            <a:r>
              <a:rPr lang="sv-SE" sz="1050" dirty="0" err="1">
                <a:latin typeface="Verdana" pitchFamily="34" charset="0"/>
                <a:ea typeface="Verdana" pitchFamily="34" charset="0"/>
                <a:cs typeface="Verdana" pitchFamily="34" charset="0"/>
              </a:rPr>
              <a:t>velit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Nunc</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mauris</a:t>
            </a:r>
            <a:r>
              <a:rPr lang="sv-SE" sz="1050" dirty="0">
                <a:latin typeface="Verdana" pitchFamily="34" charset="0"/>
                <a:ea typeface="Verdana" pitchFamily="34" charset="0"/>
                <a:cs typeface="Verdana" pitchFamily="34" charset="0"/>
              </a:rPr>
              <a:t> est, </a:t>
            </a:r>
            <a:r>
              <a:rPr lang="sv-SE" sz="1050" dirty="0" err="1">
                <a:latin typeface="Verdana" pitchFamily="34" charset="0"/>
                <a:ea typeface="Verdana" pitchFamily="34" charset="0"/>
                <a:cs typeface="Verdana" pitchFamily="34" charset="0"/>
              </a:rPr>
              <a:t>blandit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ac</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consectetur</a:t>
            </a:r>
            <a:r>
              <a:rPr lang="sv-SE" sz="1050" dirty="0">
                <a:latin typeface="Verdana" pitchFamily="34" charset="0"/>
                <a:ea typeface="Verdana" pitchFamily="34" charset="0"/>
                <a:cs typeface="Verdana" pitchFamily="34" charset="0"/>
              </a:rPr>
              <a:t> at, </a:t>
            </a:r>
            <a:r>
              <a:rPr lang="sv-SE" sz="1050" dirty="0" err="1">
                <a:latin typeface="Verdana" pitchFamily="34" charset="0"/>
                <a:ea typeface="Verdana" pitchFamily="34" charset="0"/>
                <a:cs typeface="Verdana" pitchFamily="34" charset="0"/>
              </a:rPr>
              <a:t>mollis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quis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nunc</a:t>
            </a:r>
            <a:r>
              <a:rPr lang="sv-SE" sz="1050" dirty="0">
                <a:latin typeface="Verdana" pitchFamily="34" charset="0"/>
                <a:ea typeface="Verdana" pitchFamily="34" charset="0"/>
                <a:cs typeface="Verdana" pitchFamily="34" charset="0"/>
              </a:rPr>
              <a:t>. Ut at ante </a:t>
            </a:r>
            <a:r>
              <a:rPr lang="sv-SE" sz="1050" dirty="0" err="1">
                <a:latin typeface="Verdana" pitchFamily="34" charset="0"/>
                <a:ea typeface="Verdana" pitchFamily="34" charset="0"/>
                <a:cs typeface="Verdana" pitchFamily="34" charset="0"/>
              </a:rPr>
              <a:t>sit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amet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nisl</a:t>
            </a:r>
            <a:r>
              <a:rPr lang="sv-SE" sz="1050" dirty="0">
                <a:latin typeface="Verdana" pitchFamily="34" charset="0"/>
                <a:ea typeface="Verdana" pitchFamily="34" charset="0"/>
                <a:cs typeface="Verdana" pitchFamily="34" charset="0"/>
              </a:rPr>
              <a:t> </a:t>
            </a:r>
            <a:r>
              <a:rPr lang="sv-SE" sz="1050" b="1" dirty="0" err="1">
                <a:latin typeface="Verdana" pitchFamily="34" charset="0"/>
                <a:ea typeface="Verdana" pitchFamily="34" charset="0"/>
                <a:cs typeface="Verdana" pitchFamily="34" charset="0"/>
              </a:rPr>
              <a:t>volutpat</a:t>
            </a:r>
            <a:r>
              <a:rPr lang="sv-SE" sz="1050" b="1" dirty="0">
                <a:latin typeface="Verdana" pitchFamily="34" charset="0"/>
                <a:ea typeface="Verdana" pitchFamily="34" charset="0"/>
                <a:cs typeface="Verdana" pitchFamily="34" charset="0"/>
              </a:rPr>
              <a:t> </a:t>
            </a:r>
            <a:r>
              <a:rPr lang="sv-SE" sz="1050" b="1" dirty="0" err="1">
                <a:latin typeface="Verdana" pitchFamily="34" charset="0"/>
                <a:ea typeface="Verdana" pitchFamily="34" charset="0"/>
                <a:cs typeface="Verdana" pitchFamily="34" charset="0"/>
              </a:rPr>
              <a:t>cursus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Praesent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feugiat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turpis</a:t>
            </a:r>
            <a:r>
              <a:rPr lang="sv-SE" sz="1050" dirty="0">
                <a:latin typeface="Verdana" pitchFamily="34" charset="0"/>
                <a:ea typeface="Verdana" pitchFamily="34" charset="0"/>
                <a:cs typeface="Verdana" pitchFamily="34" charset="0"/>
              </a:rPr>
              <a:t> eget </a:t>
            </a:r>
            <a:r>
              <a:rPr lang="sv-SE" sz="1050" dirty="0" err="1">
                <a:latin typeface="Verdana" pitchFamily="34" charset="0"/>
                <a:ea typeface="Verdana" pitchFamily="34" charset="0"/>
                <a:cs typeface="Verdana" pitchFamily="34" charset="0"/>
              </a:rPr>
              <a:t>orci</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semper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fringilla</a:t>
            </a:r>
            <a:r>
              <a:rPr lang="sv-SE" sz="1050" dirty="0">
                <a:latin typeface="Verdana" pitchFamily="34" charset="0"/>
                <a:ea typeface="Verdana" pitchFamily="34" charset="0"/>
                <a:cs typeface="Verdana" pitchFamily="34" charset="0"/>
              </a:rPr>
              <a:t> porta </a:t>
            </a:r>
            <a:r>
              <a:rPr lang="sv-SE" sz="1050" dirty="0" err="1">
                <a:latin typeface="Verdana" pitchFamily="34" charset="0"/>
                <a:ea typeface="Verdana" pitchFamily="34" charset="0"/>
                <a:cs typeface="Verdana" pitchFamily="34" charset="0"/>
              </a:rPr>
              <a:t>augue</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hendrerit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Proin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interdum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turpis</a:t>
            </a:r>
            <a:r>
              <a:rPr lang="sv-SE" sz="1050" dirty="0">
                <a:latin typeface="Verdana" pitchFamily="34" charset="0"/>
                <a:ea typeface="Verdana" pitchFamily="34" charset="0"/>
                <a:cs typeface="Verdana" pitchFamily="34" charset="0"/>
              </a:rPr>
              <a:t> eget </a:t>
            </a:r>
            <a:r>
              <a:rPr lang="sv-SE" sz="1050" dirty="0" err="1" smtClean="0">
                <a:latin typeface="Verdana" pitchFamily="34" charset="0"/>
                <a:ea typeface="Verdana" pitchFamily="34" charset="0"/>
                <a:cs typeface="Verdana" pitchFamily="34" charset="0"/>
              </a:rPr>
              <a:t>semper</a:t>
            </a:r>
            <a:r>
              <a:rPr lang="sv-SE" sz="1050" dirty="0" smtClean="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congue</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purus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metus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dapibus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nibh</a:t>
            </a:r>
            <a:r>
              <a:rPr lang="sv-SE" sz="1050" dirty="0">
                <a:latin typeface="Verdana" pitchFamily="34" charset="0"/>
                <a:ea typeface="Verdana" pitchFamily="34" charset="0"/>
                <a:cs typeface="Verdana" pitchFamily="34" charset="0"/>
              </a:rPr>
              <a:t>, vitae </a:t>
            </a:r>
            <a:r>
              <a:rPr lang="sv-SE" sz="1050" dirty="0" err="1">
                <a:latin typeface="Verdana" pitchFamily="34" charset="0"/>
                <a:ea typeface="Verdana" pitchFamily="34" charset="0"/>
                <a:cs typeface="Verdana" pitchFamily="34" charset="0"/>
              </a:rPr>
              <a:t>semper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sapien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tellus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accumsan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sapien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Morbi</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feugiat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ultricies</a:t>
            </a:r>
            <a:r>
              <a:rPr lang="sv-SE" sz="1050" dirty="0">
                <a:latin typeface="Verdana" pitchFamily="34" charset="0"/>
                <a:ea typeface="Verdana" pitchFamily="34" charset="0"/>
                <a:cs typeface="Verdana" pitchFamily="34" charset="0"/>
              </a:rPr>
              <a:t> </a:t>
            </a:r>
            <a:r>
              <a:rPr lang="sv-SE" sz="1050" dirty="0" err="1" smtClean="0">
                <a:latin typeface="Verdana" pitchFamily="34" charset="0"/>
                <a:ea typeface="Verdana" pitchFamily="34" charset="0"/>
                <a:cs typeface="Verdana" pitchFamily="34" charset="0"/>
              </a:rPr>
              <a:t>risus</a:t>
            </a:r>
            <a:r>
              <a:rPr lang="sv-SE" sz="1050" dirty="0" smtClean="0">
                <a:latin typeface="Verdana" pitchFamily="34" charset="0"/>
                <a:ea typeface="Verdana" pitchFamily="34" charset="0"/>
                <a:cs typeface="Verdana" pitchFamily="34" charset="0"/>
              </a:rPr>
              <a:t>.</a:t>
            </a:r>
          </a:p>
        </p:txBody>
      </p:sp>
      <p:sp>
        <p:nvSpPr>
          <p:cNvPr id="9" name="TextBox 8"/>
          <p:cNvSpPr txBox="1"/>
          <p:nvPr/>
        </p:nvSpPr>
        <p:spPr>
          <a:xfrm>
            <a:off x="7788199" y="1201316"/>
            <a:ext cx="816249" cy="369332"/>
          </a:xfrm>
          <a:prstGeom prst="rect">
            <a:avLst/>
          </a:prstGeom>
          <a:noFill/>
        </p:spPr>
        <p:txBody>
          <a:bodyPr wrap="none" rtlCol="0">
            <a:spAutoFit/>
          </a:bodyPr>
          <a:lstStyle/>
          <a:p>
            <a:r>
              <a:rPr lang="sv-SE" dirty="0" err="1" smtClean="0">
                <a:solidFill>
                  <a:srgbClr val="0070C0"/>
                </a:solidFill>
                <a:latin typeface="Minya Nouvelle" pitchFamily="2" charset="0"/>
              </a:rPr>
              <a:t>inline</a:t>
            </a:r>
            <a:endParaRPr lang="sv-SE" dirty="0" smtClean="0">
              <a:solidFill>
                <a:srgbClr val="0070C0"/>
              </a:solidFill>
              <a:latin typeface="Minya Nouvelle" pitchFamily="2" charset="0"/>
            </a:endParaRPr>
          </a:p>
        </p:txBody>
      </p:sp>
      <p:sp>
        <p:nvSpPr>
          <p:cNvPr id="10" name="Freeform 9"/>
          <p:cNvSpPr/>
          <p:nvPr/>
        </p:nvSpPr>
        <p:spPr>
          <a:xfrm>
            <a:off x="7688305" y="1493029"/>
            <a:ext cx="589951" cy="667445"/>
          </a:xfrm>
          <a:custGeom>
            <a:avLst/>
            <a:gdLst>
              <a:gd name="connsiteX0" fmla="*/ 460537 w 589951"/>
              <a:gd name="connsiteY0" fmla="*/ 0 h 667445"/>
              <a:gd name="connsiteX1" fmla="*/ 560654 w 589951"/>
              <a:gd name="connsiteY1" fmla="*/ 340397 h 667445"/>
              <a:gd name="connsiteX2" fmla="*/ 0 w 589951"/>
              <a:gd name="connsiteY2" fmla="*/ 667445 h 667445"/>
            </a:gdLst>
            <a:ahLst/>
            <a:cxnLst>
              <a:cxn ang="0">
                <a:pos x="connsiteX0" y="connsiteY0"/>
              </a:cxn>
              <a:cxn ang="0">
                <a:pos x="connsiteX1" y="connsiteY1"/>
              </a:cxn>
              <a:cxn ang="0">
                <a:pos x="connsiteX2" y="connsiteY2"/>
              </a:cxn>
            </a:cxnLst>
            <a:rect l="l" t="t" r="r" b="b"/>
            <a:pathLst>
              <a:path w="589951" h="667445">
                <a:moveTo>
                  <a:pt x="460537" y="0"/>
                </a:moveTo>
                <a:cubicBezTo>
                  <a:pt x="548973" y="114578"/>
                  <a:pt x="637410" y="229156"/>
                  <a:pt x="560654" y="340397"/>
                </a:cubicBezTo>
                <a:cubicBezTo>
                  <a:pt x="483898" y="451638"/>
                  <a:pt x="241949" y="559541"/>
                  <a:pt x="0" y="667445"/>
                </a:cubicBezTo>
              </a:path>
            </a:pathLst>
          </a:cu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1" name="Freeform 10"/>
          <p:cNvSpPr/>
          <p:nvPr/>
        </p:nvSpPr>
        <p:spPr>
          <a:xfrm rot="1071898">
            <a:off x="833910" y="1541987"/>
            <a:ext cx="1047889" cy="288104"/>
          </a:xfrm>
          <a:custGeom>
            <a:avLst/>
            <a:gdLst>
              <a:gd name="connsiteX0" fmla="*/ 0 w 1047889"/>
              <a:gd name="connsiteY0" fmla="*/ 208010 h 288104"/>
              <a:gd name="connsiteX1" fmla="*/ 600700 w 1047889"/>
              <a:gd name="connsiteY1" fmla="*/ 1102 h 288104"/>
              <a:gd name="connsiteX2" fmla="*/ 1047889 w 1047889"/>
              <a:gd name="connsiteY2" fmla="*/ 288104 h 288104"/>
            </a:gdLst>
            <a:ahLst/>
            <a:cxnLst>
              <a:cxn ang="0">
                <a:pos x="connsiteX0" y="connsiteY0"/>
              </a:cxn>
              <a:cxn ang="0">
                <a:pos x="connsiteX1" y="connsiteY1"/>
              </a:cxn>
              <a:cxn ang="0">
                <a:pos x="connsiteX2" y="connsiteY2"/>
              </a:cxn>
            </a:cxnLst>
            <a:rect l="l" t="t" r="r" b="b"/>
            <a:pathLst>
              <a:path w="1047889" h="288104">
                <a:moveTo>
                  <a:pt x="0" y="208010"/>
                </a:moveTo>
                <a:cubicBezTo>
                  <a:pt x="213026" y="97881"/>
                  <a:pt x="426052" y="-12247"/>
                  <a:pt x="600700" y="1102"/>
                </a:cubicBezTo>
                <a:cubicBezTo>
                  <a:pt x="775348" y="14451"/>
                  <a:pt x="911618" y="151277"/>
                  <a:pt x="1047889" y="288104"/>
                </a:cubicBezTo>
              </a:path>
            </a:pathLst>
          </a:cu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2" name="TextBox 11"/>
          <p:cNvSpPr txBox="1"/>
          <p:nvPr/>
        </p:nvSpPr>
        <p:spPr>
          <a:xfrm>
            <a:off x="431702" y="1210025"/>
            <a:ext cx="766557" cy="369332"/>
          </a:xfrm>
          <a:prstGeom prst="rect">
            <a:avLst/>
          </a:prstGeom>
          <a:noFill/>
        </p:spPr>
        <p:txBody>
          <a:bodyPr wrap="none" rtlCol="0">
            <a:spAutoFit/>
          </a:bodyPr>
          <a:lstStyle/>
          <a:p>
            <a:r>
              <a:rPr lang="sv-SE" dirty="0" smtClean="0">
                <a:solidFill>
                  <a:srgbClr val="FF0000"/>
                </a:solidFill>
                <a:latin typeface="Minya Nouvelle" pitchFamily="2" charset="0"/>
              </a:rPr>
              <a:t>block</a:t>
            </a:r>
          </a:p>
        </p:txBody>
      </p:sp>
      <p:sp>
        <p:nvSpPr>
          <p:cNvPr id="13" name="TextBox 12"/>
          <p:cNvSpPr txBox="1"/>
          <p:nvPr/>
        </p:nvSpPr>
        <p:spPr>
          <a:xfrm>
            <a:off x="1168128" y="3073524"/>
            <a:ext cx="1154483" cy="1477328"/>
          </a:xfrm>
          <a:prstGeom prst="rect">
            <a:avLst/>
          </a:prstGeom>
          <a:noFill/>
        </p:spPr>
        <p:txBody>
          <a:bodyPr wrap="none" rtlCol="0">
            <a:spAutoFit/>
          </a:bodyPr>
          <a:lstStyle/>
          <a:p>
            <a:r>
              <a:rPr lang="sv-SE" b="1" dirty="0" smtClean="0">
                <a:solidFill>
                  <a:srgbClr val="FF0000"/>
                </a:solidFill>
                <a:latin typeface="Minya Nouvelle" pitchFamily="2" charset="0"/>
              </a:rPr>
              <a:t>div</a:t>
            </a:r>
          </a:p>
          <a:p>
            <a:r>
              <a:rPr lang="sv-SE" b="1" dirty="0" smtClean="0">
                <a:solidFill>
                  <a:srgbClr val="FF0000"/>
                </a:solidFill>
                <a:latin typeface="Minya Nouvelle" pitchFamily="2" charset="0"/>
              </a:rPr>
              <a:t>h1-h6</a:t>
            </a:r>
          </a:p>
          <a:p>
            <a:r>
              <a:rPr lang="sv-SE" b="1" dirty="0" smtClean="0">
                <a:solidFill>
                  <a:srgbClr val="FF0000"/>
                </a:solidFill>
                <a:latin typeface="Minya Nouvelle" pitchFamily="2" charset="0"/>
              </a:rPr>
              <a:t>p</a:t>
            </a:r>
          </a:p>
          <a:p>
            <a:r>
              <a:rPr lang="sv-SE" b="1" dirty="0" err="1" smtClean="0">
                <a:solidFill>
                  <a:srgbClr val="FF0000"/>
                </a:solidFill>
                <a:latin typeface="Minya Nouvelle" pitchFamily="2" charset="0"/>
              </a:rPr>
              <a:t>ul</a:t>
            </a:r>
            <a:r>
              <a:rPr lang="sv-SE" b="1" dirty="0" smtClean="0">
                <a:solidFill>
                  <a:srgbClr val="FF0000"/>
                </a:solidFill>
                <a:latin typeface="Minya Nouvelle" pitchFamily="2" charset="0"/>
              </a:rPr>
              <a:t>, </a:t>
            </a:r>
            <a:r>
              <a:rPr lang="sv-SE" b="1" dirty="0" err="1" smtClean="0">
                <a:solidFill>
                  <a:srgbClr val="FF0000"/>
                </a:solidFill>
                <a:latin typeface="Minya Nouvelle" pitchFamily="2" charset="0"/>
              </a:rPr>
              <a:t>ol</a:t>
            </a:r>
            <a:r>
              <a:rPr lang="sv-SE" b="1" dirty="0" smtClean="0">
                <a:solidFill>
                  <a:srgbClr val="FF0000"/>
                </a:solidFill>
                <a:latin typeface="Minya Nouvelle" pitchFamily="2" charset="0"/>
              </a:rPr>
              <a:t>, dl</a:t>
            </a:r>
          </a:p>
          <a:p>
            <a:r>
              <a:rPr lang="sv-SE" b="1" dirty="0" smtClean="0">
                <a:solidFill>
                  <a:srgbClr val="FF0000"/>
                </a:solidFill>
                <a:latin typeface="Minya Nouvelle" pitchFamily="2" charset="0"/>
              </a:rPr>
              <a:t>...</a:t>
            </a:r>
          </a:p>
        </p:txBody>
      </p:sp>
      <p:sp>
        <p:nvSpPr>
          <p:cNvPr id="14" name="TextBox 13"/>
          <p:cNvSpPr txBox="1"/>
          <p:nvPr/>
        </p:nvSpPr>
        <p:spPr>
          <a:xfrm>
            <a:off x="5940152" y="3073524"/>
            <a:ext cx="1385316" cy="1477328"/>
          </a:xfrm>
          <a:prstGeom prst="rect">
            <a:avLst/>
          </a:prstGeom>
          <a:noFill/>
        </p:spPr>
        <p:txBody>
          <a:bodyPr wrap="none" rtlCol="0">
            <a:spAutoFit/>
          </a:bodyPr>
          <a:lstStyle/>
          <a:p>
            <a:r>
              <a:rPr lang="sv-SE" b="1" dirty="0" err="1" smtClean="0">
                <a:solidFill>
                  <a:srgbClr val="0070C0"/>
                </a:solidFill>
                <a:latin typeface="Minya Nouvelle" pitchFamily="2" charset="0"/>
              </a:rPr>
              <a:t>img</a:t>
            </a:r>
            <a:endParaRPr lang="sv-SE" b="1" dirty="0" smtClean="0">
              <a:solidFill>
                <a:srgbClr val="0070C0"/>
              </a:solidFill>
              <a:latin typeface="Minya Nouvelle" pitchFamily="2" charset="0"/>
            </a:endParaRPr>
          </a:p>
          <a:p>
            <a:r>
              <a:rPr lang="sv-SE" b="1" dirty="0" smtClean="0">
                <a:solidFill>
                  <a:srgbClr val="0070C0"/>
                </a:solidFill>
                <a:latin typeface="Minya Nouvelle" pitchFamily="2" charset="0"/>
              </a:rPr>
              <a:t>a</a:t>
            </a:r>
          </a:p>
          <a:p>
            <a:r>
              <a:rPr lang="sv-SE" b="1" dirty="0" smtClean="0">
                <a:solidFill>
                  <a:srgbClr val="0070C0"/>
                </a:solidFill>
                <a:latin typeface="Minya Nouvelle" pitchFamily="2" charset="0"/>
              </a:rPr>
              <a:t>b, i</a:t>
            </a:r>
          </a:p>
          <a:p>
            <a:r>
              <a:rPr lang="sv-SE" b="1" dirty="0" smtClean="0">
                <a:solidFill>
                  <a:srgbClr val="0070C0"/>
                </a:solidFill>
                <a:latin typeface="Minya Nouvelle" pitchFamily="2" charset="0"/>
              </a:rPr>
              <a:t>strong, </a:t>
            </a:r>
            <a:r>
              <a:rPr lang="sv-SE" b="1" dirty="0" err="1" smtClean="0">
                <a:solidFill>
                  <a:srgbClr val="0070C0"/>
                </a:solidFill>
                <a:latin typeface="Minya Nouvelle" pitchFamily="2" charset="0"/>
              </a:rPr>
              <a:t>em</a:t>
            </a:r>
            <a:endParaRPr lang="sv-SE" b="1" dirty="0" smtClean="0">
              <a:solidFill>
                <a:srgbClr val="0070C0"/>
              </a:solidFill>
              <a:latin typeface="Minya Nouvelle" pitchFamily="2" charset="0"/>
            </a:endParaRPr>
          </a:p>
          <a:p>
            <a:r>
              <a:rPr lang="sv-SE" b="1" dirty="0" smtClean="0">
                <a:solidFill>
                  <a:srgbClr val="0070C0"/>
                </a:solidFill>
                <a:latin typeface="Minya Nouvelle" pitchFamily="2" charset="0"/>
              </a:rPr>
              <a:t>...</a:t>
            </a:r>
          </a:p>
        </p:txBody>
      </p:sp>
    </p:spTree>
    <p:extLst>
      <p:ext uri="{BB962C8B-B14F-4D97-AF65-F5344CB8AC3E}">
        <p14:creationId xmlns:p14="http://schemas.microsoft.com/office/powerpoint/2010/main" val="20258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918327"/>
            <a:ext cx="2938883" cy="29388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sv-SE" b="1" dirty="0" smtClean="0"/>
              <a:t>F13 – HTML5</a:t>
            </a:r>
            <a:endParaRPr lang="sv-SE" b="1" dirty="0"/>
          </a:p>
        </p:txBody>
      </p:sp>
      <p:sp>
        <p:nvSpPr>
          <p:cNvPr id="15" name="TextBox 14"/>
          <p:cNvSpPr txBox="1"/>
          <p:nvPr/>
        </p:nvSpPr>
        <p:spPr>
          <a:xfrm>
            <a:off x="1403648" y="1378601"/>
            <a:ext cx="3671198" cy="4278094"/>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HTML5</a:t>
            </a:r>
          </a:p>
          <a:p>
            <a:pPr marL="285750" indent="-285750">
              <a:buFont typeface="Arial" charset="0"/>
              <a:buChar char="•"/>
            </a:pPr>
            <a:r>
              <a:rPr lang="sv-SE" dirty="0" smtClean="0">
                <a:latin typeface="Minya Nouvelle" pitchFamily="2" charset="0"/>
              </a:rPr>
              <a:t>Struktur</a:t>
            </a:r>
          </a:p>
          <a:p>
            <a:pPr marL="285750" indent="-285750">
              <a:buFont typeface="Arial" charset="0"/>
              <a:buChar char="•"/>
            </a:pPr>
            <a:r>
              <a:rPr lang="sv-SE" dirty="0" err="1" smtClean="0">
                <a:latin typeface="Minya Nouvelle" pitchFamily="2" charset="0"/>
              </a:rPr>
              <a:t>Outline</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Nya element</a:t>
            </a:r>
          </a:p>
          <a:p>
            <a:pPr marL="285750" indent="-285750">
              <a:buFont typeface="Arial" charset="0"/>
              <a:buChar char="•"/>
            </a:pPr>
            <a:r>
              <a:rPr lang="sv-SE" dirty="0" err="1" smtClean="0">
                <a:latin typeface="Minya Nouvelle" pitchFamily="2" charset="0"/>
              </a:rPr>
              <a:t>APIr</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Microdata</a:t>
            </a:r>
            <a:r>
              <a:rPr lang="sv-SE" dirty="0" smtClean="0">
                <a:latin typeface="Minya Nouvelle" pitchFamily="2" charset="0"/>
              </a:rPr>
              <a:t>/RDF/</a:t>
            </a:r>
            <a:r>
              <a:rPr lang="sv-SE" dirty="0" err="1" smtClean="0">
                <a:latin typeface="Minya Nouvelle" pitchFamily="2" charset="0"/>
              </a:rPr>
              <a:t>Microformats</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4" descr="S:\dfm\info\icons\v-collections\v_collections_png\basic_foundation\256x256\shadow\scroll_preferen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265212"/>
            <a:ext cx="165618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321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a:t>Metadata </a:t>
            </a:r>
            <a:r>
              <a:rPr lang="sv-SE" dirty="0" err="1"/>
              <a:t>content</a:t>
            </a:r>
            <a:endParaRPr lang="sv-SE" dirty="0"/>
          </a:p>
          <a:p>
            <a:pPr algn="r"/>
            <a:r>
              <a:rPr lang="sv-SE" dirty="0" err="1"/>
              <a:t>Flow</a:t>
            </a:r>
            <a:r>
              <a:rPr lang="sv-SE" dirty="0"/>
              <a:t> </a:t>
            </a:r>
            <a:r>
              <a:rPr lang="sv-SE" dirty="0" err="1"/>
              <a:t>content</a:t>
            </a:r>
            <a:endParaRPr lang="sv-SE" dirty="0"/>
          </a:p>
          <a:p>
            <a:pPr algn="r"/>
            <a:r>
              <a:rPr lang="sv-SE" dirty="0" err="1"/>
              <a:t>Sectioning</a:t>
            </a:r>
            <a:r>
              <a:rPr lang="sv-SE" dirty="0"/>
              <a:t> </a:t>
            </a:r>
            <a:r>
              <a:rPr lang="sv-SE" dirty="0" err="1"/>
              <a:t>content</a:t>
            </a:r>
            <a:endParaRPr lang="sv-SE" dirty="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a:t>Embedded</a:t>
            </a:r>
            <a:r>
              <a:rPr lang="sv-SE" dirty="0"/>
              <a:t> </a:t>
            </a:r>
            <a:r>
              <a:rPr lang="sv-SE" dirty="0" err="1"/>
              <a:t>content</a:t>
            </a:r>
            <a:endParaRPr lang="sv-SE" dirty="0"/>
          </a:p>
          <a:p>
            <a:pPr algn="r"/>
            <a:r>
              <a:rPr lang="sv-SE" dirty="0" err="1"/>
              <a:t>Interactive</a:t>
            </a:r>
            <a:r>
              <a:rPr lang="sv-SE" dirty="0"/>
              <a:t> </a:t>
            </a:r>
            <a:r>
              <a:rPr lang="sv-SE" dirty="0" err="1"/>
              <a:t>content</a:t>
            </a:r>
            <a:endParaRPr lang="sv-SE" dirty="0"/>
          </a:p>
          <a:p>
            <a:pPr algn="r"/>
            <a:endParaRPr lang="sv-SE" dirty="0"/>
          </a:p>
        </p:txBody>
      </p:sp>
      <p:pic>
        <p:nvPicPr>
          <p:cNvPr id="176130" name="Picture 2" descr="S:\dfm\info\icons\v-collections\v_collections_png\basic_foundation\256x256\shadow\bullet_square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27317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6134" name="Picture 6" descr="S:\dfm\info\icons\v-collections\v_collections_png\basic_foundation\128x128\shadow\bullet_square_glass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99833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76132" name="Picture 4" descr="S:\dfm\info\icons\v-collections\v_collections_png\basic_foundation\256x256\shadow\bullet_square_glass_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1071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0107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b="1" dirty="0"/>
              <a:t>Metadata </a:t>
            </a:r>
            <a:r>
              <a:rPr lang="sv-SE" b="1" dirty="0" err="1"/>
              <a:t>content</a:t>
            </a:r>
            <a:endParaRPr lang="sv-SE" b="1" dirty="0"/>
          </a:p>
          <a:p>
            <a:pPr algn="r"/>
            <a:r>
              <a:rPr lang="sv-SE" dirty="0" err="1"/>
              <a:t>Flow</a:t>
            </a:r>
            <a:r>
              <a:rPr lang="sv-SE" dirty="0"/>
              <a:t> </a:t>
            </a:r>
            <a:r>
              <a:rPr lang="sv-SE" dirty="0" err="1"/>
              <a:t>content</a:t>
            </a:r>
            <a:endParaRPr lang="sv-SE" dirty="0"/>
          </a:p>
          <a:p>
            <a:pPr algn="r"/>
            <a:r>
              <a:rPr lang="sv-SE" dirty="0" err="1"/>
              <a:t>Sectioning</a:t>
            </a:r>
            <a:r>
              <a:rPr lang="sv-SE" dirty="0"/>
              <a:t> </a:t>
            </a:r>
            <a:r>
              <a:rPr lang="sv-SE" dirty="0" err="1"/>
              <a:t>content</a:t>
            </a:r>
            <a:endParaRPr lang="sv-SE" dirty="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a:t>Embedded</a:t>
            </a:r>
            <a:r>
              <a:rPr lang="sv-SE" dirty="0"/>
              <a:t> </a:t>
            </a:r>
            <a:r>
              <a:rPr lang="sv-SE" dirty="0" err="1"/>
              <a:t>content</a:t>
            </a:r>
            <a:endParaRPr lang="sv-SE" dirty="0"/>
          </a:p>
          <a:p>
            <a:pPr algn="r"/>
            <a:r>
              <a:rPr lang="sv-SE" dirty="0" err="1"/>
              <a:t>Interactive</a:t>
            </a:r>
            <a:r>
              <a:rPr lang="sv-SE" dirty="0"/>
              <a:t> </a:t>
            </a:r>
            <a:r>
              <a:rPr lang="sv-SE" dirty="0" err="1"/>
              <a:t>content</a:t>
            </a:r>
            <a:endParaRPr lang="sv-SE" dirty="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1561356"/>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037995" y="4427487"/>
            <a:ext cx="3384376"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sv-SE" dirty="0" err="1" smtClean="0">
                <a:latin typeface="Minya Nouvelle" pitchFamily="2" charset="0"/>
              </a:rPr>
              <a:t>base</a:t>
            </a:r>
            <a:r>
              <a:rPr lang="sv-SE" dirty="0" smtClean="0">
                <a:latin typeface="Minya Nouvelle" pitchFamily="2" charset="0"/>
              </a:rPr>
              <a:t> </a:t>
            </a:r>
            <a:r>
              <a:rPr lang="sv-SE" dirty="0" err="1" smtClean="0">
                <a:latin typeface="Minya Nouvelle" pitchFamily="2" charset="0"/>
              </a:rPr>
              <a:t>command</a:t>
            </a:r>
            <a:r>
              <a:rPr lang="sv-SE" dirty="0" smtClean="0">
                <a:latin typeface="Minya Nouvelle" pitchFamily="2" charset="0"/>
              </a:rPr>
              <a:t> </a:t>
            </a:r>
            <a:r>
              <a:rPr lang="sv-SE" dirty="0" err="1" smtClean="0">
                <a:latin typeface="Minya Nouvelle" pitchFamily="2" charset="0"/>
              </a:rPr>
              <a:t>link</a:t>
            </a:r>
            <a:r>
              <a:rPr lang="sv-SE" dirty="0" smtClean="0">
                <a:latin typeface="Minya Nouvelle" pitchFamily="2" charset="0"/>
              </a:rPr>
              <a:t> meta </a:t>
            </a:r>
            <a:r>
              <a:rPr lang="sv-SE" dirty="0" err="1" smtClean="0">
                <a:latin typeface="Minya Nouvelle" pitchFamily="2" charset="0"/>
              </a:rPr>
              <a:t>noscript</a:t>
            </a:r>
            <a:r>
              <a:rPr lang="sv-SE" dirty="0" smtClean="0">
                <a:latin typeface="Minya Nouvelle" pitchFamily="2" charset="0"/>
              </a:rPr>
              <a:t> script style </a:t>
            </a:r>
            <a:r>
              <a:rPr lang="sv-SE" dirty="0" err="1" smtClean="0">
                <a:latin typeface="Minya Nouvelle" pitchFamily="2" charset="0"/>
              </a:rPr>
              <a:t>title</a:t>
            </a:r>
            <a:endParaRPr lang="sv-SE" dirty="0" smtClean="0">
              <a:latin typeface="Minya Nouvelle" pitchFamily="2" charset="0"/>
            </a:endParaRPr>
          </a:p>
        </p:txBody>
      </p:sp>
      <p:sp>
        <p:nvSpPr>
          <p:cNvPr id="10" name="Rectangle 9"/>
          <p:cNvSpPr/>
          <p:nvPr/>
        </p:nvSpPr>
        <p:spPr>
          <a:xfrm>
            <a:off x="4103948" y="1705372"/>
            <a:ext cx="4572000" cy="1754326"/>
          </a:xfrm>
          <a:prstGeom prst="rect">
            <a:avLst/>
          </a:prstGeom>
        </p:spPr>
        <p:txBody>
          <a:bodyPr>
            <a:spAutoFit/>
          </a:bodyPr>
          <a:lstStyle/>
          <a:p>
            <a:r>
              <a:rPr lang="en-US" dirty="0" smtClean="0">
                <a:latin typeface="Minya Nouvelle" charset="0"/>
              </a:rPr>
              <a:t>Metadata </a:t>
            </a:r>
            <a:r>
              <a:rPr lang="en-US" dirty="0">
                <a:latin typeface="Minya Nouvelle" charset="0"/>
              </a:rPr>
              <a:t>content is content that sets up the presentation or behavior of the rest of the content, or that sets up the relationship of the document with other documents, or that conveys other "out of band" information</a:t>
            </a:r>
            <a:r>
              <a:rPr lang="en-US" dirty="0" smtClean="0">
                <a:latin typeface="Minya Nouvelle" charset="0"/>
              </a:rPr>
              <a:t>.</a:t>
            </a:r>
            <a:endParaRPr lang="sv-SE" dirty="0">
              <a:latin typeface="Minya Nouvelle" charset="0"/>
            </a:endParaRPr>
          </a:p>
        </p:txBody>
      </p:sp>
      <p:sp>
        <p:nvSpPr>
          <p:cNvPr id="11" name="TextBox 10"/>
          <p:cNvSpPr txBox="1"/>
          <p:nvPr/>
        </p:nvSpPr>
        <p:spPr>
          <a:xfrm>
            <a:off x="3820380" y="1489348"/>
            <a:ext cx="463588" cy="923330"/>
          </a:xfrm>
          <a:prstGeom prst="rect">
            <a:avLst/>
          </a:prstGeom>
          <a:noFill/>
        </p:spPr>
        <p:txBody>
          <a:bodyPr wrap="none" rtlCol="0">
            <a:spAutoFit/>
          </a:bodyPr>
          <a:lstStyle/>
          <a:p>
            <a:r>
              <a:rPr lang="sv-SE" sz="5400" b="1" dirty="0" smtClean="0">
                <a:latin typeface="Minya Nouvelle" pitchFamily="2" charset="0"/>
              </a:rPr>
              <a:t>"</a:t>
            </a:r>
            <a:endParaRPr lang="sv-SE" b="1" dirty="0" smtClean="0">
              <a:latin typeface="Minya Nouvelle" pitchFamily="2" charset="0"/>
            </a:endParaRPr>
          </a:p>
        </p:txBody>
      </p:sp>
      <p:sp>
        <p:nvSpPr>
          <p:cNvPr id="12" name="TextBox 11"/>
          <p:cNvSpPr txBox="1"/>
          <p:nvPr/>
        </p:nvSpPr>
        <p:spPr>
          <a:xfrm>
            <a:off x="3803010" y="4081636"/>
            <a:ext cx="859210" cy="369332"/>
          </a:xfrm>
          <a:prstGeom prst="rect">
            <a:avLst/>
          </a:prstGeom>
          <a:noFill/>
        </p:spPr>
        <p:txBody>
          <a:bodyPr wrap="none" rtlCol="0">
            <a:spAutoFit/>
          </a:bodyPr>
          <a:lstStyle/>
          <a:p>
            <a:r>
              <a:rPr lang="sv-SE" dirty="0" smtClean="0">
                <a:latin typeface="Minya Nouvelle" pitchFamily="2" charset="0"/>
              </a:rPr>
              <a:t>Taggar</a:t>
            </a:r>
          </a:p>
        </p:txBody>
      </p:sp>
    </p:spTree>
    <p:extLst>
      <p:ext uri="{BB962C8B-B14F-4D97-AF65-F5344CB8AC3E}">
        <p14:creationId xmlns:p14="http://schemas.microsoft.com/office/powerpoint/2010/main" val="22721110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a:t>Metadata </a:t>
            </a:r>
            <a:r>
              <a:rPr lang="sv-SE" dirty="0" err="1"/>
              <a:t>content</a:t>
            </a:r>
            <a:endParaRPr lang="sv-SE" dirty="0"/>
          </a:p>
          <a:p>
            <a:pPr algn="r"/>
            <a:r>
              <a:rPr lang="sv-SE" b="1" dirty="0" err="1"/>
              <a:t>Flow</a:t>
            </a:r>
            <a:r>
              <a:rPr lang="sv-SE" b="1" dirty="0"/>
              <a:t> </a:t>
            </a:r>
            <a:r>
              <a:rPr lang="sv-SE" b="1" dirty="0" err="1"/>
              <a:t>content</a:t>
            </a:r>
            <a:endParaRPr lang="sv-SE" b="1" dirty="0"/>
          </a:p>
          <a:p>
            <a:pPr algn="r"/>
            <a:r>
              <a:rPr lang="sv-SE" dirty="0" err="1"/>
              <a:t>Sectioning</a:t>
            </a:r>
            <a:r>
              <a:rPr lang="sv-SE" dirty="0"/>
              <a:t> </a:t>
            </a:r>
            <a:r>
              <a:rPr lang="sv-SE" dirty="0" err="1"/>
              <a:t>content</a:t>
            </a:r>
            <a:endParaRPr lang="sv-SE" dirty="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a:t>Embedded</a:t>
            </a:r>
            <a:r>
              <a:rPr lang="sv-SE" dirty="0"/>
              <a:t> </a:t>
            </a:r>
            <a:r>
              <a:rPr lang="sv-SE" dirty="0" err="1"/>
              <a:t>content</a:t>
            </a:r>
            <a:endParaRPr lang="sv-SE" dirty="0"/>
          </a:p>
          <a:p>
            <a:pPr algn="r"/>
            <a:r>
              <a:rPr lang="sv-SE" dirty="0" err="1"/>
              <a:t>Interactive</a:t>
            </a:r>
            <a:r>
              <a:rPr lang="sv-SE" dirty="0"/>
              <a:t> </a:t>
            </a:r>
            <a:r>
              <a:rPr lang="sv-SE" dirty="0" err="1"/>
              <a:t>content</a:t>
            </a:r>
            <a:endParaRPr lang="sv-SE" dirty="0"/>
          </a:p>
          <a:p>
            <a:pPr algn="r"/>
            <a:endParaRPr lang="sv-SE" dirty="0"/>
          </a:p>
        </p:txBody>
      </p:sp>
      <p:sp>
        <p:nvSpPr>
          <p:cNvPr id="4" name="TextBox 3"/>
          <p:cNvSpPr txBox="1"/>
          <p:nvPr/>
        </p:nvSpPr>
        <p:spPr>
          <a:xfrm>
            <a:off x="3851921" y="1129308"/>
            <a:ext cx="4608512" cy="1200329"/>
          </a:xfrm>
          <a:prstGeom prst="rect">
            <a:avLst/>
          </a:prstGeom>
          <a:noFill/>
        </p:spPr>
        <p:txBody>
          <a:bodyPr wrap="square" rtlCol="0">
            <a:spAutoFit/>
          </a:bodyPr>
          <a:lstStyle/>
          <a:p>
            <a:r>
              <a:rPr lang="sv-SE" dirty="0" smtClean="0">
                <a:latin typeface="Minya Nouvelle" pitchFamily="2" charset="0"/>
              </a:rPr>
              <a:t>De flesta element som vi återfinner i </a:t>
            </a:r>
            <a:r>
              <a:rPr lang="sv-SE" dirty="0" err="1" smtClean="0">
                <a:latin typeface="Minya Nouvelle" pitchFamily="2" charset="0"/>
              </a:rPr>
              <a:t>body</a:t>
            </a:r>
            <a:r>
              <a:rPr lang="sv-SE" dirty="0" smtClean="0">
                <a:latin typeface="Minya Nouvelle" pitchFamily="2" charset="0"/>
              </a:rPr>
              <a:t>-taggen.</a:t>
            </a:r>
          </a:p>
          <a:p>
            <a:r>
              <a:rPr lang="sv-SE" dirty="0" smtClean="0">
                <a:latin typeface="Minya Nouvelle" pitchFamily="2" charset="0"/>
              </a:rPr>
              <a:t>Specifikationen talar inte om hur dessa ska presenteras, block eller </a:t>
            </a:r>
            <a:r>
              <a:rPr lang="sv-SE" dirty="0" err="1" smtClean="0">
                <a:latin typeface="Minya Nouvelle" pitchFamily="2" charset="0"/>
              </a:rPr>
              <a:t>inline</a:t>
            </a:r>
            <a:endParaRPr lang="sv-SE" dirty="0" smtClean="0">
              <a:latin typeface="Minya Nouvelle" pitchFamily="2" charset="0"/>
            </a:endParaRPr>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199340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65987" y="2659474"/>
            <a:ext cx="4926493"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sv-SE" dirty="0">
                <a:latin typeface="Minya Nouvelle" pitchFamily="2" charset="0"/>
              </a:rPr>
              <a:t>a </a:t>
            </a:r>
            <a:r>
              <a:rPr lang="sv-SE" dirty="0" err="1">
                <a:latin typeface="Minya Nouvelle" pitchFamily="2" charset="0"/>
              </a:rPr>
              <a:t>abbr</a:t>
            </a:r>
            <a:r>
              <a:rPr lang="sv-SE" dirty="0">
                <a:latin typeface="Minya Nouvelle" pitchFamily="2" charset="0"/>
              </a:rPr>
              <a:t> </a:t>
            </a:r>
            <a:r>
              <a:rPr lang="sv-SE" dirty="0" err="1">
                <a:latin typeface="Minya Nouvelle" pitchFamily="2" charset="0"/>
              </a:rPr>
              <a:t>address</a:t>
            </a:r>
            <a:r>
              <a:rPr lang="sv-SE" dirty="0">
                <a:latin typeface="Minya Nouvelle" pitchFamily="2" charset="0"/>
              </a:rPr>
              <a:t> area </a:t>
            </a:r>
            <a:r>
              <a:rPr lang="sv-SE" dirty="0" err="1" smtClean="0">
                <a:latin typeface="Minya Nouvelle" pitchFamily="2" charset="0"/>
              </a:rPr>
              <a:t>article</a:t>
            </a:r>
            <a:r>
              <a:rPr lang="sv-SE" dirty="0" smtClean="0">
                <a:latin typeface="Minya Nouvelle" pitchFamily="2" charset="0"/>
              </a:rPr>
              <a:t> </a:t>
            </a:r>
            <a:r>
              <a:rPr lang="sv-SE" dirty="0" err="1">
                <a:latin typeface="Minya Nouvelle" pitchFamily="2" charset="0"/>
              </a:rPr>
              <a:t>aside</a:t>
            </a:r>
            <a:r>
              <a:rPr lang="sv-SE" dirty="0">
                <a:latin typeface="Minya Nouvelle" pitchFamily="2" charset="0"/>
              </a:rPr>
              <a:t> audio b </a:t>
            </a:r>
            <a:r>
              <a:rPr lang="sv-SE" dirty="0" err="1">
                <a:latin typeface="Minya Nouvelle" pitchFamily="2" charset="0"/>
              </a:rPr>
              <a:t>bdi</a:t>
            </a:r>
            <a:r>
              <a:rPr lang="sv-SE" dirty="0">
                <a:latin typeface="Minya Nouvelle" pitchFamily="2" charset="0"/>
              </a:rPr>
              <a:t> </a:t>
            </a:r>
            <a:r>
              <a:rPr lang="sv-SE" dirty="0" err="1">
                <a:latin typeface="Minya Nouvelle" pitchFamily="2" charset="0"/>
              </a:rPr>
              <a:t>bdo</a:t>
            </a:r>
            <a:r>
              <a:rPr lang="sv-SE" dirty="0">
                <a:latin typeface="Minya Nouvelle" pitchFamily="2" charset="0"/>
              </a:rPr>
              <a:t> </a:t>
            </a:r>
            <a:r>
              <a:rPr lang="sv-SE" dirty="0" err="1">
                <a:latin typeface="Minya Nouvelle" pitchFamily="2" charset="0"/>
              </a:rPr>
              <a:t>blockquote</a:t>
            </a:r>
            <a:r>
              <a:rPr lang="sv-SE" dirty="0">
                <a:latin typeface="Minya Nouvelle" pitchFamily="2" charset="0"/>
              </a:rPr>
              <a:t> </a:t>
            </a:r>
            <a:r>
              <a:rPr lang="sv-SE" dirty="0" err="1">
                <a:latin typeface="Minya Nouvelle" pitchFamily="2" charset="0"/>
              </a:rPr>
              <a:t>br</a:t>
            </a:r>
            <a:r>
              <a:rPr lang="sv-SE" dirty="0">
                <a:latin typeface="Minya Nouvelle" pitchFamily="2" charset="0"/>
              </a:rPr>
              <a:t> </a:t>
            </a:r>
            <a:r>
              <a:rPr lang="sv-SE" dirty="0" err="1">
                <a:latin typeface="Minya Nouvelle" pitchFamily="2" charset="0"/>
              </a:rPr>
              <a:t>button</a:t>
            </a:r>
            <a:r>
              <a:rPr lang="sv-SE" dirty="0">
                <a:latin typeface="Minya Nouvelle" pitchFamily="2" charset="0"/>
              </a:rPr>
              <a:t> canvas </a:t>
            </a:r>
            <a:r>
              <a:rPr lang="sv-SE" dirty="0" err="1">
                <a:latin typeface="Minya Nouvelle" pitchFamily="2" charset="0"/>
              </a:rPr>
              <a:t>cite</a:t>
            </a:r>
            <a:r>
              <a:rPr lang="sv-SE" dirty="0">
                <a:latin typeface="Minya Nouvelle" pitchFamily="2" charset="0"/>
              </a:rPr>
              <a:t> </a:t>
            </a:r>
            <a:r>
              <a:rPr lang="sv-SE" dirty="0" err="1">
                <a:latin typeface="Minya Nouvelle" pitchFamily="2" charset="0"/>
              </a:rPr>
              <a:t>code</a:t>
            </a:r>
            <a:r>
              <a:rPr lang="sv-SE" dirty="0">
                <a:latin typeface="Minya Nouvelle" pitchFamily="2" charset="0"/>
              </a:rPr>
              <a:t> </a:t>
            </a:r>
            <a:r>
              <a:rPr lang="sv-SE" dirty="0" err="1">
                <a:latin typeface="Minya Nouvelle" pitchFamily="2" charset="0"/>
              </a:rPr>
              <a:t>command</a:t>
            </a:r>
            <a:r>
              <a:rPr lang="sv-SE" dirty="0">
                <a:latin typeface="Minya Nouvelle" pitchFamily="2" charset="0"/>
              </a:rPr>
              <a:t> </a:t>
            </a:r>
            <a:r>
              <a:rPr lang="sv-SE" dirty="0" err="1">
                <a:latin typeface="Minya Nouvelle" pitchFamily="2" charset="0"/>
              </a:rPr>
              <a:t>datalist</a:t>
            </a:r>
            <a:r>
              <a:rPr lang="sv-SE" dirty="0">
                <a:latin typeface="Minya Nouvelle" pitchFamily="2" charset="0"/>
              </a:rPr>
              <a:t> del </a:t>
            </a:r>
            <a:r>
              <a:rPr lang="sv-SE" dirty="0" err="1">
                <a:latin typeface="Minya Nouvelle" pitchFamily="2" charset="0"/>
              </a:rPr>
              <a:t>details</a:t>
            </a:r>
            <a:r>
              <a:rPr lang="sv-SE" dirty="0">
                <a:latin typeface="Minya Nouvelle" pitchFamily="2" charset="0"/>
              </a:rPr>
              <a:t> </a:t>
            </a:r>
            <a:r>
              <a:rPr lang="sv-SE" dirty="0" err="1">
                <a:latin typeface="Minya Nouvelle" pitchFamily="2" charset="0"/>
              </a:rPr>
              <a:t>dfn</a:t>
            </a:r>
            <a:r>
              <a:rPr lang="sv-SE" dirty="0">
                <a:latin typeface="Minya Nouvelle" pitchFamily="2" charset="0"/>
              </a:rPr>
              <a:t> div dl </a:t>
            </a:r>
            <a:r>
              <a:rPr lang="sv-SE" dirty="0" err="1">
                <a:latin typeface="Minya Nouvelle" pitchFamily="2" charset="0"/>
              </a:rPr>
              <a:t>em</a:t>
            </a:r>
            <a:r>
              <a:rPr lang="sv-SE" dirty="0">
                <a:latin typeface="Minya Nouvelle" pitchFamily="2" charset="0"/>
              </a:rPr>
              <a:t> </a:t>
            </a:r>
            <a:r>
              <a:rPr lang="sv-SE" dirty="0" err="1">
                <a:latin typeface="Minya Nouvelle" pitchFamily="2" charset="0"/>
              </a:rPr>
              <a:t>embed</a:t>
            </a:r>
            <a:r>
              <a:rPr lang="sv-SE" dirty="0">
                <a:latin typeface="Minya Nouvelle" pitchFamily="2" charset="0"/>
              </a:rPr>
              <a:t> </a:t>
            </a:r>
            <a:r>
              <a:rPr lang="sv-SE" dirty="0" err="1">
                <a:latin typeface="Minya Nouvelle" pitchFamily="2" charset="0"/>
              </a:rPr>
              <a:t>fieldset</a:t>
            </a:r>
            <a:r>
              <a:rPr lang="sv-SE" dirty="0">
                <a:latin typeface="Minya Nouvelle" pitchFamily="2" charset="0"/>
              </a:rPr>
              <a:t> </a:t>
            </a:r>
            <a:r>
              <a:rPr lang="sv-SE" dirty="0" err="1">
                <a:latin typeface="Minya Nouvelle" pitchFamily="2" charset="0"/>
              </a:rPr>
              <a:t>figure</a:t>
            </a:r>
            <a:r>
              <a:rPr lang="sv-SE" dirty="0">
                <a:latin typeface="Minya Nouvelle" pitchFamily="2" charset="0"/>
              </a:rPr>
              <a:t> </a:t>
            </a:r>
            <a:r>
              <a:rPr lang="sv-SE" dirty="0" err="1">
                <a:latin typeface="Minya Nouvelle" pitchFamily="2" charset="0"/>
              </a:rPr>
              <a:t>footer</a:t>
            </a:r>
            <a:r>
              <a:rPr lang="sv-SE" dirty="0">
                <a:latin typeface="Minya Nouvelle" pitchFamily="2" charset="0"/>
              </a:rPr>
              <a:t> form h1 h2 h3 h4 h5 h6 </a:t>
            </a:r>
            <a:r>
              <a:rPr lang="sv-SE" dirty="0" err="1">
                <a:latin typeface="Minya Nouvelle" pitchFamily="2" charset="0"/>
              </a:rPr>
              <a:t>header</a:t>
            </a:r>
            <a:r>
              <a:rPr lang="sv-SE" dirty="0">
                <a:latin typeface="Minya Nouvelle" pitchFamily="2" charset="0"/>
              </a:rPr>
              <a:t> </a:t>
            </a:r>
            <a:r>
              <a:rPr lang="sv-SE" dirty="0" err="1">
                <a:latin typeface="Minya Nouvelle" pitchFamily="2" charset="0"/>
              </a:rPr>
              <a:t>hgroup</a:t>
            </a:r>
            <a:r>
              <a:rPr lang="sv-SE" dirty="0">
                <a:latin typeface="Minya Nouvelle" pitchFamily="2" charset="0"/>
              </a:rPr>
              <a:t> hr i </a:t>
            </a:r>
            <a:r>
              <a:rPr lang="sv-SE" dirty="0" err="1">
                <a:latin typeface="Minya Nouvelle" pitchFamily="2" charset="0"/>
              </a:rPr>
              <a:t>iframe</a:t>
            </a:r>
            <a:r>
              <a:rPr lang="sv-SE" dirty="0">
                <a:latin typeface="Minya Nouvelle" pitchFamily="2" charset="0"/>
              </a:rPr>
              <a:t> </a:t>
            </a:r>
            <a:r>
              <a:rPr lang="sv-SE" dirty="0" err="1">
                <a:latin typeface="Minya Nouvelle" pitchFamily="2" charset="0"/>
              </a:rPr>
              <a:t>img</a:t>
            </a:r>
            <a:r>
              <a:rPr lang="sv-SE" dirty="0">
                <a:latin typeface="Minya Nouvelle" pitchFamily="2" charset="0"/>
              </a:rPr>
              <a:t> input </a:t>
            </a:r>
            <a:r>
              <a:rPr lang="sv-SE" dirty="0" err="1">
                <a:latin typeface="Minya Nouvelle" pitchFamily="2" charset="0"/>
              </a:rPr>
              <a:t>ins</a:t>
            </a:r>
            <a:r>
              <a:rPr lang="sv-SE" dirty="0">
                <a:latin typeface="Minya Nouvelle" pitchFamily="2" charset="0"/>
              </a:rPr>
              <a:t> </a:t>
            </a:r>
            <a:r>
              <a:rPr lang="sv-SE" dirty="0" err="1">
                <a:latin typeface="Minya Nouvelle" pitchFamily="2" charset="0"/>
              </a:rPr>
              <a:t>kbd</a:t>
            </a:r>
            <a:r>
              <a:rPr lang="sv-SE" dirty="0">
                <a:latin typeface="Minya Nouvelle" pitchFamily="2" charset="0"/>
              </a:rPr>
              <a:t> </a:t>
            </a:r>
            <a:r>
              <a:rPr lang="sv-SE" dirty="0" err="1">
                <a:latin typeface="Minya Nouvelle" pitchFamily="2" charset="0"/>
              </a:rPr>
              <a:t>keygen</a:t>
            </a:r>
            <a:r>
              <a:rPr lang="sv-SE" dirty="0">
                <a:latin typeface="Minya Nouvelle" pitchFamily="2" charset="0"/>
              </a:rPr>
              <a:t> </a:t>
            </a:r>
            <a:r>
              <a:rPr lang="sv-SE" dirty="0" err="1">
                <a:latin typeface="Minya Nouvelle" pitchFamily="2" charset="0"/>
              </a:rPr>
              <a:t>label</a:t>
            </a:r>
            <a:r>
              <a:rPr lang="sv-SE" dirty="0">
                <a:latin typeface="Minya Nouvelle" pitchFamily="2" charset="0"/>
              </a:rPr>
              <a:t> </a:t>
            </a:r>
            <a:r>
              <a:rPr lang="sv-SE" dirty="0" err="1">
                <a:latin typeface="Minya Nouvelle" pitchFamily="2" charset="0"/>
              </a:rPr>
              <a:t>map</a:t>
            </a:r>
            <a:r>
              <a:rPr lang="sv-SE" dirty="0">
                <a:latin typeface="Minya Nouvelle" pitchFamily="2" charset="0"/>
              </a:rPr>
              <a:t> mark </a:t>
            </a:r>
            <a:r>
              <a:rPr lang="sv-SE" dirty="0" err="1">
                <a:latin typeface="Minya Nouvelle" pitchFamily="2" charset="0"/>
              </a:rPr>
              <a:t>math</a:t>
            </a:r>
            <a:r>
              <a:rPr lang="sv-SE" dirty="0">
                <a:latin typeface="Minya Nouvelle" pitchFamily="2" charset="0"/>
              </a:rPr>
              <a:t> </a:t>
            </a:r>
            <a:r>
              <a:rPr lang="sv-SE" dirty="0" err="1">
                <a:latin typeface="Minya Nouvelle" pitchFamily="2" charset="0"/>
              </a:rPr>
              <a:t>menu</a:t>
            </a:r>
            <a:r>
              <a:rPr lang="sv-SE" dirty="0">
                <a:latin typeface="Minya Nouvelle" pitchFamily="2" charset="0"/>
              </a:rPr>
              <a:t> meter nav </a:t>
            </a:r>
            <a:r>
              <a:rPr lang="sv-SE" dirty="0" err="1">
                <a:latin typeface="Minya Nouvelle" pitchFamily="2" charset="0"/>
              </a:rPr>
              <a:t>noscript</a:t>
            </a:r>
            <a:r>
              <a:rPr lang="sv-SE" dirty="0">
                <a:latin typeface="Minya Nouvelle" pitchFamily="2" charset="0"/>
              </a:rPr>
              <a:t> </a:t>
            </a:r>
            <a:r>
              <a:rPr lang="sv-SE" dirty="0" err="1">
                <a:latin typeface="Minya Nouvelle" pitchFamily="2" charset="0"/>
              </a:rPr>
              <a:t>object</a:t>
            </a:r>
            <a:r>
              <a:rPr lang="sv-SE" dirty="0">
                <a:latin typeface="Minya Nouvelle" pitchFamily="2" charset="0"/>
              </a:rPr>
              <a:t> </a:t>
            </a:r>
            <a:r>
              <a:rPr lang="sv-SE" dirty="0" err="1">
                <a:latin typeface="Minya Nouvelle" pitchFamily="2" charset="0"/>
              </a:rPr>
              <a:t>ol</a:t>
            </a:r>
            <a:r>
              <a:rPr lang="sv-SE" dirty="0">
                <a:latin typeface="Minya Nouvelle" pitchFamily="2" charset="0"/>
              </a:rPr>
              <a:t> output p pre progress q </a:t>
            </a:r>
            <a:r>
              <a:rPr lang="sv-SE" dirty="0" err="1">
                <a:latin typeface="Minya Nouvelle" pitchFamily="2" charset="0"/>
              </a:rPr>
              <a:t>ruby</a:t>
            </a:r>
            <a:r>
              <a:rPr lang="sv-SE" dirty="0">
                <a:latin typeface="Minya Nouvelle" pitchFamily="2" charset="0"/>
              </a:rPr>
              <a:t> s </a:t>
            </a:r>
            <a:r>
              <a:rPr lang="sv-SE" dirty="0" err="1">
                <a:latin typeface="Minya Nouvelle" pitchFamily="2" charset="0"/>
              </a:rPr>
              <a:t>samp</a:t>
            </a:r>
            <a:r>
              <a:rPr lang="sv-SE" dirty="0">
                <a:latin typeface="Minya Nouvelle" pitchFamily="2" charset="0"/>
              </a:rPr>
              <a:t> script </a:t>
            </a:r>
            <a:r>
              <a:rPr lang="sv-SE" dirty="0" err="1">
                <a:latin typeface="Minya Nouvelle" pitchFamily="2" charset="0"/>
              </a:rPr>
              <a:t>section</a:t>
            </a:r>
            <a:r>
              <a:rPr lang="sv-SE" dirty="0">
                <a:latin typeface="Minya Nouvelle" pitchFamily="2" charset="0"/>
              </a:rPr>
              <a:t> </a:t>
            </a:r>
            <a:r>
              <a:rPr lang="sv-SE" dirty="0" err="1">
                <a:latin typeface="Minya Nouvelle" pitchFamily="2" charset="0"/>
              </a:rPr>
              <a:t>select</a:t>
            </a:r>
            <a:r>
              <a:rPr lang="sv-SE" dirty="0">
                <a:latin typeface="Minya Nouvelle" pitchFamily="2" charset="0"/>
              </a:rPr>
              <a:t> small span strong style </a:t>
            </a:r>
            <a:r>
              <a:rPr lang="sv-SE" dirty="0" err="1" smtClean="0">
                <a:latin typeface="Minya Nouvelle" pitchFamily="2" charset="0"/>
              </a:rPr>
              <a:t>sub</a:t>
            </a:r>
            <a:r>
              <a:rPr lang="sv-SE" dirty="0" smtClean="0">
                <a:latin typeface="Minya Nouvelle" pitchFamily="2" charset="0"/>
              </a:rPr>
              <a:t> </a:t>
            </a:r>
            <a:r>
              <a:rPr lang="sv-SE" dirty="0">
                <a:latin typeface="Minya Nouvelle" pitchFamily="2" charset="0"/>
              </a:rPr>
              <a:t>sup </a:t>
            </a:r>
            <a:r>
              <a:rPr lang="sv-SE" dirty="0" err="1">
                <a:latin typeface="Minya Nouvelle" pitchFamily="2" charset="0"/>
              </a:rPr>
              <a:t>svg</a:t>
            </a:r>
            <a:r>
              <a:rPr lang="sv-SE" dirty="0">
                <a:latin typeface="Minya Nouvelle" pitchFamily="2" charset="0"/>
              </a:rPr>
              <a:t> table </a:t>
            </a:r>
            <a:r>
              <a:rPr lang="sv-SE" dirty="0" err="1">
                <a:latin typeface="Minya Nouvelle" pitchFamily="2" charset="0"/>
              </a:rPr>
              <a:t>textarea</a:t>
            </a:r>
            <a:r>
              <a:rPr lang="sv-SE" dirty="0">
                <a:latin typeface="Minya Nouvelle" pitchFamily="2" charset="0"/>
              </a:rPr>
              <a:t> </a:t>
            </a:r>
            <a:r>
              <a:rPr lang="sv-SE" dirty="0" err="1">
                <a:latin typeface="Minya Nouvelle" pitchFamily="2" charset="0"/>
              </a:rPr>
              <a:t>time</a:t>
            </a:r>
            <a:r>
              <a:rPr lang="sv-SE" dirty="0">
                <a:latin typeface="Minya Nouvelle" pitchFamily="2" charset="0"/>
              </a:rPr>
              <a:t> u </a:t>
            </a:r>
            <a:r>
              <a:rPr lang="sv-SE" dirty="0" err="1">
                <a:latin typeface="Minya Nouvelle" pitchFamily="2" charset="0"/>
              </a:rPr>
              <a:t>ul</a:t>
            </a:r>
            <a:r>
              <a:rPr lang="sv-SE" dirty="0">
                <a:latin typeface="Minya Nouvelle" pitchFamily="2" charset="0"/>
              </a:rPr>
              <a:t> var video </a:t>
            </a:r>
            <a:r>
              <a:rPr lang="sv-SE" dirty="0" err="1">
                <a:latin typeface="Minya Nouvelle" pitchFamily="2" charset="0"/>
              </a:rPr>
              <a:t>wbr</a:t>
            </a:r>
            <a:r>
              <a:rPr lang="sv-SE" dirty="0">
                <a:latin typeface="Minya Nouvelle" pitchFamily="2" charset="0"/>
              </a:rPr>
              <a:t> text</a:t>
            </a:r>
            <a:endParaRPr lang="sv-SE" b="1" dirty="0" smtClean="0">
              <a:latin typeface="Minya Nouvelle" pitchFamily="2" charset="0"/>
            </a:endParaRPr>
          </a:p>
        </p:txBody>
      </p:sp>
      <p:sp>
        <p:nvSpPr>
          <p:cNvPr id="7" name="TextBox 6"/>
          <p:cNvSpPr txBox="1"/>
          <p:nvPr/>
        </p:nvSpPr>
        <p:spPr>
          <a:xfrm>
            <a:off x="3731003" y="2313623"/>
            <a:ext cx="859210" cy="369332"/>
          </a:xfrm>
          <a:prstGeom prst="rect">
            <a:avLst/>
          </a:prstGeom>
          <a:noFill/>
        </p:spPr>
        <p:txBody>
          <a:bodyPr wrap="none" rtlCol="0">
            <a:spAutoFit/>
          </a:bodyPr>
          <a:lstStyle/>
          <a:p>
            <a:r>
              <a:rPr lang="sv-SE" dirty="0" smtClean="0">
                <a:latin typeface="Minya Nouvelle" pitchFamily="2" charset="0"/>
              </a:rPr>
              <a:t>Taggar</a:t>
            </a:r>
          </a:p>
        </p:txBody>
      </p:sp>
    </p:spTree>
    <p:extLst>
      <p:ext uri="{BB962C8B-B14F-4D97-AF65-F5344CB8AC3E}">
        <p14:creationId xmlns:p14="http://schemas.microsoft.com/office/powerpoint/2010/main" val="6795784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b="1" dirty="0" err="1" smtClean="0"/>
              <a:t>Sectioning</a:t>
            </a:r>
            <a:r>
              <a:rPr lang="sv-SE" b="1" dirty="0" smtClean="0"/>
              <a:t> </a:t>
            </a:r>
            <a:r>
              <a:rPr lang="sv-SE" b="1" dirty="0" err="1" smtClean="0"/>
              <a:t>content</a:t>
            </a:r>
            <a:endParaRPr lang="sv-SE" b="1" dirty="0" smtClean="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smtClean="0"/>
              <a:t>Embedded</a:t>
            </a:r>
            <a:r>
              <a:rPr lang="sv-SE" dirty="0" smtClean="0"/>
              <a:t> </a:t>
            </a:r>
            <a:r>
              <a:rPr lang="sv-SE" dirty="0" err="1" smtClean="0"/>
              <a:t>content</a:t>
            </a:r>
            <a:endParaRPr lang="sv-SE"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541" y="2425452"/>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95936" y="5161756"/>
            <a:ext cx="3334567" cy="369332"/>
          </a:xfrm>
          <a:prstGeom prst="rect">
            <a:avLst/>
          </a:prstGeom>
          <a:noFill/>
        </p:spPr>
        <p:txBody>
          <a:bodyPr wrap="none" rtlCol="0">
            <a:spAutoFit/>
          </a:bodyPr>
          <a:lstStyle/>
          <a:p>
            <a:r>
              <a:rPr lang="sv-SE" dirty="0" smtClean="0">
                <a:latin typeface="Minya Nouvelle" pitchFamily="2" charset="0"/>
              </a:rPr>
              <a:t>div skapar inte en ny sektion!</a:t>
            </a:r>
          </a:p>
        </p:txBody>
      </p:sp>
      <p:sp>
        <p:nvSpPr>
          <p:cNvPr id="8" name="TextBox 7"/>
          <p:cNvSpPr txBox="1"/>
          <p:nvPr/>
        </p:nvSpPr>
        <p:spPr>
          <a:xfrm>
            <a:off x="4037995" y="4427487"/>
            <a:ext cx="338437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sv-SE" dirty="0" err="1">
                <a:latin typeface="Minya Nouvelle" pitchFamily="2" charset="0"/>
              </a:rPr>
              <a:t>article</a:t>
            </a:r>
            <a:r>
              <a:rPr lang="sv-SE" dirty="0">
                <a:latin typeface="Minya Nouvelle" pitchFamily="2" charset="0"/>
              </a:rPr>
              <a:t>, </a:t>
            </a:r>
            <a:r>
              <a:rPr lang="sv-SE" dirty="0" err="1">
                <a:latin typeface="Minya Nouvelle" pitchFamily="2" charset="0"/>
              </a:rPr>
              <a:t>aside</a:t>
            </a:r>
            <a:r>
              <a:rPr lang="sv-SE" dirty="0">
                <a:latin typeface="Minya Nouvelle" pitchFamily="2" charset="0"/>
              </a:rPr>
              <a:t>, nav, </a:t>
            </a:r>
            <a:r>
              <a:rPr lang="sv-SE" dirty="0" err="1">
                <a:latin typeface="Minya Nouvelle" pitchFamily="2" charset="0"/>
              </a:rPr>
              <a:t>section</a:t>
            </a:r>
            <a:endParaRPr lang="sv-SE" dirty="0">
              <a:latin typeface="Minya Nouvelle" pitchFamily="2" charset="0"/>
            </a:endParaRPr>
          </a:p>
        </p:txBody>
      </p:sp>
      <p:sp>
        <p:nvSpPr>
          <p:cNvPr id="9" name="TextBox 8"/>
          <p:cNvSpPr txBox="1"/>
          <p:nvPr/>
        </p:nvSpPr>
        <p:spPr>
          <a:xfrm>
            <a:off x="3803010" y="4081636"/>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10" name="TextBox 9"/>
          <p:cNvSpPr txBox="1"/>
          <p:nvPr/>
        </p:nvSpPr>
        <p:spPr>
          <a:xfrm>
            <a:off x="3995936" y="4801716"/>
            <a:ext cx="3257623" cy="369332"/>
          </a:xfrm>
          <a:prstGeom prst="rect">
            <a:avLst/>
          </a:prstGeom>
          <a:noFill/>
        </p:spPr>
        <p:txBody>
          <a:bodyPr wrap="none" rtlCol="0">
            <a:spAutoFit/>
          </a:bodyPr>
          <a:lstStyle/>
          <a:p>
            <a:r>
              <a:rPr lang="sv-SE" dirty="0" smtClean="0">
                <a:latin typeface="Minya Nouvelle" pitchFamily="2" charset="0"/>
              </a:rPr>
              <a:t>(h1-h6 skapar även sektioner)</a:t>
            </a:r>
          </a:p>
        </p:txBody>
      </p:sp>
    </p:spTree>
    <p:extLst>
      <p:ext uri="{BB962C8B-B14F-4D97-AF65-F5344CB8AC3E}">
        <p14:creationId xmlns:p14="http://schemas.microsoft.com/office/powerpoint/2010/main" val="15006637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Outline</a:t>
            </a:r>
            <a:endParaRPr lang="sv-SE" dirty="0"/>
          </a:p>
        </p:txBody>
      </p:sp>
      <p:sp>
        <p:nvSpPr>
          <p:cNvPr id="3" name="Subtitle 2"/>
          <p:cNvSpPr>
            <a:spLocks noGrp="1"/>
          </p:cNvSpPr>
          <p:nvPr>
            <p:ph type="subTitle" idx="1"/>
          </p:nvPr>
        </p:nvSpPr>
        <p:spPr>
          <a:xfrm>
            <a:off x="395536" y="5089748"/>
            <a:ext cx="4433716" cy="539711"/>
          </a:xfrm>
        </p:spPr>
        <p:txBody>
          <a:bodyPr/>
          <a:lstStyle/>
          <a:p>
            <a:r>
              <a:rPr lang="sv-SE" dirty="0" smtClean="0"/>
              <a:t>gsnedders.html5.org/</a:t>
            </a:r>
            <a:r>
              <a:rPr lang="sv-SE" dirty="0" err="1" smtClean="0"/>
              <a:t>outliner</a:t>
            </a:r>
            <a:r>
              <a:rPr lang="sv-SE" dirty="0" smtClean="0"/>
              <a:t>/</a:t>
            </a:r>
            <a:endParaRPr lang="sv-SE" dirty="0"/>
          </a:p>
        </p:txBody>
      </p:sp>
      <p:sp>
        <p:nvSpPr>
          <p:cNvPr id="5" name="Rectangle 4"/>
          <p:cNvSpPr/>
          <p:nvPr/>
        </p:nvSpPr>
        <p:spPr>
          <a:xfrm>
            <a:off x="886500" y="1705372"/>
            <a:ext cx="2821403" cy="26622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doctype</a:t>
            </a: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html&gt;</a:t>
            </a:r>
          </a:p>
          <a:p>
            <a:r>
              <a:rPr lang="en-US" sz="1200" b="1" dirty="0">
                <a:solidFill>
                  <a:srgbClr val="0070C0"/>
                </a:solidFill>
                <a:latin typeface="Courier New" pitchFamily="49" charset="0"/>
                <a:cs typeface="Courier New" pitchFamily="49" charset="0"/>
              </a:rPr>
              <a:t>&lt;</a:t>
            </a:r>
            <a:r>
              <a:rPr lang="en-US" sz="1200" b="1" dirty="0" smtClean="0">
                <a:solidFill>
                  <a:srgbClr val="0070C0"/>
                </a:solidFill>
                <a:latin typeface="Courier New" pitchFamily="49" charset="0"/>
                <a:cs typeface="Courier New" pitchFamily="49" charset="0"/>
              </a:rPr>
              <a:t>title&gt;</a:t>
            </a:r>
            <a:r>
              <a:rPr lang="en-US" sz="1200" b="1" dirty="0" smtClean="0">
                <a:solidFill>
                  <a:schemeClr val="tx1"/>
                </a:solidFill>
                <a:latin typeface="Courier New" pitchFamily="49" charset="0"/>
                <a:cs typeface="Courier New" pitchFamily="49" charset="0"/>
              </a:rPr>
              <a:t>Outline</a:t>
            </a:r>
            <a:r>
              <a:rPr lang="en-US" sz="1200" b="1" dirty="0" smtClean="0">
                <a:solidFill>
                  <a:srgbClr val="0070C0"/>
                </a:solidFill>
                <a:latin typeface="Courier New" pitchFamily="49" charset="0"/>
                <a:cs typeface="Courier New" pitchFamily="49" charset="0"/>
              </a:rPr>
              <a:t>&lt;/</a:t>
            </a:r>
            <a:r>
              <a:rPr lang="en-US" sz="1200" b="1" dirty="0">
                <a:solidFill>
                  <a:srgbClr val="0070C0"/>
                </a:solidFill>
                <a:latin typeface="Courier New" pitchFamily="49" charset="0"/>
                <a:cs typeface="Courier New" pitchFamily="49" charset="0"/>
              </a:rPr>
              <a:t>title&gt;</a:t>
            </a:r>
          </a:p>
          <a:p>
            <a:r>
              <a:rPr lang="en-US" sz="1200" b="1" dirty="0">
                <a:solidFill>
                  <a:srgbClr val="0070C0"/>
                </a:solidFill>
                <a:latin typeface="Courier New" pitchFamily="49" charset="0"/>
                <a:cs typeface="Courier New" pitchFamily="49" charset="0"/>
              </a:rPr>
              <a:t>&lt;h1&gt;</a:t>
            </a:r>
            <a:r>
              <a:rPr lang="en-US" sz="1200" b="1" dirty="0" err="1">
                <a:solidFill>
                  <a:schemeClr val="tx1"/>
                </a:solidFill>
                <a:latin typeface="Courier New" pitchFamily="49" charset="0"/>
                <a:cs typeface="Courier New" pitchFamily="49" charset="0"/>
              </a:rPr>
              <a:t>Huvudrubrik</a:t>
            </a:r>
            <a:r>
              <a:rPr lang="en-US" sz="1200" b="1" dirty="0">
                <a:solidFill>
                  <a:srgbClr val="0070C0"/>
                </a:solidFill>
                <a:latin typeface="Courier New" pitchFamily="49" charset="0"/>
                <a:cs typeface="Courier New" pitchFamily="49" charset="0"/>
              </a:rPr>
              <a:t>&lt;/h1&gt;</a:t>
            </a:r>
          </a:p>
          <a:p>
            <a:r>
              <a:rPr lang="en-US" sz="1200" b="1" dirty="0">
                <a:solidFill>
                  <a:srgbClr val="0070C0"/>
                </a:solidFill>
                <a:latin typeface="Courier New" pitchFamily="49" charset="0"/>
                <a:cs typeface="Courier New" pitchFamily="49" charset="0"/>
              </a:rPr>
              <a:t>&lt;</a:t>
            </a:r>
            <a:r>
              <a:rPr lang="en-US" sz="1200" b="1" dirty="0" err="1">
                <a:solidFill>
                  <a:srgbClr val="0070C0"/>
                </a:solidFill>
                <a:latin typeface="Courier New" pitchFamily="49" charset="0"/>
                <a:cs typeface="Courier New" pitchFamily="49" charset="0"/>
              </a:rPr>
              <a:t>nav</a:t>
            </a:r>
            <a:r>
              <a:rPr lang="en-US" sz="1200" b="1" dirty="0">
                <a:solidFill>
                  <a:srgbClr val="0070C0"/>
                </a:solidFill>
                <a:latin typeface="Courier New" pitchFamily="49" charset="0"/>
                <a:cs typeface="Courier New" pitchFamily="49" charset="0"/>
              </a:rPr>
              <a:t>&gt;</a:t>
            </a:r>
          </a:p>
          <a:p>
            <a:r>
              <a:rPr lang="en-US" sz="1200" b="1" dirty="0">
                <a:solidFill>
                  <a:srgbClr val="0070C0"/>
                </a:solidFill>
                <a:latin typeface="Courier New" pitchFamily="49" charset="0"/>
                <a:cs typeface="Courier New" pitchFamily="49" charset="0"/>
              </a:rPr>
              <a:t>  &lt;h2&gt;</a:t>
            </a:r>
            <a:r>
              <a:rPr lang="en-US" sz="1200" b="1" dirty="0">
                <a:solidFill>
                  <a:schemeClr val="tx1"/>
                </a:solidFill>
                <a:latin typeface="Courier New" pitchFamily="49" charset="0"/>
                <a:cs typeface="Courier New" pitchFamily="49" charset="0"/>
              </a:rPr>
              <a:t>Navigation</a:t>
            </a:r>
            <a:r>
              <a:rPr lang="en-US" sz="1200" b="1" dirty="0">
                <a:solidFill>
                  <a:srgbClr val="0070C0"/>
                </a:solidFill>
                <a:latin typeface="Courier New" pitchFamily="49" charset="0"/>
                <a:cs typeface="Courier New" pitchFamily="49" charset="0"/>
              </a:rPr>
              <a:t>&lt;/h2&gt;</a:t>
            </a:r>
          </a:p>
          <a:p>
            <a:r>
              <a:rPr lang="en-US" sz="1200" b="1" dirty="0">
                <a:solidFill>
                  <a:srgbClr val="0070C0"/>
                </a:solidFill>
                <a:latin typeface="Courier New" pitchFamily="49" charset="0"/>
                <a:cs typeface="Courier New" pitchFamily="49" charset="0"/>
              </a:rPr>
              <a:t>&lt;/</a:t>
            </a:r>
            <a:r>
              <a:rPr lang="en-US" sz="1200" b="1" dirty="0" err="1">
                <a:solidFill>
                  <a:srgbClr val="0070C0"/>
                </a:solidFill>
                <a:latin typeface="Courier New" pitchFamily="49" charset="0"/>
                <a:cs typeface="Courier New" pitchFamily="49" charset="0"/>
              </a:rPr>
              <a:t>nav</a:t>
            </a:r>
            <a:r>
              <a:rPr lang="en-US" sz="1200" b="1" dirty="0">
                <a:solidFill>
                  <a:srgbClr val="0070C0"/>
                </a:solidFill>
                <a:latin typeface="Courier New" pitchFamily="49" charset="0"/>
                <a:cs typeface="Courier New" pitchFamily="49" charset="0"/>
              </a:rPr>
              <a:t>&gt;</a:t>
            </a:r>
          </a:p>
          <a:p>
            <a:r>
              <a:rPr lang="en-US" sz="1200" b="1" dirty="0">
                <a:solidFill>
                  <a:srgbClr val="0070C0"/>
                </a:solidFill>
                <a:latin typeface="Courier New" pitchFamily="49" charset="0"/>
                <a:cs typeface="Courier New" pitchFamily="49" charset="0"/>
              </a:rPr>
              <a:t>&lt;section&gt;</a:t>
            </a:r>
          </a:p>
          <a:p>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&lt;</a:t>
            </a:r>
            <a:r>
              <a:rPr lang="en-US" sz="1200" b="1" dirty="0" smtClean="0">
                <a:solidFill>
                  <a:srgbClr val="0070C0"/>
                </a:solidFill>
                <a:latin typeface="Courier New" pitchFamily="49" charset="0"/>
                <a:cs typeface="Courier New" pitchFamily="49" charset="0"/>
              </a:rPr>
              <a:t>h1&gt;</a:t>
            </a:r>
            <a:r>
              <a:rPr lang="en-US" sz="1200" b="1" dirty="0" err="1" smtClean="0">
                <a:solidFill>
                  <a:schemeClr val="tx1"/>
                </a:solidFill>
                <a:latin typeface="Courier New" pitchFamily="49" charset="0"/>
                <a:cs typeface="Courier New" pitchFamily="49" charset="0"/>
              </a:rPr>
              <a:t>Underrubrik</a:t>
            </a:r>
            <a:r>
              <a:rPr lang="en-US" sz="1200" b="1" dirty="0" smtClean="0">
                <a:solidFill>
                  <a:schemeClr val="tx1"/>
                </a:solidFill>
                <a:latin typeface="Courier New" pitchFamily="49" charset="0"/>
                <a:cs typeface="Courier New" pitchFamily="49" charset="0"/>
              </a:rPr>
              <a:t> 1</a:t>
            </a:r>
            <a:r>
              <a:rPr lang="en-US" sz="1200" b="1" dirty="0" smtClean="0">
                <a:solidFill>
                  <a:srgbClr val="0070C0"/>
                </a:solidFill>
                <a:latin typeface="Courier New" pitchFamily="49" charset="0"/>
                <a:cs typeface="Courier New" pitchFamily="49" charset="0"/>
              </a:rPr>
              <a:t>&lt;/</a:t>
            </a:r>
            <a:r>
              <a:rPr lang="en-US" sz="1200" b="1" dirty="0">
                <a:solidFill>
                  <a:srgbClr val="0070C0"/>
                </a:solidFill>
                <a:latin typeface="Courier New" pitchFamily="49" charset="0"/>
                <a:cs typeface="Courier New" pitchFamily="49" charset="0"/>
              </a:rPr>
              <a:t>h1&gt;</a:t>
            </a:r>
          </a:p>
          <a:p>
            <a:r>
              <a:rPr lang="en-US" sz="1200" b="1" dirty="0">
                <a:solidFill>
                  <a:srgbClr val="0070C0"/>
                </a:solidFill>
                <a:latin typeface="Courier New" pitchFamily="49" charset="0"/>
                <a:cs typeface="Courier New" pitchFamily="49" charset="0"/>
              </a:rPr>
              <a:t>&lt;/section&gt;</a:t>
            </a:r>
          </a:p>
          <a:p>
            <a:r>
              <a:rPr lang="en-US" sz="1200" b="1" dirty="0">
                <a:solidFill>
                  <a:srgbClr val="0070C0"/>
                </a:solidFill>
                <a:latin typeface="Courier New" pitchFamily="49" charset="0"/>
                <a:cs typeface="Courier New" pitchFamily="49" charset="0"/>
              </a:rPr>
              <a:t>&lt;section&gt;</a:t>
            </a:r>
          </a:p>
          <a:p>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&lt;h2&gt;</a:t>
            </a:r>
            <a:r>
              <a:rPr lang="en-US" sz="1200" b="1" dirty="0" err="1">
                <a:solidFill>
                  <a:schemeClr val="tx1"/>
                </a:solidFill>
                <a:latin typeface="Courier New" pitchFamily="49" charset="0"/>
                <a:cs typeface="Courier New" pitchFamily="49" charset="0"/>
              </a:rPr>
              <a:t>Underrubrik</a:t>
            </a:r>
            <a:r>
              <a:rPr lang="en-US" sz="1200" b="1" dirty="0">
                <a:solidFill>
                  <a:schemeClr val="tx1"/>
                </a:solidFill>
                <a:latin typeface="Courier New" pitchFamily="49" charset="0"/>
                <a:cs typeface="Courier New" pitchFamily="49" charset="0"/>
              </a:rPr>
              <a:t> 2</a:t>
            </a:r>
            <a:r>
              <a:rPr lang="en-US" sz="1200" b="1" dirty="0">
                <a:solidFill>
                  <a:srgbClr val="0070C0"/>
                </a:solidFill>
                <a:latin typeface="Courier New" pitchFamily="49" charset="0"/>
                <a:cs typeface="Courier New" pitchFamily="49" charset="0"/>
              </a:rPr>
              <a:t>&lt;/h2&gt;</a:t>
            </a:r>
          </a:p>
          <a:p>
            <a:r>
              <a:rPr lang="en-US" sz="1200" b="1" dirty="0">
                <a:solidFill>
                  <a:srgbClr val="0070C0"/>
                </a:solidFill>
                <a:latin typeface="Courier New" pitchFamily="49" charset="0"/>
                <a:cs typeface="Courier New" pitchFamily="49" charset="0"/>
              </a:rPr>
              <a:t>&lt;/section</a:t>
            </a:r>
            <a:r>
              <a:rPr lang="en-US" sz="1200" b="1" dirty="0" smtClean="0">
                <a:solidFill>
                  <a:srgbClr val="0070C0"/>
                </a:solidFill>
                <a:latin typeface="Courier New" pitchFamily="49" charset="0"/>
                <a:cs typeface="Courier New" pitchFamily="49" charset="0"/>
              </a:rPr>
              <a:t>&gt;</a:t>
            </a:r>
          </a:p>
          <a:p>
            <a:r>
              <a:rPr lang="en-US" sz="1200" b="1" dirty="0" smtClean="0">
                <a:solidFill>
                  <a:srgbClr val="0070C0"/>
                </a:solidFill>
                <a:latin typeface="Courier New" pitchFamily="49" charset="0"/>
                <a:cs typeface="Courier New" pitchFamily="49" charset="0"/>
              </a:rPr>
              <a:t>&lt;h1&gt;</a:t>
            </a:r>
            <a:r>
              <a:rPr lang="en-US" sz="1200" b="1" dirty="0" err="1" smtClean="0">
                <a:solidFill>
                  <a:schemeClr val="tx1"/>
                </a:solidFill>
                <a:latin typeface="Courier New" pitchFamily="49" charset="0"/>
                <a:cs typeface="Courier New" pitchFamily="49" charset="0"/>
              </a:rPr>
              <a:t>Rubrik</a:t>
            </a:r>
            <a:r>
              <a:rPr lang="en-US" sz="1200" b="1" dirty="0" smtClean="0">
                <a:solidFill>
                  <a:schemeClr val="tx1"/>
                </a:solidFill>
                <a:latin typeface="Courier New" pitchFamily="49" charset="0"/>
                <a:cs typeface="Courier New" pitchFamily="49" charset="0"/>
              </a:rPr>
              <a:t> 2</a:t>
            </a:r>
            <a:r>
              <a:rPr lang="en-US" sz="1200" b="1" dirty="0" smtClean="0">
                <a:solidFill>
                  <a:srgbClr val="0070C0"/>
                </a:solidFill>
                <a:latin typeface="Courier New" pitchFamily="49" charset="0"/>
                <a:cs typeface="Courier New" pitchFamily="49" charset="0"/>
              </a:rPr>
              <a:t>&lt;/h1&gt;</a:t>
            </a:r>
            <a:endParaRPr lang="en-US" sz="1200" b="1" dirty="0">
              <a:solidFill>
                <a:srgbClr val="0070C0"/>
              </a:solidFill>
              <a:latin typeface="Courier New" pitchFamily="49" charset="0"/>
              <a:cs typeface="Courier New" pitchFamily="49" charset="0"/>
            </a:endParaRPr>
          </a:p>
          <a:p>
            <a:endParaRPr lang="en-US" sz="1100" b="1" dirty="0">
              <a:solidFill>
                <a:srgbClr val="0070C0"/>
              </a:solidFill>
              <a:latin typeface="Courier New" pitchFamily="49" charset="0"/>
              <a:cs typeface="Courier New" pitchFamily="49" charset="0"/>
            </a:endParaRPr>
          </a:p>
        </p:txBody>
      </p:sp>
      <p:sp>
        <p:nvSpPr>
          <p:cNvPr id="6" name="TextBox 5"/>
          <p:cNvSpPr txBox="1"/>
          <p:nvPr/>
        </p:nvSpPr>
        <p:spPr>
          <a:xfrm>
            <a:off x="4932040" y="1993404"/>
            <a:ext cx="2233304" cy="1477328"/>
          </a:xfrm>
          <a:prstGeom prst="rect">
            <a:avLst/>
          </a:prstGeom>
          <a:noFill/>
        </p:spPr>
        <p:txBody>
          <a:bodyPr wrap="none" rtlCol="0">
            <a:spAutoFit/>
          </a:bodyPr>
          <a:lstStyle/>
          <a:p>
            <a:pPr marL="342900" indent="-342900">
              <a:buAutoNum type="arabicPeriod"/>
            </a:pPr>
            <a:r>
              <a:rPr lang="sv-SE" dirty="0" smtClean="0">
                <a:latin typeface="Minya Nouvelle" pitchFamily="2" charset="0"/>
              </a:rPr>
              <a:t>Huvudrubrik</a:t>
            </a:r>
            <a:r>
              <a:rPr lang="sv-SE" dirty="0">
                <a:latin typeface="Minya Nouvelle" pitchFamily="2" charset="0"/>
              </a:rPr>
              <a:t/>
            </a:r>
            <a:br>
              <a:rPr lang="sv-SE" dirty="0">
                <a:latin typeface="Minya Nouvelle" pitchFamily="2" charset="0"/>
              </a:rPr>
            </a:br>
            <a:r>
              <a:rPr lang="sv-SE" dirty="0" smtClean="0">
                <a:latin typeface="Minya Nouvelle" pitchFamily="2" charset="0"/>
              </a:rPr>
              <a:t>1. Navigation</a:t>
            </a:r>
            <a:r>
              <a:rPr lang="sv-SE" dirty="0">
                <a:latin typeface="Minya Nouvelle" pitchFamily="2" charset="0"/>
              </a:rPr>
              <a:t/>
            </a:r>
            <a:br>
              <a:rPr lang="sv-SE" dirty="0">
                <a:latin typeface="Minya Nouvelle" pitchFamily="2" charset="0"/>
              </a:rPr>
            </a:br>
            <a:r>
              <a:rPr lang="sv-SE" dirty="0" smtClean="0">
                <a:latin typeface="Minya Nouvelle" pitchFamily="2" charset="0"/>
              </a:rPr>
              <a:t>2. Underrubrik 1</a:t>
            </a:r>
            <a:br>
              <a:rPr lang="sv-SE" dirty="0" smtClean="0">
                <a:latin typeface="Minya Nouvelle" pitchFamily="2" charset="0"/>
              </a:rPr>
            </a:br>
            <a:r>
              <a:rPr lang="sv-SE" dirty="0" smtClean="0">
                <a:latin typeface="Minya Nouvelle" pitchFamily="2" charset="0"/>
              </a:rPr>
              <a:t>3. </a:t>
            </a:r>
            <a:r>
              <a:rPr lang="sv-SE" dirty="0" err="1" smtClean="0">
                <a:latin typeface="Minya Nouvelle" pitchFamily="2" charset="0"/>
              </a:rPr>
              <a:t>Underrubtik</a:t>
            </a:r>
            <a:r>
              <a:rPr lang="sv-SE" dirty="0" smtClean="0">
                <a:latin typeface="Minya Nouvelle" pitchFamily="2" charset="0"/>
              </a:rPr>
              <a:t> 2</a:t>
            </a:r>
          </a:p>
          <a:p>
            <a:pPr marL="342900" indent="-342900">
              <a:buAutoNum type="arabicPeriod"/>
            </a:pPr>
            <a:r>
              <a:rPr lang="sv-SE" dirty="0" smtClean="0">
                <a:latin typeface="Minya Nouvelle" pitchFamily="2" charset="0"/>
              </a:rPr>
              <a:t>Rubrik 2</a:t>
            </a:r>
          </a:p>
        </p:txBody>
      </p:sp>
    </p:spTree>
    <p:extLst>
      <p:ext uri="{BB962C8B-B14F-4D97-AF65-F5344CB8AC3E}">
        <p14:creationId xmlns:p14="http://schemas.microsoft.com/office/powerpoint/2010/main" val="192983871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b="1" dirty="0" err="1"/>
              <a:t>Heading</a:t>
            </a:r>
            <a:r>
              <a:rPr lang="sv-SE" b="1" dirty="0"/>
              <a:t> </a:t>
            </a:r>
            <a:r>
              <a:rPr lang="sv-SE" b="1" dirty="0" err="1"/>
              <a:t>content</a:t>
            </a:r>
            <a:endParaRPr lang="sv-SE" b="1" dirty="0"/>
          </a:p>
          <a:p>
            <a:pPr algn="r"/>
            <a:r>
              <a:rPr lang="sv-SE" dirty="0" err="1"/>
              <a:t>Phrasing</a:t>
            </a:r>
            <a:r>
              <a:rPr lang="sv-SE" dirty="0"/>
              <a:t> </a:t>
            </a:r>
            <a:r>
              <a:rPr lang="sv-SE" dirty="0" err="1"/>
              <a:t>content</a:t>
            </a:r>
            <a:endParaRPr lang="sv-SE" dirty="0"/>
          </a:p>
          <a:p>
            <a:pPr algn="r"/>
            <a:r>
              <a:rPr lang="sv-SE" dirty="0" err="1" smtClean="0"/>
              <a:t>Embedded</a:t>
            </a:r>
            <a:r>
              <a:rPr lang="sv-SE" dirty="0" smtClean="0"/>
              <a:t> </a:t>
            </a:r>
            <a:r>
              <a:rPr lang="sv-SE" dirty="0" err="1" smtClean="0"/>
              <a:t>content</a:t>
            </a:r>
            <a:endParaRPr lang="sv-SE"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2857500"/>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83968" y="1633364"/>
            <a:ext cx="3456384" cy="646331"/>
          </a:xfrm>
          <a:prstGeom prst="rect">
            <a:avLst/>
          </a:prstGeom>
          <a:noFill/>
        </p:spPr>
        <p:txBody>
          <a:bodyPr wrap="square" rtlCol="0">
            <a:spAutoFit/>
          </a:bodyPr>
          <a:lstStyle/>
          <a:p>
            <a:r>
              <a:rPr lang="sv-SE" dirty="0" smtClean="0">
                <a:latin typeface="Minya Nouvelle" pitchFamily="2" charset="0"/>
              </a:rPr>
              <a:t>Definierar en rubrik till en sektion.</a:t>
            </a:r>
          </a:p>
        </p:txBody>
      </p:sp>
      <p:sp>
        <p:nvSpPr>
          <p:cNvPr id="6" name="TextBox 5"/>
          <p:cNvSpPr txBox="1"/>
          <p:nvPr/>
        </p:nvSpPr>
        <p:spPr>
          <a:xfrm>
            <a:off x="4037995" y="4427487"/>
            <a:ext cx="338437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pt-BR" dirty="0">
                <a:latin typeface="Minya Nouvelle" pitchFamily="2" charset="0"/>
              </a:rPr>
              <a:t>h1 h2 h3 h4 h5 h6 hgroup</a:t>
            </a:r>
            <a:endParaRPr lang="sv-SE" dirty="0">
              <a:latin typeface="Minya Nouvelle" pitchFamily="2" charset="0"/>
            </a:endParaRPr>
          </a:p>
        </p:txBody>
      </p:sp>
      <p:sp>
        <p:nvSpPr>
          <p:cNvPr id="7" name="TextBox 6"/>
          <p:cNvSpPr txBox="1"/>
          <p:nvPr/>
        </p:nvSpPr>
        <p:spPr>
          <a:xfrm>
            <a:off x="3803010" y="4081636"/>
            <a:ext cx="859210" cy="369332"/>
          </a:xfrm>
          <a:prstGeom prst="rect">
            <a:avLst/>
          </a:prstGeom>
          <a:noFill/>
        </p:spPr>
        <p:txBody>
          <a:bodyPr wrap="none" rtlCol="0">
            <a:spAutoFit/>
          </a:bodyPr>
          <a:lstStyle/>
          <a:p>
            <a:r>
              <a:rPr lang="sv-SE" dirty="0" smtClean="0">
                <a:latin typeface="Minya Nouvelle" pitchFamily="2" charset="0"/>
              </a:rPr>
              <a:t>Taggar</a:t>
            </a:r>
          </a:p>
        </p:txBody>
      </p:sp>
    </p:spTree>
    <p:extLst>
      <p:ext uri="{BB962C8B-B14F-4D97-AF65-F5344CB8AC3E}">
        <p14:creationId xmlns:p14="http://schemas.microsoft.com/office/powerpoint/2010/main" val="21991776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hgroup</a:t>
            </a:r>
            <a:endParaRPr lang="sv-SE" dirty="0"/>
          </a:p>
        </p:txBody>
      </p:sp>
      <p:sp>
        <p:nvSpPr>
          <p:cNvPr id="3" name="Subtitle 2"/>
          <p:cNvSpPr>
            <a:spLocks noGrp="1"/>
          </p:cNvSpPr>
          <p:nvPr>
            <p:ph type="subTitle" idx="1"/>
          </p:nvPr>
        </p:nvSpPr>
        <p:spPr/>
        <p:txBody>
          <a:bodyPr/>
          <a:lstStyle/>
          <a:p>
            <a:r>
              <a:rPr lang="sv-SE" dirty="0" err="1" smtClean="0"/>
              <a:t>hgroup</a:t>
            </a:r>
            <a:r>
              <a:rPr lang="sv-SE" dirty="0" smtClean="0"/>
              <a:t> grupperar rubriker utan att skapa sektioner för varje rubriknivå.</a:t>
            </a:r>
          </a:p>
          <a:p>
            <a:endParaRPr lang="sv-SE" dirty="0"/>
          </a:p>
          <a:p>
            <a:endParaRPr lang="sv-SE" dirty="0"/>
          </a:p>
        </p:txBody>
      </p:sp>
      <p:sp>
        <p:nvSpPr>
          <p:cNvPr id="4" name="Rectangle 3"/>
          <p:cNvSpPr/>
          <p:nvPr/>
        </p:nvSpPr>
        <p:spPr>
          <a:xfrm>
            <a:off x="727126" y="3289548"/>
            <a:ext cx="7632848" cy="100027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hgroup</a:t>
            </a:r>
            <a:r>
              <a:rPr lang="en-US" sz="1200" b="1" dirty="0" smtClean="0">
                <a:solidFill>
                  <a:srgbClr val="0070C0"/>
                </a:solidFill>
                <a:latin typeface="Courier New" pitchFamily="49" charset="0"/>
                <a:cs typeface="Courier New" pitchFamily="49" charset="0"/>
              </a:rPr>
              <a:t>&gt;</a:t>
            </a:r>
          </a:p>
          <a:p>
            <a:r>
              <a:rPr lang="en-US" sz="1200" b="1" dirty="0" smtClean="0">
                <a:solidFill>
                  <a:srgbClr val="0070C0"/>
                </a:solidFill>
                <a:latin typeface="Courier New" pitchFamily="49" charset="0"/>
                <a:cs typeface="Courier New" pitchFamily="49" charset="0"/>
              </a:rPr>
              <a:t>  &lt;h1&gt;</a:t>
            </a:r>
            <a:r>
              <a:rPr lang="en-US" sz="1200" b="1" dirty="0" err="1" smtClean="0">
                <a:solidFill>
                  <a:schemeClr val="tx1"/>
                </a:solidFill>
                <a:latin typeface="Courier New" pitchFamily="49" charset="0"/>
                <a:cs typeface="Courier New" pitchFamily="49" charset="0"/>
              </a:rPr>
              <a:t>Webbprogrammerare</a:t>
            </a:r>
            <a:r>
              <a:rPr lang="en-US" sz="1200" b="1" dirty="0" smtClean="0">
                <a:solidFill>
                  <a:srgbClr val="0070C0"/>
                </a:solidFill>
                <a:latin typeface="Courier New" pitchFamily="49" charset="0"/>
                <a:cs typeface="Courier New" pitchFamily="49" charset="0"/>
              </a:rPr>
              <a:t>&lt;/h1&gt;</a:t>
            </a:r>
          </a:p>
          <a:p>
            <a:r>
              <a:rPr lang="en-US" sz="1200" b="1" dirty="0" smtClean="0">
                <a:solidFill>
                  <a:srgbClr val="0070C0"/>
                </a:solidFill>
                <a:latin typeface="Courier New" pitchFamily="49" charset="0"/>
                <a:cs typeface="Courier New" pitchFamily="49" charset="0"/>
              </a:rPr>
              <a:t>  &lt;h2&gt;</a:t>
            </a:r>
            <a:r>
              <a:rPr lang="sv-SE" sz="1100" b="1" dirty="0" smtClean="0">
                <a:solidFill>
                  <a:schemeClr val="tx1"/>
                </a:solidFill>
                <a:latin typeface="Courier New" pitchFamily="49" charset="0"/>
                <a:cs typeface="Courier New" pitchFamily="49" charset="0"/>
              </a:rPr>
              <a:t>För </a:t>
            </a:r>
            <a:r>
              <a:rPr lang="sv-SE" sz="1100" b="1" dirty="0">
                <a:solidFill>
                  <a:schemeClr val="tx1"/>
                </a:solidFill>
                <a:latin typeface="Courier New" pitchFamily="49" charset="0"/>
                <a:cs typeface="Courier New" pitchFamily="49" charset="0"/>
              </a:rPr>
              <a:t>dig som letar utbildning inom webbprogrammering och webbutveckling</a:t>
            </a:r>
            <a:r>
              <a:rPr lang="en-US" sz="1200" b="1" dirty="0" smtClean="0">
                <a:solidFill>
                  <a:srgbClr val="0070C0"/>
                </a:solidFill>
                <a:latin typeface="Courier New" pitchFamily="49" charset="0"/>
                <a:cs typeface="Courier New" pitchFamily="49" charset="0"/>
              </a:rPr>
              <a:t>&lt;/h2&gt;</a:t>
            </a:r>
            <a:endParaRPr lang="en-US" sz="1200" b="1" dirty="0">
              <a:solidFill>
                <a:srgbClr val="0070C0"/>
              </a:solidFill>
              <a:latin typeface="Courier New" pitchFamily="49" charset="0"/>
              <a:cs typeface="Courier New" pitchFamily="49" charset="0"/>
            </a:endParaRPr>
          </a:p>
          <a:p>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hgroup</a:t>
            </a:r>
            <a:r>
              <a:rPr lang="en-US" sz="1200" b="1" dirty="0" smtClean="0">
                <a:solidFill>
                  <a:srgbClr val="0070C0"/>
                </a:solidFill>
                <a:latin typeface="Courier New" pitchFamily="49" charset="0"/>
                <a:cs typeface="Courier New" pitchFamily="49" charset="0"/>
              </a:rPr>
              <a:t>&gt;</a:t>
            </a:r>
          </a:p>
          <a:p>
            <a:endParaRPr lang="en-US" sz="1100" b="1" dirty="0">
              <a:solidFill>
                <a:srgbClr val="0070C0"/>
              </a:solidFill>
              <a:latin typeface="Courier New" pitchFamily="49" charset="0"/>
              <a:cs typeface="Courier New" pitchFamily="49" charset="0"/>
            </a:endParaRPr>
          </a:p>
        </p:txBody>
      </p:sp>
      <p:sp>
        <p:nvSpPr>
          <p:cNvPr id="5" name="Freeform 4"/>
          <p:cNvSpPr/>
          <p:nvPr/>
        </p:nvSpPr>
        <p:spPr>
          <a:xfrm>
            <a:off x="2516429" y="2858334"/>
            <a:ext cx="1441094" cy="609071"/>
          </a:xfrm>
          <a:custGeom>
            <a:avLst/>
            <a:gdLst>
              <a:gd name="connsiteX0" fmla="*/ 1441094 w 1441094"/>
              <a:gd name="connsiteY0" fmla="*/ 9224 h 609071"/>
              <a:gd name="connsiteX1" fmla="*/ 256032 w 1441094"/>
              <a:gd name="connsiteY1" fmla="*/ 82376 h 609071"/>
              <a:gd name="connsiteX2" fmla="*/ 0 w 1441094"/>
              <a:gd name="connsiteY2" fmla="*/ 609071 h 609071"/>
            </a:gdLst>
            <a:ahLst/>
            <a:cxnLst>
              <a:cxn ang="0">
                <a:pos x="connsiteX0" y="connsiteY0"/>
              </a:cxn>
              <a:cxn ang="0">
                <a:pos x="connsiteX1" y="connsiteY1"/>
              </a:cxn>
              <a:cxn ang="0">
                <a:pos x="connsiteX2" y="connsiteY2"/>
              </a:cxn>
            </a:cxnLst>
            <a:rect l="l" t="t" r="r" b="b"/>
            <a:pathLst>
              <a:path w="1441094" h="609071">
                <a:moveTo>
                  <a:pt x="1441094" y="9224"/>
                </a:moveTo>
                <a:cubicBezTo>
                  <a:pt x="968654" y="-4187"/>
                  <a:pt x="496214" y="-17598"/>
                  <a:pt x="256032" y="82376"/>
                </a:cubicBezTo>
                <a:cubicBezTo>
                  <a:pt x="15850" y="182350"/>
                  <a:pt x="7925" y="395710"/>
                  <a:pt x="0" y="609071"/>
                </a:cubicBezTo>
              </a:path>
            </a:pathLst>
          </a:custGeom>
          <a:noFill/>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TextBox 5"/>
          <p:cNvSpPr txBox="1"/>
          <p:nvPr/>
        </p:nvSpPr>
        <p:spPr>
          <a:xfrm>
            <a:off x="3851920" y="2497460"/>
            <a:ext cx="1971950" cy="646331"/>
          </a:xfrm>
          <a:prstGeom prst="rect">
            <a:avLst/>
          </a:prstGeom>
          <a:noFill/>
        </p:spPr>
        <p:txBody>
          <a:bodyPr wrap="none" rtlCol="0">
            <a:spAutoFit/>
          </a:bodyPr>
          <a:lstStyle/>
          <a:p>
            <a:r>
              <a:rPr lang="sv-SE" dirty="0" smtClean="0">
                <a:solidFill>
                  <a:srgbClr val="FF0000"/>
                </a:solidFill>
                <a:latin typeface="Minya Nouvelle" pitchFamily="2" charset="0"/>
              </a:rPr>
              <a:t>h1 blir </a:t>
            </a:r>
            <a:br>
              <a:rPr lang="sv-SE" dirty="0" smtClean="0">
                <a:solidFill>
                  <a:srgbClr val="FF0000"/>
                </a:solidFill>
                <a:latin typeface="Minya Nouvelle" pitchFamily="2" charset="0"/>
              </a:rPr>
            </a:br>
            <a:r>
              <a:rPr lang="sv-SE" dirty="0" smtClean="0">
                <a:solidFill>
                  <a:srgbClr val="FF0000"/>
                </a:solidFill>
                <a:latin typeface="Minya Nouvelle" pitchFamily="2" charset="0"/>
              </a:rPr>
              <a:t>sektionsrubriken</a:t>
            </a:r>
          </a:p>
        </p:txBody>
      </p:sp>
      <p:sp>
        <p:nvSpPr>
          <p:cNvPr id="7" name="TextBox 6"/>
          <p:cNvSpPr txBox="1"/>
          <p:nvPr/>
        </p:nvSpPr>
        <p:spPr>
          <a:xfrm>
            <a:off x="683568" y="4297660"/>
            <a:ext cx="3926075" cy="369332"/>
          </a:xfrm>
          <a:prstGeom prst="rect">
            <a:avLst/>
          </a:prstGeom>
          <a:noFill/>
        </p:spPr>
        <p:txBody>
          <a:bodyPr wrap="none" rtlCol="0">
            <a:spAutoFit/>
          </a:bodyPr>
          <a:lstStyle/>
          <a:p>
            <a:r>
              <a:rPr lang="sv-SE" dirty="0" smtClean="0">
                <a:latin typeface="Minya Nouvelle" pitchFamily="2" charset="0"/>
              </a:rPr>
              <a:t>Endast h-taggar får finnas i </a:t>
            </a:r>
            <a:r>
              <a:rPr lang="sv-SE" dirty="0" err="1" smtClean="0">
                <a:latin typeface="Minya Nouvelle" pitchFamily="2" charset="0"/>
              </a:rPr>
              <a:t>hgroup</a:t>
            </a:r>
            <a:r>
              <a:rPr lang="sv-SE" dirty="0" smtClean="0">
                <a:latin typeface="Minya Nouvelle" pitchFamily="2" charset="0"/>
              </a:rPr>
              <a:t>.</a:t>
            </a:r>
          </a:p>
        </p:txBody>
      </p:sp>
    </p:spTree>
    <p:extLst>
      <p:ext uri="{BB962C8B-B14F-4D97-AF65-F5344CB8AC3E}">
        <p14:creationId xmlns:p14="http://schemas.microsoft.com/office/powerpoint/2010/main" val="200673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dirty="0" err="1"/>
              <a:t>Heading</a:t>
            </a:r>
            <a:r>
              <a:rPr lang="sv-SE" dirty="0"/>
              <a:t> </a:t>
            </a:r>
            <a:r>
              <a:rPr lang="sv-SE" dirty="0" err="1"/>
              <a:t>content</a:t>
            </a:r>
            <a:endParaRPr lang="sv-SE" dirty="0"/>
          </a:p>
          <a:p>
            <a:pPr algn="r"/>
            <a:r>
              <a:rPr lang="sv-SE" b="1" dirty="0" err="1"/>
              <a:t>Phrasing</a:t>
            </a:r>
            <a:r>
              <a:rPr lang="sv-SE" b="1" dirty="0"/>
              <a:t> </a:t>
            </a:r>
            <a:r>
              <a:rPr lang="sv-SE" b="1" dirty="0" err="1"/>
              <a:t>content</a:t>
            </a:r>
            <a:endParaRPr lang="sv-SE" b="1" dirty="0"/>
          </a:p>
          <a:p>
            <a:pPr algn="r"/>
            <a:r>
              <a:rPr lang="sv-SE" dirty="0" err="1" smtClean="0"/>
              <a:t>Embedded</a:t>
            </a:r>
            <a:r>
              <a:rPr lang="sv-SE" dirty="0" smtClean="0"/>
              <a:t> </a:t>
            </a:r>
            <a:r>
              <a:rPr lang="sv-SE" dirty="0" err="1" smtClean="0"/>
              <a:t>content</a:t>
            </a:r>
            <a:endParaRPr lang="sv-SE"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3289548"/>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7994" y="3347367"/>
            <a:ext cx="4854485"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pt-BR" dirty="0">
                <a:latin typeface="Minya Nouvelle" pitchFamily="2" charset="0"/>
              </a:rPr>
              <a:t>a </a:t>
            </a:r>
            <a:r>
              <a:rPr lang="pt-BR" dirty="0" smtClean="0">
                <a:latin typeface="Minya Nouvelle" pitchFamily="2" charset="0"/>
              </a:rPr>
              <a:t>abbr </a:t>
            </a:r>
            <a:r>
              <a:rPr lang="pt-BR" dirty="0">
                <a:latin typeface="Minya Nouvelle" pitchFamily="2" charset="0"/>
              </a:rPr>
              <a:t>area </a:t>
            </a:r>
            <a:r>
              <a:rPr lang="pt-BR" dirty="0" smtClean="0">
                <a:latin typeface="Minya Nouvelle" pitchFamily="2" charset="0"/>
              </a:rPr>
              <a:t>audio </a:t>
            </a:r>
            <a:r>
              <a:rPr lang="pt-BR" dirty="0">
                <a:latin typeface="Minya Nouvelle" pitchFamily="2" charset="0"/>
              </a:rPr>
              <a:t>b bdi bdo br button canvas cite code command datalist </a:t>
            </a:r>
            <a:r>
              <a:rPr lang="pt-BR" dirty="0" smtClean="0">
                <a:latin typeface="Minya Nouvelle" pitchFamily="2" charset="0"/>
              </a:rPr>
              <a:t>del </a:t>
            </a:r>
            <a:r>
              <a:rPr lang="pt-BR" dirty="0">
                <a:latin typeface="Minya Nouvelle" pitchFamily="2" charset="0"/>
              </a:rPr>
              <a:t>dfn em embed i iframe img input ins </a:t>
            </a:r>
            <a:r>
              <a:rPr lang="pt-BR" dirty="0" smtClean="0">
                <a:latin typeface="Minya Nouvelle" pitchFamily="2" charset="0"/>
              </a:rPr>
              <a:t>kbd </a:t>
            </a:r>
            <a:r>
              <a:rPr lang="pt-BR" dirty="0">
                <a:latin typeface="Minya Nouvelle" pitchFamily="2" charset="0"/>
              </a:rPr>
              <a:t>keygen label map </a:t>
            </a:r>
            <a:r>
              <a:rPr lang="pt-BR" dirty="0" smtClean="0">
                <a:latin typeface="Minya Nouvelle" pitchFamily="2" charset="0"/>
              </a:rPr>
              <a:t>mark </a:t>
            </a:r>
            <a:r>
              <a:rPr lang="pt-BR" dirty="0">
                <a:latin typeface="Minya Nouvelle" pitchFamily="2" charset="0"/>
              </a:rPr>
              <a:t>math meter noscript object output progress q ruby s samp script select small span strong sub sup svg textarea time u var video wbr text</a:t>
            </a:r>
            <a:endParaRPr lang="sv-SE" dirty="0">
              <a:latin typeface="Minya Nouvelle" pitchFamily="2" charset="0"/>
            </a:endParaRPr>
          </a:p>
        </p:txBody>
      </p:sp>
      <p:sp>
        <p:nvSpPr>
          <p:cNvPr id="7" name="TextBox 6"/>
          <p:cNvSpPr txBox="1"/>
          <p:nvPr/>
        </p:nvSpPr>
        <p:spPr>
          <a:xfrm>
            <a:off x="3803010" y="3001516"/>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4" name="TextBox 3"/>
          <p:cNvSpPr txBox="1"/>
          <p:nvPr/>
        </p:nvSpPr>
        <p:spPr>
          <a:xfrm>
            <a:off x="3851920" y="1561356"/>
            <a:ext cx="4091793" cy="923330"/>
          </a:xfrm>
          <a:prstGeom prst="rect">
            <a:avLst/>
          </a:prstGeom>
          <a:noFill/>
        </p:spPr>
        <p:txBody>
          <a:bodyPr wrap="square" rtlCol="0">
            <a:spAutoFit/>
          </a:bodyPr>
          <a:lstStyle/>
          <a:p>
            <a:r>
              <a:rPr lang="sv-SE" dirty="0" smtClean="0">
                <a:latin typeface="Minya Nouvelle" pitchFamily="2" charset="0"/>
              </a:rPr>
              <a:t>Dokumentets text. Kan oftast bara innehålla andra </a:t>
            </a:r>
            <a:r>
              <a:rPr lang="sv-SE" dirty="0" err="1" smtClean="0">
                <a:latin typeface="Minya Nouvelle" pitchFamily="2" charset="0"/>
              </a:rPr>
              <a:t>phrasing</a:t>
            </a:r>
            <a:r>
              <a:rPr lang="sv-SE" dirty="0" smtClean="0">
                <a:latin typeface="Minya Nouvelle" pitchFamily="2" charset="0"/>
              </a:rPr>
              <a:t> </a:t>
            </a:r>
            <a:r>
              <a:rPr lang="sv-SE" dirty="0" err="1" smtClean="0">
                <a:latin typeface="Minya Nouvelle" pitchFamily="2" charset="0"/>
              </a:rPr>
              <a:t>content</a:t>
            </a:r>
            <a:r>
              <a:rPr lang="sv-SE" dirty="0" smtClean="0">
                <a:latin typeface="Minya Nouvelle" pitchFamily="2" charset="0"/>
              </a:rPr>
              <a:t> objekt.</a:t>
            </a:r>
          </a:p>
        </p:txBody>
      </p:sp>
    </p:spTree>
    <p:extLst>
      <p:ext uri="{BB962C8B-B14F-4D97-AF65-F5344CB8AC3E}">
        <p14:creationId xmlns:p14="http://schemas.microsoft.com/office/powerpoint/2010/main" val="41735464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b="1" dirty="0" err="1" smtClean="0"/>
              <a:t>Embedded</a:t>
            </a:r>
            <a:r>
              <a:rPr lang="sv-SE" b="1" dirty="0" smtClean="0"/>
              <a:t> </a:t>
            </a:r>
            <a:r>
              <a:rPr lang="sv-SE" b="1" dirty="0" err="1" smtClean="0"/>
              <a:t>content</a:t>
            </a:r>
            <a:endParaRPr lang="sv-SE" b="1"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3721596"/>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7994" y="4731449"/>
            <a:ext cx="485448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Minya Nouvelle" pitchFamily="2" charset="0"/>
              </a:rPr>
              <a:t>audio canvas embed </a:t>
            </a:r>
            <a:r>
              <a:rPr lang="en-US" dirty="0" err="1">
                <a:latin typeface="Minya Nouvelle" pitchFamily="2" charset="0"/>
              </a:rPr>
              <a:t>iframe</a:t>
            </a:r>
            <a:r>
              <a:rPr lang="en-US" dirty="0">
                <a:latin typeface="Minya Nouvelle" pitchFamily="2" charset="0"/>
              </a:rPr>
              <a:t> </a:t>
            </a:r>
            <a:r>
              <a:rPr lang="en-US" dirty="0" err="1">
                <a:latin typeface="Minya Nouvelle" pitchFamily="2" charset="0"/>
              </a:rPr>
              <a:t>img</a:t>
            </a:r>
            <a:r>
              <a:rPr lang="en-US" dirty="0">
                <a:latin typeface="Minya Nouvelle" pitchFamily="2" charset="0"/>
              </a:rPr>
              <a:t> math object </a:t>
            </a:r>
            <a:r>
              <a:rPr lang="en-US" dirty="0" err="1">
                <a:latin typeface="Minya Nouvelle" pitchFamily="2" charset="0"/>
              </a:rPr>
              <a:t>svg</a:t>
            </a:r>
            <a:r>
              <a:rPr lang="en-US" dirty="0">
                <a:latin typeface="Minya Nouvelle" pitchFamily="2" charset="0"/>
              </a:rPr>
              <a:t> video</a:t>
            </a:r>
            <a:endParaRPr lang="sv-SE" dirty="0">
              <a:latin typeface="Minya Nouvelle" pitchFamily="2" charset="0"/>
            </a:endParaRPr>
          </a:p>
        </p:txBody>
      </p:sp>
      <p:sp>
        <p:nvSpPr>
          <p:cNvPr id="7" name="TextBox 6"/>
          <p:cNvSpPr txBox="1"/>
          <p:nvPr/>
        </p:nvSpPr>
        <p:spPr>
          <a:xfrm>
            <a:off x="3803010" y="4385598"/>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4" name="TextBox 3"/>
          <p:cNvSpPr txBox="1"/>
          <p:nvPr/>
        </p:nvSpPr>
        <p:spPr>
          <a:xfrm>
            <a:off x="3923928" y="1561356"/>
            <a:ext cx="4317207" cy="369332"/>
          </a:xfrm>
          <a:prstGeom prst="rect">
            <a:avLst/>
          </a:prstGeom>
          <a:noFill/>
        </p:spPr>
        <p:txBody>
          <a:bodyPr wrap="none" rtlCol="0">
            <a:spAutoFit/>
          </a:bodyPr>
          <a:lstStyle/>
          <a:p>
            <a:r>
              <a:rPr lang="sv-SE" dirty="0" smtClean="0">
                <a:latin typeface="Minya Nouvelle" pitchFamily="2" charset="0"/>
              </a:rPr>
              <a:t>Bäddar in andra resurser i dokumentet.</a:t>
            </a:r>
          </a:p>
        </p:txBody>
      </p:sp>
    </p:spTree>
    <p:extLst>
      <p:ext uri="{BB962C8B-B14F-4D97-AF65-F5344CB8AC3E}">
        <p14:creationId xmlns:p14="http://schemas.microsoft.com/office/powerpoint/2010/main" val="13947816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smtClean="0"/>
              <a:t>Embedded</a:t>
            </a:r>
            <a:r>
              <a:rPr lang="sv-SE" dirty="0" smtClean="0"/>
              <a:t> </a:t>
            </a:r>
            <a:r>
              <a:rPr lang="sv-SE" dirty="0" err="1" smtClean="0"/>
              <a:t>content</a:t>
            </a:r>
            <a:endParaRPr lang="sv-SE" dirty="0" smtClean="0"/>
          </a:p>
          <a:p>
            <a:pPr algn="r"/>
            <a:r>
              <a:rPr lang="sv-SE" b="1" dirty="0" err="1" smtClean="0"/>
              <a:t>Interactive</a:t>
            </a:r>
            <a:r>
              <a:rPr lang="sv-SE" b="1" dirty="0" smtClean="0"/>
              <a:t> </a:t>
            </a:r>
            <a:r>
              <a:rPr lang="sv-SE" b="1" dirty="0" err="1" smtClean="0"/>
              <a:t>content</a:t>
            </a:r>
            <a:endParaRPr lang="sv-SE" b="1"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415364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7994" y="4513684"/>
            <a:ext cx="4854485"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Minya Nouvelle" pitchFamily="2" charset="0"/>
              </a:rPr>
              <a:t>a </a:t>
            </a:r>
            <a:r>
              <a:rPr lang="en-US" dirty="0" smtClean="0">
                <a:latin typeface="Minya Nouvelle" pitchFamily="2" charset="0"/>
              </a:rPr>
              <a:t>audio </a:t>
            </a:r>
            <a:r>
              <a:rPr lang="en-US" dirty="0">
                <a:latin typeface="Minya Nouvelle" pitchFamily="2" charset="0"/>
              </a:rPr>
              <a:t>button details embed </a:t>
            </a:r>
            <a:r>
              <a:rPr lang="en-US" dirty="0" err="1">
                <a:latin typeface="Minya Nouvelle" pitchFamily="2" charset="0"/>
              </a:rPr>
              <a:t>iframe</a:t>
            </a:r>
            <a:r>
              <a:rPr lang="en-US" dirty="0">
                <a:latin typeface="Minya Nouvelle" pitchFamily="2" charset="0"/>
              </a:rPr>
              <a:t> </a:t>
            </a:r>
            <a:r>
              <a:rPr lang="en-US" dirty="0" err="1">
                <a:latin typeface="Minya Nouvelle" pitchFamily="2" charset="0"/>
              </a:rPr>
              <a:t>img</a:t>
            </a:r>
            <a:r>
              <a:rPr lang="en-US" dirty="0">
                <a:latin typeface="Minya Nouvelle" pitchFamily="2" charset="0"/>
              </a:rPr>
              <a:t> </a:t>
            </a:r>
            <a:r>
              <a:rPr lang="en-US" dirty="0" smtClean="0">
                <a:latin typeface="Minya Nouvelle" pitchFamily="2" charset="0"/>
              </a:rPr>
              <a:t>input </a:t>
            </a:r>
            <a:r>
              <a:rPr lang="en-US" dirty="0" err="1" smtClean="0">
                <a:latin typeface="Minya Nouvelle" pitchFamily="2" charset="0"/>
              </a:rPr>
              <a:t>keygen</a:t>
            </a:r>
            <a:r>
              <a:rPr lang="en-US" dirty="0" smtClean="0">
                <a:latin typeface="Minya Nouvelle" pitchFamily="2" charset="0"/>
              </a:rPr>
              <a:t> </a:t>
            </a:r>
            <a:r>
              <a:rPr lang="en-US" dirty="0">
                <a:latin typeface="Minya Nouvelle" pitchFamily="2" charset="0"/>
              </a:rPr>
              <a:t>label menu </a:t>
            </a:r>
            <a:r>
              <a:rPr lang="en-US" dirty="0" smtClean="0">
                <a:latin typeface="Minya Nouvelle" pitchFamily="2" charset="0"/>
              </a:rPr>
              <a:t>object select </a:t>
            </a:r>
            <a:r>
              <a:rPr lang="en-US" dirty="0" err="1">
                <a:latin typeface="Minya Nouvelle" pitchFamily="2" charset="0"/>
              </a:rPr>
              <a:t>textarea</a:t>
            </a:r>
            <a:r>
              <a:rPr lang="en-US" dirty="0">
                <a:latin typeface="Minya Nouvelle" pitchFamily="2" charset="0"/>
              </a:rPr>
              <a:t> </a:t>
            </a:r>
            <a:r>
              <a:rPr lang="en-US" dirty="0" smtClean="0">
                <a:latin typeface="Minya Nouvelle" pitchFamily="2" charset="0"/>
              </a:rPr>
              <a:t>video</a:t>
            </a:r>
            <a:endParaRPr lang="sv-SE" dirty="0">
              <a:latin typeface="Minya Nouvelle" pitchFamily="2" charset="0"/>
            </a:endParaRPr>
          </a:p>
        </p:txBody>
      </p:sp>
      <p:sp>
        <p:nvSpPr>
          <p:cNvPr id="7" name="TextBox 6"/>
          <p:cNvSpPr txBox="1"/>
          <p:nvPr/>
        </p:nvSpPr>
        <p:spPr>
          <a:xfrm>
            <a:off x="3803010" y="4153644"/>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4" name="TextBox 3"/>
          <p:cNvSpPr txBox="1"/>
          <p:nvPr/>
        </p:nvSpPr>
        <p:spPr>
          <a:xfrm>
            <a:off x="3923929" y="1633364"/>
            <a:ext cx="4896544" cy="1200329"/>
          </a:xfrm>
          <a:prstGeom prst="rect">
            <a:avLst/>
          </a:prstGeom>
          <a:noFill/>
        </p:spPr>
        <p:txBody>
          <a:bodyPr wrap="square" rtlCol="0">
            <a:spAutoFit/>
          </a:bodyPr>
          <a:lstStyle/>
          <a:p>
            <a:r>
              <a:rPr lang="sv-SE" dirty="0" smtClean="0">
                <a:latin typeface="Minya Nouvelle" pitchFamily="2" charset="0"/>
              </a:rPr>
              <a:t>Element som kan interagera med användaren.</a:t>
            </a:r>
          </a:p>
          <a:p>
            <a:endParaRPr lang="sv-SE" dirty="0">
              <a:latin typeface="Minya Nouvelle" pitchFamily="2" charset="0"/>
            </a:endParaRPr>
          </a:p>
          <a:p>
            <a:r>
              <a:rPr lang="sv-SE" dirty="0" smtClean="0">
                <a:latin typeface="Minya Nouvelle" pitchFamily="2" charset="0"/>
              </a:rPr>
              <a:t>(Video, audio etc. om kontroller finns)</a:t>
            </a:r>
          </a:p>
        </p:txBody>
      </p:sp>
    </p:spTree>
    <p:extLst>
      <p:ext uri="{BB962C8B-B14F-4D97-AF65-F5344CB8AC3E}">
        <p14:creationId xmlns:p14="http://schemas.microsoft.com/office/powerpoint/2010/main" val="15558395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a:latin typeface="Minya Nouvelle" charset="0"/>
              </a:rPr>
              <a:t>WHAT </a:t>
            </a:r>
            <a:r>
              <a:rPr lang="sv-SE" b="1" dirty="0" err="1">
                <a:latin typeface="Minya Nouvelle" charset="0"/>
              </a:rPr>
              <a:t>Working</a:t>
            </a:r>
            <a:r>
              <a:rPr lang="sv-SE" b="1" dirty="0">
                <a:latin typeface="Minya Nouvelle" charset="0"/>
              </a:rPr>
              <a:t> Group?</a:t>
            </a:r>
            <a:br>
              <a:rPr lang="sv-SE" b="1" dirty="0">
                <a:latin typeface="Minya Nouvelle" charset="0"/>
              </a:rPr>
            </a:br>
            <a:endParaRPr lang="sv-SE" dirty="0"/>
          </a:p>
        </p:txBody>
      </p:sp>
      <p:sp>
        <p:nvSpPr>
          <p:cNvPr id="4" name="TextBox 3"/>
          <p:cNvSpPr txBox="1"/>
          <p:nvPr/>
        </p:nvSpPr>
        <p:spPr>
          <a:xfrm>
            <a:off x="3886200" y="985292"/>
            <a:ext cx="5257800" cy="338554"/>
          </a:xfrm>
          <a:prstGeom prst="rect">
            <a:avLst/>
          </a:prstGeom>
          <a:noFill/>
        </p:spPr>
        <p:txBody>
          <a:bodyPr wrap="square" rtlCol="0">
            <a:spAutoFit/>
          </a:bodyPr>
          <a:lstStyle/>
          <a:p>
            <a:r>
              <a:rPr lang="sv-SE" sz="1600" dirty="0" smtClean="0">
                <a:latin typeface="Minya Nouvelle" charset="0"/>
              </a:rPr>
              <a:t>Initiativ, 2004, startat av Apple, Mozilla och Opera</a:t>
            </a:r>
            <a:endParaRPr lang="sv-SE" sz="1600" dirty="0">
              <a:latin typeface="Minya Nouvelle" charset="0"/>
            </a:endParaRPr>
          </a:p>
        </p:txBody>
      </p:sp>
      <p:sp>
        <p:nvSpPr>
          <p:cNvPr id="6" name="TextBox 5"/>
          <p:cNvSpPr txBox="1"/>
          <p:nvPr/>
        </p:nvSpPr>
        <p:spPr>
          <a:xfrm rot="1141890">
            <a:off x="101612" y="1383358"/>
            <a:ext cx="3823162" cy="338554"/>
          </a:xfrm>
          <a:prstGeom prst="rect">
            <a:avLst/>
          </a:prstGeom>
          <a:noFill/>
        </p:spPr>
        <p:txBody>
          <a:bodyPr wrap="none" rtlCol="0">
            <a:spAutoFit/>
          </a:bodyPr>
          <a:lstStyle/>
          <a:p>
            <a:r>
              <a:rPr lang="sv-SE" sz="1600" dirty="0" smtClean="0">
                <a:latin typeface="Minya Nouvelle" charset="0"/>
              </a:rPr>
              <a:t>Web Hypertext </a:t>
            </a:r>
            <a:r>
              <a:rPr lang="sv-SE" sz="1600" dirty="0" err="1" smtClean="0">
                <a:latin typeface="Minya Nouvelle" charset="0"/>
              </a:rPr>
              <a:t>Application</a:t>
            </a:r>
            <a:r>
              <a:rPr lang="sv-SE" sz="1600" dirty="0" smtClean="0">
                <a:latin typeface="Minya Nouvelle" charset="0"/>
              </a:rPr>
              <a:t> Technology</a:t>
            </a:r>
            <a:endParaRPr lang="sv-SE" sz="1600" dirty="0">
              <a:latin typeface="Minya Nouvelle" charset="0"/>
            </a:endParaRPr>
          </a:p>
        </p:txBody>
      </p:sp>
      <p:sp>
        <p:nvSpPr>
          <p:cNvPr id="7" name="Freeform 6"/>
          <p:cNvSpPr/>
          <p:nvPr/>
        </p:nvSpPr>
        <p:spPr>
          <a:xfrm>
            <a:off x="2501798" y="929030"/>
            <a:ext cx="786226" cy="665224"/>
          </a:xfrm>
          <a:custGeom>
            <a:avLst/>
            <a:gdLst>
              <a:gd name="connsiteX0" fmla="*/ 0 w 786226"/>
              <a:gd name="connsiteY0" fmla="*/ 621792 h 665224"/>
              <a:gd name="connsiteX1" fmla="*/ 782727 w 786226"/>
              <a:gd name="connsiteY1" fmla="*/ 599847 h 665224"/>
              <a:gd name="connsiteX2" fmla="*/ 234087 w 786226"/>
              <a:gd name="connsiteY2" fmla="*/ 0 h 665224"/>
            </a:gdLst>
            <a:ahLst/>
            <a:cxnLst>
              <a:cxn ang="0">
                <a:pos x="connsiteX0" y="connsiteY0"/>
              </a:cxn>
              <a:cxn ang="0">
                <a:pos x="connsiteX1" y="connsiteY1"/>
              </a:cxn>
              <a:cxn ang="0">
                <a:pos x="connsiteX2" y="connsiteY2"/>
              </a:cxn>
            </a:cxnLst>
            <a:rect l="l" t="t" r="r" b="b"/>
            <a:pathLst>
              <a:path w="786226" h="665224">
                <a:moveTo>
                  <a:pt x="0" y="621792"/>
                </a:moveTo>
                <a:cubicBezTo>
                  <a:pt x="371856" y="662635"/>
                  <a:pt x="743713" y="703479"/>
                  <a:pt x="782727" y="599847"/>
                </a:cubicBezTo>
                <a:cubicBezTo>
                  <a:pt x="821741" y="496215"/>
                  <a:pt x="527914" y="248107"/>
                  <a:pt x="234087" y="0"/>
                </a:cubicBezTo>
              </a:path>
            </a:pathLst>
          </a:custGeom>
          <a:noFill/>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TextBox 7"/>
          <p:cNvSpPr txBox="1"/>
          <p:nvPr/>
        </p:nvSpPr>
        <p:spPr>
          <a:xfrm rot="305118">
            <a:off x="4897843" y="3886843"/>
            <a:ext cx="2190183" cy="582216"/>
          </a:xfrm>
          <a:prstGeom prst="hexagon">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1">
            <a:schemeClr val="accent4"/>
          </a:lnRef>
          <a:fillRef idx="3">
            <a:schemeClr val="accent4"/>
          </a:fillRef>
          <a:effectRef idx="2">
            <a:schemeClr val="accent4"/>
          </a:effectRef>
          <a:fontRef idx="minor">
            <a:schemeClr val="lt1"/>
          </a:fontRef>
        </p:style>
        <p:txBody>
          <a:bodyPr wrap="none" rtlCol="0">
            <a:spAutoFit/>
          </a:bodyPr>
          <a:lstStyle/>
          <a:p>
            <a:r>
              <a:rPr lang="sv-SE" sz="2400" b="1" dirty="0" err="1" smtClean="0"/>
              <a:t>Webforms</a:t>
            </a:r>
            <a:r>
              <a:rPr lang="sv-SE" sz="2400" b="1" dirty="0" smtClean="0"/>
              <a:t> 2</a:t>
            </a:r>
          </a:p>
        </p:txBody>
      </p:sp>
      <p:sp>
        <p:nvSpPr>
          <p:cNvPr id="9" name="TextBox 8"/>
          <p:cNvSpPr txBox="1"/>
          <p:nvPr/>
        </p:nvSpPr>
        <p:spPr>
          <a:xfrm rot="20959511">
            <a:off x="338318" y="2636679"/>
            <a:ext cx="4732886" cy="1379339"/>
          </a:xfrm>
          <a:prstGeom prst="hexagon">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sv-SE" sz="3200" b="1" dirty="0" smtClean="0"/>
              <a:t>Web </a:t>
            </a:r>
            <a:r>
              <a:rPr lang="sv-SE" sz="3200" b="1" dirty="0" err="1" smtClean="0"/>
              <a:t>Applications</a:t>
            </a:r>
            <a:r>
              <a:rPr lang="sv-SE" sz="3200" b="1" dirty="0" smtClean="0"/>
              <a:t> 1.0</a:t>
            </a:r>
          </a:p>
        </p:txBody>
      </p:sp>
      <p:sp>
        <p:nvSpPr>
          <p:cNvPr id="10" name="TextBox 9"/>
          <p:cNvSpPr txBox="1"/>
          <p:nvPr/>
        </p:nvSpPr>
        <p:spPr>
          <a:xfrm rot="21108033">
            <a:off x="5856883" y="2673157"/>
            <a:ext cx="2505272" cy="577751"/>
          </a:xfrm>
          <a:prstGeom prst="hexagon">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1">
            <a:schemeClr val="accent6"/>
          </a:lnRef>
          <a:fillRef idx="3">
            <a:schemeClr val="accent6"/>
          </a:fillRef>
          <a:effectRef idx="2">
            <a:schemeClr val="accent6"/>
          </a:effectRef>
          <a:fontRef idx="minor">
            <a:schemeClr val="lt1"/>
          </a:fontRef>
        </p:style>
        <p:txBody>
          <a:bodyPr wrap="none" rtlCol="0">
            <a:spAutoFit/>
          </a:bodyPr>
          <a:lstStyle/>
          <a:p>
            <a:r>
              <a:rPr lang="sv-SE" sz="2400" b="1" dirty="0" err="1" smtClean="0"/>
              <a:t>Error</a:t>
            </a:r>
            <a:r>
              <a:rPr lang="sv-SE" sz="2400" b="1" dirty="0" smtClean="0"/>
              <a:t> handling</a:t>
            </a:r>
          </a:p>
        </p:txBody>
      </p:sp>
      <p:sp>
        <p:nvSpPr>
          <p:cNvPr id="12" name="TextBox 11"/>
          <p:cNvSpPr txBox="1"/>
          <p:nvPr/>
        </p:nvSpPr>
        <p:spPr>
          <a:xfrm>
            <a:off x="97022" y="5009029"/>
            <a:ext cx="5987146" cy="584775"/>
          </a:xfrm>
          <a:prstGeom prst="rect">
            <a:avLst/>
          </a:prstGeom>
          <a:noFill/>
        </p:spPr>
        <p:txBody>
          <a:bodyPr wrap="square" rtlCol="0">
            <a:spAutoFit/>
          </a:bodyPr>
          <a:lstStyle/>
          <a:p>
            <a:r>
              <a:rPr lang="sv-SE" sz="1600" dirty="0">
                <a:latin typeface="Minya Nouvelle" charset="0"/>
              </a:rPr>
              <a:t>WHATWG adapterades 2007 av W3C och rekommendationen drivs nu av dem med editors från Apple och Google</a:t>
            </a:r>
            <a:r>
              <a:rPr lang="sv-SE" sz="1600" dirty="0" smtClean="0">
                <a:latin typeface="Minya Nouvelle" charset="0"/>
              </a:rPr>
              <a:t>.</a:t>
            </a:r>
          </a:p>
        </p:txBody>
      </p:sp>
    </p:spTree>
    <p:extLst>
      <p:ext uri="{BB962C8B-B14F-4D97-AF65-F5344CB8AC3E}">
        <p14:creationId xmlns:p14="http://schemas.microsoft.com/office/powerpoint/2010/main" val="7620755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Nya element</a:t>
            </a:r>
            <a:endParaRPr lang="sv-SE" dirty="0"/>
          </a:p>
        </p:txBody>
      </p:sp>
      <p:sp>
        <p:nvSpPr>
          <p:cNvPr id="3" name="Subtitle 2"/>
          <p:cNvSpPr>
            <a:spLocks noGrp="1"/>
          </p:cNvSpPr>
          <p:nvPr>
            <p:ph type="subTitle" idx="1"/>
          </p:nvPr>
        </p:nvSpPr>
        <p:spPr>
          <a:xfrm>
            <a:off x="714348" y="1309677"/>
            <a:ext cx="3785644" cy="1460500"/>
          </a:xfrm>
        </p:spPr>
        <p:txBody>
          <a:bodyPr/>
          <a:lstStyle/>
          <a:p>
            <a:r>
              <a:rPr lang="sv-SE" dirty="0" smtClean="0"/>
              <a:t>&lt;</a:t>
            </a:r>
            <a:r>
              <a:rPr lang="sv-SE" dirty="0" err="1" smtClean="0"/>
              <a:t>figure</a:t>
            </a:r>
            <a:r>
              <a:rPr lang="sv-SE" dirty="0" smtClean="0"/>
              <a:t>&gt;</a:t>
            </a:r>
          </a:p>
          <a:p>
            <a:r>
              <a:rPr lang="sv-SE" dirty="0"/>
              <a:t>&lt;</a:t>
            </a:r>
            <a:r>
              <a:rPr lang="sv-SE" dirty="0" err="1" smtClean="0"/>
              <a:t>figcaption</a:t>
            </a:r>
            <a:r>
              <a:rPr lang="sv-SE" dirty="0"/>
              <a:t>&gt;</a:t>
            </a:r>
          </a:p>
        </p:txBody>
      </p:sp>
      <p:sp>
        <p:nvSpPr>
          <p:cNvPr id="4" name="Rectangle 3"/>
          <p:cNvSpPr/>
          <p:nvPr/>
        </p:nvSpPr>
        <p:spPr>
          <a:xfrm>
            <a:off x="1259632" y="2641476"/>
            <a:ext cx="7128792" cy="100027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&lt;figure&gt;</a:t>
            </a:r>
          </a:p>
          <a:p>
            <a:r>
              <a:rPr lang="en-US" sz="1200" b="1" dirty="0" smtClean="0">
                <a:solidFill>
                  <a:srgbClr val="0070C0"/>
                </a:solidFill>
                <a:latin typeface="Courier New" pitchFamily="49" charset="0"/>
                <a:cs typeface="Courier New" pitchFamily="49" charset="0"/>
              </a:rPr>
              <a:t>   &lt;</a:t>
            </a:r>
            <a:r>
              <a:rPr lang="en-US" sz="1200" b="1" dirty="0" err="1" smtClean="0">
                <a:solidFill>
                  <a:srgbClr val="0070C0"/>
                </a:solidFill>
                <a:latin typeface="Courier New" pitchFamily="49" charset="0"/>
                <a:cs typeface="Courier New" pitchFamily="49" charset="0"/>
              </a:rPr>
              <a:t>img</a:t>
            </a:r>
            <a:r>
              <a:rPr lang="en-US" sz="1200" b="1" dirty="0" smtClean="0">
                <a:solidFill>
                  <a:srgbClr val="0070C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src</a:t>
            </a:r>
            <a:r>
              <a:rPr lang="en-US" sz="1200" b="1" dirty="0" smtClean="0">
                <a:solidFill>
                  <a:srgbClr val="0070C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"bild.png" </a:t>
            </a:r>
            <a:r>
              <a:rPr lang="en-US" sz="1200" b="1" dirty="0" smtClean="0">
                <a:solidFill>
                  <a:srgbClr val="FF0000"/>
                </a:solidFill>
                <a:latin typeface="Courier New" pitchFamily="49" charset="0"/>
                <a:cs typeface="Courier New" pitchFamily="49" charset="0"/>
              </a:rPr>
              <a:t>alt</a:t>
            </a:r>
            <a:r>
              <a:rPr lang="en-US" sz="1200" b="1" dirty="0" smtClean="0">
                <a:solidFill>
                  <a:srgbClr val="0070C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a:t>
            </a:r>
            <a:r>
              <a:rPr lang="en-US" sz="1200" b="1" dirty="0" err="1" smtClean="0">
                <a:solidFill>
                  <a:srgbClr val="7030A0"/>
                </a:solidFill>
                <a:latin typeface="Courier New" pitchFamily="49" charset="0"/>
                <a:cs typeface="Courier New" pitchFamily="49" charset="0"/>
              </a:rPr>
              <a:t>Bild</a:t>
            </a:r>
            <a:r>
              <a:rPr lang="en-US" sz="1200" b="1" dirty="0" smtClean="0">
                <a:solidFill>
                  <a:srgbClr val="7030A0"/>
                </a:solidFill>
                <a:latin typeface="Courier New" pitchFamily="49" charset="0"/>
                <a:cs typeface="Courier New" pitchFamily="49" charset="0"/>
              </a:rPr>
              <a:t> </a:t>
            </a:r>
            <a:r>
              <a:rPr lang="en-US" sz="1200" b="1" dirty="0" err="1" smtClean="0">
                <a:solidFill>
                  <a:srgbClr val="7030A0"/>
                </a:solidFill>
                <a:latin typeface="Courier New" pitchFamily="49" charset="0"/>
                <a:cs typeface="Courier New" pitchFamily="49" charset="0"/>
              </a:rPr>
              <a:t>på</a:t>
            </a:r>
            <a:r>
              <a:rPr lang="en-US" sz="1200" b="1" dirty="0" smtClean="0">
                <a:solidFill>
                  <a:srgbClr val="7030A0"/>
                </a:solidFill>
                <a:latin typeface="Courier New" pitchFamily="49" charset="0"/>
                <a:cs typeface="Courier New" pitchFamily="49" charset="0"/>
              </a:rPr>
              <a:t> en </a:t>
            </a:r>
            <a:r>
              <a:rPr lang="en-US" sz="1200" b="1" dirty="0" err="1" smtClean="0">
                <a:solidFill>
                  <a:srgbClr val="7030A0"/>
                </a:solidFill>
                <a:latin typeface="Courier New" pitchFamily="49" charset="0"/>
                <a:cs typeface="Courier New" pitchFamily="49" charset="0"/>
              </a:rPr>
              <a:t>bild</a:t>
            </a:r>
            <a:r>
              <a:rPr lang="en-US" sz="1200" b="1" dirty="0" smtClean="0">
                <a:solidFill>
                  <a:srgbClr val="7030A0"/>
                </a:solidFill>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/&gt;</a:t>
            </a:r>
          </a:p>
          <a:p>
            <a:r>
              <a:rPr lang="en-US" sz="1200" b="1" dirty="0">
                <a:solidFill>
                  <a:srgbClr val="0070C0"/>
                </a:solidFill>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  &lt;</a:t>
            </a:r>
            <a:r>
              <a:rPr lang="en-US" sz="1200" b="1" dirty="0" err="1" smtClean="0">
                <a:solidFill>
                  <a:srgbClr val="0070C0"/>
                </a:solidFill>
                <a:latin typeface="Courier New" pitchFamily="49" charset="0"/>
                <a:cs typeface="Courier New" pitchFamily="49" charset="0"/>
              </a:rPr>
              <a:t>figcaption</a:t>
            </a:r>
            <a:r>
              <a:rPr lang="en-US" sz="1200" b="1" dirty="0" smtClean="0">
                <a:solidFill>
                  <a:srgbClr val="0070C0"/>
                </a:solidFill>
                <a:latin typeface="Courier New" pitchFamily="49" charset="0"/>
                <a:cs typeface="Courier New" pitchFamily="49" charset="0"/>
              </a:rPr>
              <a:t>&gt;</a:t>
            </a:r>
            <a:r>
              <a:rPr lang="en-US" sz="1200" b="1" dirty="0" err="1" smtClean="0">
                <a:solidFill>
                  <a:schemeClr val="tx1"/>
                </a:solidFill>
                <a:latin typeface="Courier New" pitchFamily="49" charset="0"/>
                <a:cs typeface="Courier New" pitchFamily="49" charset="0"/>
              </a:rPr>
              <a:t>Denna</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bild</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beskriver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hur</a:t>
            </a:r>
            <a:r>
              <a:rPr lang="en-US" sz="1200" b="1" dirty="0" smtClean="0">
                <a:solidFill>
                  <a:schemeClr val="tx1"/>
                </a:solidFill>
                <a:latin typeface="Courier New" pitchFamily="49" charset="0"/>
                <a:cs typeface="Courier New" pitchFamily="49" charset="0"/>
              </a:rPr>
              <a:t> en </a:t>
            </a:r>
            <a:r>
              <a:rPr lang="en-US" sz="1200" b="1" dirty="0" err="1" smtClean="0">
                <a:solidFill>
                  <a:schemeClr val="tx1"/>
                </a:solidFill>
                <a:latin typeface="Courier New" pitchFamily="49" charset="0"/>
                <a:cs typeface="Courier New" pitchFamily="49" charset="0"/>
              </a:rPr>
              <a:t>bild</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kan</a:t>
            </a:r>
            <a:r>
              <a:rPr lang="en-US" sz="1200" b="1" dirty="0" smtClean="0">
                <a:solidFill>
                  <a:schemeClr val="tx1"/>
                </a:solidFill>
                <a:latin typeface="Courier New" pitchFamily="49" charset="0"/>
                <a:cs typeface="Courier New" pitchFamily="49" charset="0"/>
              </a:rPr>
              <a:t> se </a:t>
            </a:r>
            <a:r>
              <a:rPr lang="en-US" sz="1200" b="1" dirty="0" err="1" smtClean="0">
                <a:solidFill>
                  <a:schemeClr val="tx1"/>
                </a:solidFill>
                <a:latin typeface="Courier New" pitchFamily="49" charset="0"/>
                <a:cs typeface="Courier New" pitchFamily="49" charset="0"/>
              </a:rPr>
              <a:t>ut.</a:t>
            </a:r>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figcaption</a:t>
            </a:r>
            <a:r>
              <a:rPr lang="en-US" sz="1200" b="1" dirty="0" smtClean="0">
                <a:solidFill>
                  <a:srgbClr val="0070C0"/>
                </a:solidFill>
                <a:latin typeface="Courier New" pitchFamily="49" charset="0"/>
                <a:cs typeface="Courier New" pitchFamily="49" charset="0"/>
              </a:rPr>
              <a:t>&gt;</a:t>
            </a:r>
            <a:endParaRPr lang="en-US" sz="1200" b="1" dirty="0">
              <a:solidFill>
                <a:srgbClr val="0070C0"/>
              </a:solidFill>
              <a:latin typeface="Courier New" pitchFamily="49" charset="0"/>
              <a:cs typeface="Courier New" pitchFamily="49" charset="0"/>
            </a:endParaRPr>
          </a:p>
          <a:p>
            <a:r>
              <a:rPr lang="en-US" sz="1200" b="1" dirty="0" smtClean="0">
                <a:solidFill>
                  <a:srgbClr val="0070C0"/>
                </a:solidFill>
                <a:latin typeface="Courier New" pitchFamily="49" charset="0"/>
                <a:cs typeface="Courier New" pitchFamily="49" charset="0"/>
              </a:rPr>
              <a:t>&lt;/figure&gt;</a:t>
            </a:r>
            <a:endParaRPr lang="en-US" sz="1100" b="1" dirty="0" smtClean="0">
              <a:solidFill>
                <a:srgbClr val="0070C0"/>
              </a:solidFill>
              <a:latin typeface="Courier New" pitchFamily="49" charset="0"/>
              <a:cs typeface="Courier New" pitchFamily="49" charset="0"/>
            </a:endParaRPr>
          </a:p>
          <a:p>
            <a:endParaRPr lang="en-US" sz="1100" b="1" dirty="0">
              <a:solidFill>
                <a:srgbClr val="0070C0"/>
              </a:solidFill>
              <a:latin typeface="Courier New" pitchFamily="49" charset="0"/>
              <a:cs typeface="Courier New" pitchFamily="49" charset="0"/>
            </a:endParaRPr>
          </a:p>
        </p:txBody>
      </p:sp>
      <p:sp>
        <p:nvSpPr>
          <p:cNvPr id="5" name="TextBox 4"/>
          <p:cNvSpPr txBox="1"/>
          <p:nvPr/>
        </p:nvSpPr>
        <p:spPr>
          <a:xfrm>
            <a:off x="751905" y="4216360"/>
            <a:ext cx="7348487" cy="369332"/>
          </a:xfrm>
          <a:prstGeom prst="rect">
            <a:avLst/>
          </a:prstGeom>
          <a:noFill/>
        </p:spPr>
        <p:txBody>
          <a:bodyPr wrap="none" rtlCol="0">
            <a:spAutoFit/>
          </a:bodyPr>
          <a:lstStyle/>
          <a:p>
            <a:r>
              <a:rPr lang="sv-SE" dirty="0" smtClean="0">
                <a:latin typeface="Minya Nouvelle" pitchFamily="2" charset="0"/>
              </a:rPr>
              <a:t>Behöver inte vara bilder, kan vara tabeller, illustrationer, grafik etc.</a:t>
            </a:r>
          </a:p>
        </p:txBody>
      </p:sp>
    </p:spTree>
    <p:extLst>
      <p:ext uri="{BB962C8B-B14F-4D97-AF65-F5344CB8AC3E}">
        <p14:creationId xmlns:p14="http://schemas.microsoft.com/office/powerpoint/2010/main" val="370028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Time</a:t>
            </a:r>
            <a:endParaRPr lang="sv-SE" dirty="0"/>
          </a:p>
        </p:txBody>
      </p:sp>
      <p:sp>
        <p:nvSpPr>
          <p:cNvPr id="3" name="Subtitle 2"/>
          <p:cNvSpPr>
            <a:spLocks noGrp="1"/>
          </p:cNvSpPr>
          <p:nvPr>
            <p:ph type="subTitle" idx="1"/>
          </p:nvPr>
        </p:nvSpPr>
        <p:spPr>
          <a:xfrm>
            <a:off x="714348" y="1129308"/>
            <a:ext cx="6400800" cy="1460500"/>
          </a:xfrm>
        </p:spPr>
        <p:txBody>
          <a:bodyPr/>
          <a:lstStyle/>
          <a:p>
            <a:r>
              <a:rPr lang="sv-SE" dirty="0" smtClean="0"/>
              <a:t>&lt;</a:t>
            </a:r>
            <a:r>
              <a:rPr lang="sv-SE" dirty="0" err="1" smtClean="0"/>
              <a:t>time</a:t>
            </a:r>
            <a:r>
              <a:rPr lang="sv-SE" dirty="0" smtClean="0"/>
              <a:t>&gt;</a:t>
            </a:r>
          </a:p>
          <a:p>
            <a:r>
              <a:rPr lang="sv-SE" dirty="0" smtClean="0"/>
              <a:t>24 timmars tid eller ett datum.</a:t>
            </a:r>
            <a:endParaRPr lang="sv-SE" dirty="0"/>
          </a:p>
        </p:txBody>
      </p:sp>
      <p:sp>
        <p:nvSpPr>
          <p:cNvPr id="4" name="Rectangle 3"/>
          <p:cNvSpPr/>
          <p:nvPr/>
        </p:nvSpPr>
        <p:spPr>
          <a:xfrm>
            <a:off x="755576" y="2101067"/>
            <a:ext cx="7128792"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chemeClr val="tx1"/>
                </a:solidFill>
                <a:latin typeface="Courier New" pitchFamily="49" charset="0"/>
                <a:cs typeface="Courier New" pitchFamily="49" charset="0"/>
              </a:rPr>
              <a:t>Apple </a:t>
            </a:r>
            <a:r>
              <a:rPr lang="en-US" sz="1200" b="1" dirty="0" err="1" smtClean="0">
                <a:solidFill>
                  <a:schemeClr val="tx1"/>
                </a:solidFill>
                <a:latin typeface="Courier New" pitchFamily="49" charset="0"/>
                <a:cs typeface="Courier New" pitchFamily="49" charset="0"/>
              </a:rPr>
              <a:t>kommer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att</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hålla</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ett</a:t>
            </a:r>
            <a:r>
              <a:rPr lang="en-US" sz="1200" b="1" dirty="0" smtClean="0">
                <a:solidFill>
                  <a:schemeClr val="tx1"/>
                </a:solidFill>
                <a:latin typeface="Courier New" pitchFamily="49" charset="0"/>
                <a:cs typeface="Courier New" pitchFamily="49" charset="0"/>
              </a:rPr>
              <a:t> event </a:t>
            </a:r>
            <a:r>
              <a:rPr lang="en-US" sz="1200" b="1" dirty="0" smtClean="0">
                <a:solidFill>
                  <a:srgbClr val="0070C0"/>
                </a:solidFill>
                <a:latin typeface="Courier New" pitchFamily="49" charset="0"/>
                <a:cs typeface="Courier New" pitchFamily="49" charset="0"/>
              </a:rPr>
              <a:t>&lt;time </a:t>
            </a:r>
            <a:r>
              <a:rPr lang="en-US" sz="1200" b="1" dirty="0" err="1" smtClean="0">
                <a:solidFill>
                  <a:srgbClr val="FF0000"/>
                </a:solidFill>
                <a:latin typeface="Courier New" pitchFamily="49" charset="0"/>
                <a:cs typeface="Courier New" pitchFamily="49" charset="0"/>
              </a:rPr>
              <a:t>datetime</a:t>
            </a:r>
            <a:r>
              <a:rPr lang="en-US" sz="1200" b="1" dirty="0" smtClean="0">
                <a:solidFill>
                  <a:srgbClr val="0070C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"2011-10-04"</a:t>
            </a:r>
            <a:r>
              <a:rPr lang="en-US" sz="1200" b="1" dirty="0" smtClean="0">
                <a:solidFill>
                  <a:srgbClr val="0070C0"/>
                </a:solidFill>
                <a:latin typeface="Courier New" pitchFamily="49" charset="0"/>
                <a:cs typeface="Courier New" pitchFamily="49" charset="0"/>
              </a:rPr>
              <a:t>&gt;</a:t>
            </a:r>
            <a:r>
              <a:rPr lang="en-US" sz="1200" b="1" dirty="0" smtClean="0">
                <a:solidFill>
                  <a:schemeClr val="tx1"/>
                </a:solidFill>
                <a:latin typeface="Courier New" pitchFamily="49" charset="0"/>
                <a:cs typeface="Courier New" pitchFamily="49" charset="0"/>
              </a:rPr>
              <a:t>i </a:t>
            </a:r>
            <a:r>
              <a:rPr lang="en-US" sz="1200" b="1" dirty="0" err="1" smtClean="0">
                <a:solidFill>
                  <a:schemeClr val="tx1"/>
                </a:solidFill>
                <a:latin typeface="Courier New" pitchFamily="49" charset="0"/>
                <a:cs typeface="Courier New" pitchFamily="49" charset="0"/>
              </a:rPr>
              <a:t>början</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av</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oktober</a:t>
            </a:r>
            <a:r>
              <a:rPr lang="en-US" sz="1200" b="1" dirty="0" smtClean="0">
                <a:solidFill>
                  <a:srgbClr val="0070C0"/>
                </a:solidFill>
                <a:latin typeface="Courier New" pitchFamily="49" charset="0"/>
                <a:cs typeface="Courier New" pitchFamily="49" charset="0"/>
              </a:rPr>
              <a:t>&lt;/time&gt; </a:t>
            </a:r>
            <a:r>
              <a:rPr lang="en-US" sz="1200" b="1" dirty="0" err="1" smtClean="0">
                <a:solidFill>
                  <a:schemeClr val="tx1"/>
                </a:solidFill>
                <a:latin typeface="Courier New" pitchFamily="49" charset="0"/>
                <a:cs typeface="Courier New" pitchFamily="49" charset="0"/>
              </a:rPr>
              <a:t>då</a:t>
            </a:r>
            <a:r>
              <a:rPr lang="en-US" sz="1200" b="1" dirty="0" smtClean="0">
                <a:solidFill>
                  <a:schemeClr val="tx1"/>
                </a:solidFill>
                <a:latin typeface="Courier New" pitchFamily="49" charset="0"/>
                <a:cs typeface="Courier New" pitchFamily="49" charset="0"/>
              </a:rPr>
              <a:t> man </a:t>
            </a:r>
            <a:r>
              <a:rPr lang="en-US" sz="1200" b="1" dirty="0" err="1" smtClean="0">
                <a:solidFill>
                  <a:schemeClr val="tx1"/>
                </a:solidFill>
                <a:latin typeface="Courier New" pitchFamily="49" charset="0"/>
                <a:cs typeface="Courier New" pitchFamily="49" charset="0"/>
              </a:rPr>
              <a:t>troligtvis</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kommer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att</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presentera</a:t>
            </a:r>
            <a:r>
              <a:rPr lang="en-US" sz="1200" b="1" dirty="0" smtClean="0">
                <a:solidFill>
                  <a:schemeClr val="tx1"/>
                </a:solidFill>
                <a:latin typeface="Courier New" pitchFamily="49" charset="0"/>
                <a:cs typeface="Courier New" pitchFamily="49" charset="0"/>
              </a:rPr>
              <a:t> en </a:t>
            </a:r>
            <a:r>
              <a:rPr lang="en-US" sz="1200" b="1" dirty="0" err="1" smtClean="0">
                <a:solidFill>
                  <a:schemeClr val="tx1"/>
                </a:solidFill>
                <a:latin typeface="Courier New" pitchFamily="49" charset="0"/>
                <a:cs typeface="Courier New" pitchFamily="49" charset="0"/>
              </a:rPr>
              <a:t>ny</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telefon</a:t>
            </a:r>
            <a:r>
              <a:rPr lang="en-US" sz="1200" b="1" dirty="0" smtClean="0">
                <a:solidFill>
                  <a:schemeClr val="tx1"/>
                </a:solidFill>
                <a:latin typeface="Courier New" pitchFamily="49" charset="0"/>
                <a:cs typeface="Courier New" pitchFamily="49" charset="0"/>
              </a:rPr>
              <a:t>.</a:t>
            </a:r>
          </a:p>
          <a:p>
            <a:endParaRPr lang="en-US" sz="1200" b="1" dirty="0" smtClean="0">
              <a:solidFill>
                <a:schemeClr val="tx1"/>
              </a:solidFill>
              <a:latin typeface="Courier New" pitchFamily="49" charset="0"/>
              <a:cs typeface="Courier New" pitchFamily="49" charset="0"/>
            </a:endParaRPr>
          </a:p>
          <a:p>
            <a:r>
              <a:rPr lang="en-US" sz="1200" b="1" dirty="0" err="1" smtClean="0">
                <a:solidFill>
                  <a:schemeClr val="tx1"/>
                </a:solidFill>
                <a:latin typeface="Courier New" pitchFamily="49" charset="0"/>
                <a:cs typeface="Courier New" pitchFamily="49" charset="0"/>
              </a:rPr>
              <a:t>Slashat</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kommer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att</a:t>
            </a:r>
            <a:r>
              <a:rPr lang="en-US" sz="1200" b="1" dirty="0" smtClean="0">
                <a:solidFill>
                  <a:schemeClr val="tx1"/>
                </a:solidFill>
                <a:latin typeface="Courier New" pitchFamily="49" charset="0"/>
                <a:cs typeface="Courier New" pitchFamily="49" charset="0"/>
              </a:rPr>
              <a:t> live-</a:t>
            </a:r>
            <a:r>
              <a:rPr lang="en-US" sz="1200" b="1" dirty="0" err="1" smtClean="0">
                <a:solidFill>
                  <a:schemeClr val="tx1"/>
                </a:solidFill>
                <a:latin typeface="Courier New" pitchFamily="49" charset="0"/>
                <a:cs typeface="Courier New" pitchFamily="49" charset="0"/>
              </a:rPr>
              <a:t>sända</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från</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klockan</a:t>
            </a:r>
            <a:r>
              <a:rPr lang="en-US" sz="1200" b="1" dirty="0" smtClean="0">
                <a:solidFill>
                  <a:schemeClr val="tx1"/>
                </a:solidFill>
                <a:latin typeface="Courier New" pitchFamily="49" charset="0"/>
                <a:cs typeface="Courier New" pitchFamily="49" charset="0"/>
              </a:rPr>
              <a:t> </a:t>
            </a:r>
            <a:r>
              <a:rPr lang="en-US" sz="1100" b="1" dirty="0">
                <a:solidFill>
                  <a:srgbClr val="0070C0"/>
                </a:solidFill>
                <a:latin typeface="Courier New" pitchFamily="49" charset="0"/>
                <a:cs typeface="Courier New" pitchFamily="49" charset="0"/>
              </a:rPr>
              <a:t>&lt;</a:t>
            </a:r>
            <a:r>
              <a:rPr lang="en-US" sz="1100" b="1" dirty="0" smtClean="0">
                <a:solidFill>
                  <a:srgbClr val="0070C0"/>
                </a:solidFill>
                <a:latin typeface="Courier New" pitchFamily="49" charset="0"/>
                <a:cs typeface="Courier New" pitchFamily="49" charset="0"/>
              </a:rPr>
              <a:t>time&gt;</a:t>
            </a:r>
            <a:r>
              <a:rPr lang="en-US" sz="1100" b="1" dirty="0" smtClean="0">
                <a:solidFill>
                  <a:schemeClr val="tx1"/>
                </a:solidFill>
                <a:latin typeface="Courier New" pitchFamily="49" charset="0"/>
                <a:cs typeface="Courier New" pitchFamily="49" charset="0"/>
              </a:rPr>
              <a:t>18:00</a:t>
            </a:r>
            <a:r>
              <a:rPr lang="en-US" sz="1100" b="1" dirty="0" smtClean="0">
                <a:solidFill>
                  <a:srgbClr val="0070C0"/>
                </a:solidFill>
                <a:latin typeface="Courier New" pitchFamily="49" charset="0"/>
                <a:cs typeface="Courier New" pitchFamily="49" charset="0"/>
              </a:rPr>
              <a:t>&lt;/time&gt;</a:t>
            </a:r>
            <a:r>
              <a:rPr lang="en-US" sz="1100" b="1" dirty="0" smtClean="0">
                <a:solidFill>
                  <a:schemeClr val="tx1"/>
                </a:solidFill>
                <a:latin typeface="Courier New" pitchFamily="49" charset="0"/>
                <a:cs typeface="Courier New" pitchFamily="49" charset="0"/>
              </a:rPr>
              <a:t>.</a:t>
            </a:r>
            <a:endParaRPr lang="en-US" sz="1100" b="1" dirty="0">
              <a:solidFill>
                <a:schemeClr val="tx1"/>
              </a:solidFill>
              <a:latin typeface="Courier New" pitchFamily="49" charset="0"/>
              <a:cs typeface="Courier New" pitchFamily="49" charset="0"/>
            </a:endParaRPr>
          </a:p>
        </p:txBody>
      </p:sp>
      <p:pic>
        <p:nvPicPr>
          <p:cNvPr id="198660" name="Picture 4" descr="S:\dfm\info\icons\v-collections\v_collections_png\business_finance_data\256x256\shadow\date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3488804"/>
            <a:ext cx="1671193" cy="1671193"/>
          </a:xfrm>
          <a:prstGeom prst="rect">
            <a:avLst/>
          </a:prstGeom>
          <a:noFill/>
          <a:extLst>
            <a:ext uri="{909E8E84-426E-40dd-AFC4-6F175D3DCCD1}">
              <a14:hiddenFill xmlns:a14="http://schemas.microsoft.com/office/drawing/2010/main">
                <a:solidFill>
                  <a:srgbClr val="FFFFFF"/>
                </a:solidFill>
              </a14:hiddenFill>
            </a:ext>
          </a:extLst>
        </p:spPr>
      </p:pic>
      <p:pic>
        <p:nvPicPr>
          <p:cNvPr id="198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89" y="3259800"/>
            <a:ext cx="3774821" cy="212920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904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Javascript</a:t>
            </a:r>
            <a:endParaRPr lang="sv-SE" dirty="0"/>
          </a:p>
        </p:txBody>
      </p:sp>
      <p:sp>
        <p:nvSpPr>
          <p:cNvPr id="3" name="Subtitle 2"/>
          <p:cNvSpPr>
            <a:spLocks noGrp="1"/>
          </p:cNvSpPr>
          <p:nvPr>
            <p:ph type="subTitle" idx="1"/>
          </p:nvPr>
        </p:nvSpPr>
        <p:spPr/>
        <p:txBody>
          <a:bodyPr/>
          <a:lstStyle/>
          <a:p>
            <a:endParaRPr lang="sv-SE" dirty="0"/>
          </a:p>
        </p:txBody>
      </p:sp>
      <p:pic>
        <p:nvPicPr>
          <p:cNvPr id="4" name="Picture 2"/>
          <p:cNvPicPr>
            <a:picLocks noChangeAspect="1" noChangeArrowheads="1"/>
          </p:cNvPicPr>
          <p:nvPr/>
        </p:nvPicPr>
        <p:blipFill>
          <a:blip r:embed="rId2" cstate="print"/>
          <a:srcRect/>
          <a:stretch>
            <a:fillRect/>
          </a:stretch>
        </p:blipFill>
        <p:spPr bwMode="auto">
          <a:xfrm>
            <a:off x="611560" y="1129306"/>
            <a:ext cx="7848872" cy="42982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6195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Drag and </a:t>
            </a:r>
            <a:r>
              <a:rPr lang="sv-SE" dirty="0" err="1" smtClean="0"/>
              <a:t>drop</a:t>
            </a:r>
            <a:r>
              <a:rPr lang="sv-SE" dirty="0" smtClean="0"/>
              <a:t> API</a:t>
            </a:r>
            <a:endParaRPr lang="sv-SE" dirty="0"/>
          </a:p>
        </p:txBody>
      </p:sp>
      <p:sp>
        <p:nvSpPr>
          <p:cNvPr id="4" name="Rectangle 3"/>
          <p:cNvSpPr/>
          <p:nvPr/>
        </p:nvSpPr>
        <p:spPr>
          <a:xfrm>
            <a:off x="6228184" y="2852564"/>
            <a:ext cx="1368152" cy="1008112"/>
          </a:xfrm>
          <a:prstGeom prst="rect">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 name="Picture 4" descr="S:\dfm\info\icons\v-collections\v_collections_png\software_graphics_media\256x256\shadow\photo_landscap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52120" y="2127548"/>
            <a:ext cx="1450032" cy="14500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dfm\info\icons\v-collections\v_collections_png\software_graphics_media\256x256\shadow\photo_landsca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16" y="2241674"/>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3097638" y="1844187"/>
            <a:ext cx="3357677" cy="1186143"/>
          </a:xfrm>
          <a:custGeom>
            <a:avLst/>
            <a:gdLst>
              <a:gd name="connsiteX0" fmla="*/ 0 w 3357677"/>
              <a:gd name="connsiteY0" fmla="*/ 1186143 h 1186143"/>
              <a:gd name="connsiteX1" fmla="*/ 1382573 w 3357677"/>
              <a:gd name="connsiteY1" fmla="*/ 1080 h 1186143"/>
              <a:gd name="connsiteX2" fmla="*/ 3357677 w 3357677"/>
              <a:gd name="connsiteY2" fmla="*/ 1017893 h 1186143"/>
            </a:gdLst>
            <a:ahLst/>
            <a:cxnLst>
              <a:cxn ang="0">
                <a:pos x="connsiteX0" y="connsiteY0"/>
              </a:cxn>
              <a:cxn ang="0">
                <a:pos x="connsiteX1" y="connsiteY1"/>
              </a:cxn>
              <a:cxn ang="0">
                <a:pos x="connsiteX2" y="connsiteY2"/>
              </a:cxn>
            </a:cxnLst>
            <a:rect l="l" t="t" r="r" b="b"/>
            <a:pathLst>
              <a:path w="3357677" h="1186143">
                <a:moveTo>
                  <a:pt x="0" y="1186143"/>
                </a:moveTo>
                <a:cubicBezTo>
                  <a:pt x="411480" y="607632"/>
                  <a:pt x="822960" y="29122"/>
                  <a:pt x="1382573" y="1080"/>
                </a:cubicBezTo>
                <a:cubicBezTo>
                  <a:pt x="1942186" y="-26962"/>
                  <a:pt x="2649931" y="495465"/>
                  <a:pt x="3357677" y="1017893"/>
                </a:cubicBezTo>
              </a:path>
            </a:pathLst>
          </a:custGeom>
          <a:noFill/>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8" name="Picture 2" descr="S:\dfm\info\icons\v-collections\v_collections_png\business_finance_data\256x256\shadow\hand_point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136" y="27854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832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4427984" y="2331485"/>
            <a:ext cx="432048" cy="237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sv-SE" dirty="0" err="1" smtClean="0"/>
              <a:t>Offline</a:t>
            </a:r>
            <a:r>
              <a:rPr lang="sv-SE" dirty="0" smtClean="0"/>
              <a:t> web </a:t>
            </a:r>
            <a:r>
              <a:rPr lang="sv-SE" dirty="0" err="1" smtClean="0"/>
              <a:t>applications</a:t>
            </a:r>
            <a:endParaRPr lang="sv-SE" dirty="0"/>
          </a:p>
        </p:txBody>
      </p:sp>
      <p:pic>
        <p:nvPicPr>
          <p:cNvPr id="206850" name="Picture 2" descr="S:\dfm\info\icons\v-collections\v_collections_png\basic_foundation\256x256\shadow\text_bin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4225652"/>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68718" y="4373587"/>
            <a:ext cx="1899719" cy="923330"/>
          </a:xfrm>
          <a:prstGeom prst="rect">
            <a:avLst/>
          </a:prstGeom>
          <a:noFill/>
        </p:spPr>
        <p:txBody>
          <a:bodyPr wrap="square" rtlCol="0">
            <a:spAutoFit/>
          </a:bodyPr>
          <a:lstStyle/>
          <a:p>
            <a:pPr algn="r"/>
            <a:r>
              <a:rPr lang="sv-SE" dirty="0" smtClean="0">
                <a:latin typeface="Minya Nouvelle" pitchFamily="2" charset="0"/>
              </a:rPr>
              <a:t>manifest-</a:t>
            </a:r>
            <a:r>
              <a:rPr lang="sv-SE" dirty="0" err="1" smtClean="0">
                <a:latin typeface="Minya Nouvelle" pitchFamily="2" charset="0"/>
              </a:rPr>
              <a:t>file</a:t>
            </a:r>
            <a:r>
              <a:rPr lang="sv-SE" dirty="0" smtClean="0">
                <a:latin typeface="Minya Nouvelle" pitchFamily="2" charset="0"/>
              </a:rPr>
              <a:t> för att styra </a:t>
            </a:r>
            <a:r>
              <a:rPr lang="sv-SE" dirty="0" err="1" smtClean="0">
                <a:latin typeface="Minya Nouvelle" pitchFamily="2" charset="0"/>
              </a:rPr>
              <a:t>cachen</a:t>
            </a:r>
            <a:r>
              <a:rPr lang="sv-SE" dirty="0" smtClean="0">
                <a:latin typeface="Minya Nouvelle" pitchFamily="2" charset="0"/>
              </a:rPr>
              <a:t>.</a:t>
            </a:r>
          </a:p>
        </p:txBody>
      </p:sp>
      <p:pic>
        <p:nvPicPr>
          <p:cNvPr id="206852" name="Picture 4" descr="S:\dfm\info\icons\v-collections\v_collections_png\objects_people_industries\256x256\shadow\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913284"/>
            <a:ext cx="3312368" cy="3312368"/>
          </a:xfrm>
          <a:prstGeom prst="rect">
            <a:avLst/>
          </a:prstGeom>
          <a:noFill/>
          <a:extLst>
            <a:ext uri="{909E8E84-426E-40dd-AFC4-6F175D3DCCD1}">
              <a14:hiddenFill xmlns:a14="http://schemas.microsoft.com/office/drawing/2010/main">
                <a:solidFill>
                  <a:srgbClr val="FFFFFF"/>
                </a:solidFill>
              </a14:hiddenFill>
            </a:ext>
          </a:extLst>
        </p:spPr>
      </p:pic>
      <p:pic>
        <p:nvPicPr>
          <p:cNvPr id="2068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3023475"/>
            <a:ext cx="2808312" cy="2273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flipV="1">
            <a:off x="3563888" y="2785492"/>
            <a:ext cx="432048" cy="237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6855" name="Picture 7" descr="S:\dfm\info\icons\v-collections\v_collections_png\basic_foundation\64x64\shadow\unkn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2403397"/>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815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Audio/Video</a:t>
            </a:r>
            <a:endParaRPr lang="sv-SE"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399" y="2137420"/>
            <a:ext cx="4132833" cy="232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4" name="Picture 2" descr="S:\dfm\info\icons\v-collections\v_collections_png\software_graphics_media\256x256\shadow\loudspea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95732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2756" name="Picture 4" descr="S:\dfm\info\icons\v-collections\v_collections_png\software_graphics_media\256x256\shadow\fil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395722"/>
            <a:ext cx="1736682" cy="17366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5164961"/>
            <a:ext cx="3068469" cy="369332"/>
          </a:xfrm>
          <a:prstGeom prst="rect">
            <a:avLst/>
          </a:prstGeom>
          <a:noFill/>
        </p:spPr>
        <p:txBody>
          <a:bodyPr wrap="none" rtlCol="0">
            <a:spAutoFit/>
          </a:bodyPr>
          <a:lstStyle/>
          <a:p>
            <a:r>
              <a:rPr lang="sv-SE" b="1" dirty="0" smtClean="0">
                <a:latin typeface="Minya Nouvelle" pitchFamily="2" charset="0"/>
              </a:rPr>
              <a:t>Se föreläsning: 05 - Media</a:t>
            </a:r>
          </a:p>
        </p:txBody>
      </p:sp>
    </p:spTree>
    <p:extLst>
      <p:ext uri="{BB962C8B-B14F-4D97-AF65-F5344CB8AC3E}">
        <p14:creationId xmlns:p14="http://schemas.microsoft.com/office/powerpoint/2010/main" val="51638723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Canvas</a:t>
            </a:r>
            <a:endParaRPr lang="sv-SE" dirty="0"/>
          </a:p>
        </p:txBody>
      </p:sp>
      <p:pic>
        <p:nvPicPr>
          <p:cNvPr id="204802" name="Picture 2" descr="S:\dfm\info\icons\v-collections\v_collections_png\software_graphics_media\256x256\shadow\drawing_utens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705372"/>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5164961"/>
            <a:ext cx="3068469" cy="369332"/>
          </a:xfrm>
          <a:prstGeom prst="rect">
            <a:avLst/>
          </a:prstGeom>
          <a:noFill/>
        </p:spPr>
        <p:txBody>
          <a:bodyPr wrap="none" rtlCol="0">
            <a:spAutoFit/>
          </a:bodyPr>
          <a:lstStyle/>
          <a:p>
            <a:r>
              <a:rPr lang="sv-SE" b="1" dirty="0" smtClean="0">
                <a:latin typeface="Minya Nouvelle" pitchFamily="2" charset="0"/>
              </a:rPr>
              <a:t>Se föreläsning: 05 - Media</a:t>
            </a:r>
          </a:p>
        </p:txBody>
      </p:sp>
    </p:spTree>
    <p:extLst>
      <p:ext uri="{BB962C8B-B14F-4D97-AF65-F5344CB8AC3E}">
        <p14:creationId xmlns:p14="http://schemas.microsoft.com/office/powerpoint/2010/main" val="3700603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Formulär</a:t>
            </a:r>
            <a:endParaRPr lang="sv-SE"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88" y="1057300"/>
            <a:ext cx="2351075"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1909493"/>
            <a:ext cx="1301873" cy="121622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778" name="Picture 2" descr="S:\dfm\info\icons\v-collections\v_collections_png\basic_foundation\256x256\shadow\form_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77738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1520" y="5164961"/>
            <a:ext cx="3874779" cy="369332"/>
          </a:xfrm>
          <a:prstGeom prst="rect">
            <a:avLst/>
          </a:prstGeom>
          <a:noFill/>
        </p:spPr>
        <p:txBody>
          <a:bodyPr wrap="none" rtlCol="0">
            <a:spAutoFit/>
          </a:bodyPr>
          <a:lstStyle/>
          <a:p>
            <a:r>
              <a:rPr lang="sv-SE" b="1" dirty="0" smtClean="0">
                <a:latin typeface="Minya Nouvelle" pitchFamily="2" charset="0"/>
              </a:rPr>
              <a:t>Se föreläsning: 06 – A table form</a:t>
            </a:r>
          </a:p>
        </p:txBody>
      </p:sp>
    </p:spTree>
    <p:extLst>
      <p:ext uri="{BB962C8B-B14F-4D97-AF65-F5344CB8AC3E}">
        <p14:creationId xmlns:p14="http://schemas.microsoft.com/office/powerpoint/2010/main" val="417170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Relaterade tekniker</a:t>
            </a:r>
            <a:endParaRPr lang="sv-SE" dirty="0"/>
          </a:p>
        </p:txBody>
      </p:sp>
      <p:sp>
        <p:nvSpPr>
          <p:cNvPr id="7" name="TextBox 6"/>
          <p:cNvSpPr txBox="1"/>
          <p:nvPr/>
        </p:nvSpPr>
        <p:spPr>
          <a:xfrm>
            <a:off x="1691680" y="1120095"/>
            <a:ext cx="5760640" cy="646331"/>
          </a:xfrm>
          <a:prstGeom prst="rect">
            <a:avLst/>
          </a:prstGeom>
          <a:noFill/>
        </p:spPr>
        <p:txBody>
          <a:bodyPr wrap="square" rtlCol="0">
            <a:spAutoFit/>
          </a:bodyPr>
          <a:lstStyle/>
          <a:p>
            <a:r>
              <a:rPr lang="sv-SE" dirty="0" smtClean="0">
                <a:latin typeface="Minya Nouvelle" pitchFamily="2" charset="0"/>
              </a:rPr>
              <a:t>Följande tekniker är inte en del av HTML5 men nämns ofta i samband med HTML5.</a:t>
            </a:r>
          </a:p>
        </p:txBody>
      </p:sp>
      <p:pic>
        <p:nvPicPr>
          <p:cNvPr id="205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281436"/>
            <a:ext cx="48196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922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CSS3</a:t>
            </a:r>
            <a:endParaRPr lang="sv-SE" dirty="0"/>
          </a:p>
        </p:txBody>
      </p:sp>
      <p:pic>
        <p:nvPicPr>
          <p:cNvPr id="4" name="Picture 2" descr="S:\dfm\info\icons\v-collections\v_collections_png\software_graphics_media\256x256\shadow\palet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92139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dfm\info\icons\v-collections\v_collections_png\objects_people_industries\128x128\shadow\potion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01005">
            <a:off x="4181995" y="3207401"/>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36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95536" y="1188080"/>
            <a:ext cx="4752528" cy="4261708"/>
          </a:xfrm>
          <a:prstGeom prst="roundRect">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dirty="0"/>
          </a:p>
        </p:txBody>
      </p:sp>
      <p:sp>
        <p:nvSpPr>
          <p:cNvPr id="2" name="Title 1"/>
          <p:cNvSpPr>
            <a:spLocks noGrp="1"/>
          </p:cNvSpPr>
          <p:nvPr>
            <p:ph type="ctrTitle"/>
          </p:nvPr>
        </p:nvSpPr>
        <p:spPr/>
        <p:txBody>
          <a:bodyPr/>
          <a:lstStyle/>
          <a:p>
            <a:r>
              <a:rPr lang="sv-SE" dirty="0" smtClean="0"/>
              <a:t>HTML5</a:t>
            </a:r>
            <a:endParaRPr lang="sv-SE" dirty="0"/>
          </a:p>
        </p:txBody>
      </p:sp>
      <p:sp>
        <p:nvSpPr>
          <p:cNvPr id="5" name="TextBox 4"/>
          <p:cNvSpPr txBox="1"/>
          <p:nvPr/>
        </p:nvSpPr>
        <p:spPr>
          <a:xfrm>
            <a:off x="5436096" y="1239077"/>
            <a:ext cx="2782146" cy="562630"/>
          </a:xfrm>
          <a:prstGeom prst="ellipse">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sv-SE" sz="2000" dirty="0" smtClean="0"/>
              <a:t>SVG</a:t>
            </a:r>
            <a:endParaRPr lang="sv-SE" sz="2000" dirty="0"/>
          </a:p>
        </p:txBody>
      </p:sp>
      <p:sp>
        <p:nvSpPr>
          <p:cNvPr id="7" name="TextBox 6"/>
          <p:cNvSpPr txBox="1"/>
          <p:nvPr/>
        </p:nvSpPr>
        <p:spPr>
          <a:xfrm>
            <a:off x="6300192" y="4108602"/>
            <a:ext cx="2300003" cy="562630"/>
          </a:xfrm>
          <a:prstGeom prst="ellipse">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2000" dirty="0" err="1"/>
              <a:t>G</a:t>
            </a:r>
            <a:r>
              <a:rPr lang="sv-SE" sz="2000" dirty="0" err="1" smtClean="0"/>
              <a:t>eolocation</a:t>
            </a:r>
            <a:endParaRPr lang="sv-SE" sz="2000" dirty="0"/>
          </a:p>
        </p:txBody>
      </p:sp>
      <p:sp>
        <p:nvSpPr>
          <p:cNvPr id="8" name="TextBox 7"/>
          <p:cNvSpPr txBox="1"/>
          <p:nvPr/>
        </p:nvSpPr>
        <p:spPr>
          <a:xfrm>
            <a:off x="5940152" y="3433564"/>
            <a:ext cx="2782146" cy="562630"/>
          </a:xfrm>
          <a:prstGeom prst="ellipse">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sv-SE" sz="2000" dirty="0" smtClean="0"/>
              <a:t>Web </a:t>
            </a:r>
            <a:r>
              <a:rPr lang="sv-SE" sz="2000" dirty="0" err="1" smtClean="0"/>
              <a:t>Storage</a:t>
            </a:r>
            <a:endParaRPr lang="sv-SE" sz="2000" dirty="0"/>
          </a:p>
        </p:txBody>
      </p:sp>
      <p:sp>
        <p:nvSpPr>
          <p:cNvPr id="9" name="TextBox 8"/>
          <p:cNvSpPr txBox="1"/>
          <p:nvPr/>
        </p:nvSpPr>
        <p:spPr>
          <a:xfrm>
            <a:off x="6012160" y="2061686"/>
            <a:ext cx="2302330" cy="562630"/>
          </a:xfrm>
          <a:prstGeom prst="ellipse">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sv-SE" sz="2000" dirty="0" smtClean="0"/>
              <a:t>Web </a:t>
            </a:r>
            <a:r>
              <a:rPr lang="sv-SE" sz="2000" dirty="0" err="1" smtClean="0"/>
              <a:t>Workers</a:t>
            </a:r>
            <a:endParaRPr lang="sv-SE" sz="2000" dirty="0"/>
          </a:p>
        </p:txBody>
      </p:sp>
      <p:sp>
        <p:nvSpPr>
          <p:cNvPr id="10" name="TextBox 9"/>
          <p:cNvSpPr txBox="1"/>
          <p:nvPr/>
        </p:nvSpPr>
        <p:spPr>
          <a:xfrm>
            <a:off x="683568" y="3324408"/>
            <a:ext cx="1800200" cy="562630"/>
          </a:xfrm>
          <a:prstGeom prst="ellipse">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sv-SE" sz="2000" dirty="0" smtClean="0"/>
              <a:t>Struktur</a:t>
            </a:r>
            <a:endParaRPr lang="sv-SE" sz="2000" dirty="0"/>
          </a:p>
        </p:txBody>
      </p:sp>
      <p:pic>
        <p:nvPicPr>
          <p:cNvPr id="12" name="Picture 2" descr="http://www.w3.org/html/logo/downloads/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628" y="1478105"/>
            <a:ext cx="1469442" cy="1469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635896" y="1801707"/>
            <a:ext cx="1224136" cy="562630"/>
          </a:xfrm>
          <a:prstGeom prst="ellipse">
            <a:avLst/>
          </a:prstGeom>
          <a:gradFill>
            <a:gsLst>
              <a:gs pos="0">
                <a:schemeClr val="accent1">
                  <a:shade val="51000"/>
                  <a:satMod val="130000"/>
                  <a:alpha val="48000"/>
                </a:schemeClr>
              </a:gs>
              <a:gs pos="80000">
                <a:schemeClr val="accent1">
                  <a:shade val="93000"/>
                  <a:satMod val="130000"/>
                  <a:alpha val="47000"/>
                </a:schemeClr>
              </a:gs>
              <a:gs pos="100000">
                <a:schemeClr val="accent1">
                  <a:shade val="94000"/>
                  <a:satMod val="135000"/>
                  <a:alpha val="57000"/>
                </a:schemeClr>
              </a:gs>
            </a:gsLst>
          </a:gra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2000" dirty="0" smtClean="0"/>
              <a:t>audio</a:t>
            </a:r>
            <a:endParaRPr lang="sv-SE" sz="2000" dirty="0"/>
          </a:p>
        </p:txBody>
      </p:sp>
      <p:sp>
        <p:nvSpPr>
          <p:cNvPr id="6" name="TextBox 5"/>
          <p:cNvSpPr txBox="1"/>
          <p:nvPr/>
        </p:nvSpPr>
        <p:spPr>
          <a:xfrm>
            <a:off x="2860026" y="1368881"/>
            <a:ext cx="1927998" cy="562630"/>
          </a:xfrm>
          <a:prstGeom prst="ellipse">
            <a:avLst/>
          </a:prstGeom>
          <a:gradFill>
            <a:gsLst>
              <a:gs pos="0">
                <a:schemeClr val="accent1">
                  <a:shade val="51000"/>
                  <a:satMod val="130000"/>
                  <a:alpha val="48000"/>
                </a:schemeClr>
              </a:gs>
              <a:gs pos="80000">
                <a:schemeClr val="accent1">
                  <a:shade val="93000"/>
                  <a:satMod val="130000"/>
                  <a:alpha val="47000"/>
                </a:schemeClr>
              </a:gs>
              <a:gs pos="100000">
                <a:schemeClr val="accent1">
                  <a:shade val="94000"/>
                  <a:satMod val="135000"/>
                  <a:alpha val="57000"/>
                </a:schemeClr>
              </a:gs>
            </a:gsLst>
          </a:gra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2000" dirty="0" smtClean="0"/>
              <a:t>video</a:t>
            </a:r>
            <a:endParaRPr lang="sv-SE" sz="2000" dirty="0"/>
          </a:p>
        </p:txBody>
      </p:sp>
      <p:sp>
        <p:nvSpPr>
          <p:cNvPr id="14" name="TextBox 13"/>
          <p:cNvSpPr txBox="1"/>
          <p:nvPr/>
        </p:nvSpPr>
        <p:spPr>
          <a:xfrm>
            <a:off x="2560029" y="3605723"/>
            <a:ext cx="2300003" cy="1428214"/>
          </a:xfrm>
          <a:prstGeom prst="ellipse">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sv-SE" sz="2000" dirty="0" smtClean="0"/>
              <a:t>Nya och omarbetade taggar</a:t>
            </a:r>
            <a:endParaRPr lang="sv-SE" sz="2000" dirty="0"/>
          </a:p>
        </p:txBody>
      </p:sp>
      <p:sp>
        <p:nvSpPr>
          <p:cNvPr id="15" name="TextBox 14"/>
          <p:cNvSpPr txBox="1"/>
          <p:nvPr/>
        </p:nvSpPr>
        <p:spPr>
          <a:xfrm>
            <a:off x="3180927" y="2967267"/>
            <a:ext cx="1823121" cy="562630"/>
          </a:xfrm>
          <a:prstGeom prst="ellipse">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sv-SE" sz="2000" dirty="0" smtClean="0"/>
              <a:t>canvas</a:t>
            </a:r>
            <a:endParaRPr lang="sv-SE" sz="2000" dirty="0"/>
          </a:p>
        </p:txBody>
      </p:sp>
      <p:sp>
        <p:nvSpPr>
          <p:cNvPr id="16" name="TextBox 15"/>
          <p:cNvSpPr txBox="1"/>
          <p:nvPr/>
        </p:nvSpPr>
        <p:spPr>
          <a:xfrm>
            <a:off x="5302590" y="4823632"/>
            <a:ext cx="2300003" cy="562630"/>
          </a:xfrm>
          <a:prstGeom prst="ellipse">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sv-SE" sz="2000" dirty="0" smtClean="0"/>
              <a:t>CSS3</a:t>
            </a:r>
            <a:endParaRPr lang="sv-SE" sz="2000" dirty="0"/>
          </a:p>
        </p:txBody>
      </p:sp>
      <p:sp>
        <p:nvSpPr>
          <p:cNvPr id="17" name="TextBox 16"/>
          <p:cNvSpPr txBox="1"/>
          <p:nvPr/>
        </p:nvSpPr>
        <p:spPr>
          <a:xfrm>
            <a:off x="5221998" y="2778120"/>
            <a:ext cx="2302330" cy="562630"/>
          </a:xfrm>
          <a:prstGeom prst="ellipse">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sv-SE" sz="2000" dirty="0" smtClean="0"/>
              <a:t>Web </a:t>
            </a:r>
            <a:r>
              <a:rPr lang="sv-SE" sz="2000" dirty="0" err="1" smtClean="0"/>
              <a:t>Sockets</a:t>
            </a:r>
            <a:endParaRPr lang="sv-SE" sz="2000" dirty="0"/>
          </a:p>
        </p:txBody>
      </p:sp>
      <p:sp>
        <p:nvSpPr>
          <p:cNvPr id="18" name="TextBox 17"/>
          <p:cNvSpPr txBox="1"/>
          <p:nvPr/>
        </p:nvSpPr>
        <p:spPr>
          <a:xfrm>
            <a:off x="469470" y="4382358"/>
            <a:ext cx="2302330" cy="995422"/>
          </a:xfrm>
          <a:prstGeom prst="ellipse">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sv-SE" sz="2000" dirty="0" err="1" smtClean="0"/>
              <a:t>Offline</a:t>
            </a:r>
            <a:r>
              <a:rPr lang="sv-SE" sz="2000" dirty="0" smtClean="0"/>
              <a:t> Web </a:t>
            </a:r>
            <a:r>
              <a:rPr lang="sv-SE" sz="2000" dirty="0" err="1" smtClean="0"/>
              <a:t>applications</a:t>
            </a:r>
            <a:endParaRPr lang="sv-SE" sz="2000" dirty="0"/>
          </a:p>
        </p:txBody>
      </p:sp>
      <p:sp>
        <p:nvSpPr>
          <p:cNvPr id="19" name="TextBox 18"/>
          <p:cNvSpPr txBox="1"/>
          <p:nvPr/>
        </p:nvSpPr>
        <p:spPr>
          <a:xfrm>
            <a:off x="1947961" y="2429256"/>
            <a:ext cx="2300003" cy="432792"/>
          </a:xfrm>
          <a:prstGeom prst="ellipse">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1400" dirty="0" smtClean="0"/>
              <a:t>Drag and </a:t>
            </a:r>
            <a:r>
              <a:rPr lang="sv-SE" sz="1400" dirty="0" err="1" smtClean="0"/>
              <a:t>drop</a:t>
            </a:r>
            <a:r>
              <a:rPr lang="sv-SE" sz="1400" dirty="0" smtClean="0"/>
              <a:t> API</a:t>
            </a:r>
            <a:endParaRPr lang="sv-SE" sz="1400" dirty="0"/>
          </a:p>
        </p:txBody>
      </p:sp>
      <p:sp>
        <p:nvSpPr>
          <p:cNvPr id="20" name="TextBox 19"/>
          <p:cNvSpPr txBox="1"/>
          <p:nvPr/>
        </p:nvSpPr>
        <p:spPr>
          <a:xfrm>
            <a:off x="2589773" y="4908282"/>
            <a:ext cx="1639720" cy="476071"/>
          </a:xfrm>
          <a:prstGeom prst="ellipse">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sv-SE" sz="1600" dirty="0" err="1" smtClean="0"/>
              <a:t>Webforms</a:t>
            </a:r>
            <a:endParaRPr lang="sv-SE" sz="1600" dirty="0"/>
          </a:p>
        </p:txBody>
      </p:sp>
    </p:spTree>
    <p:extLst>
      <p:ext uri="{BB962C8B-B14F-4D97-AF65-F5344CB8AC3E}">
        <p14:creationId xmlns:p14="http://schemas.microsoft.com/office/powerpoint/2010/main" val="152701079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Geolocation</a:t>
            </a:r>
            <a:endParaRPr lang="sv-SE" dirty="0"/>
          </a:p>
        </p:txBody>
      </p:sp>
      <p:pic>
        <p:nvPicPr>
          <p:cNvPr id="4" name="Picture 2"/>
          <p:cNvPicPr>
            <a:picLocks noChangeAspect="1" noChangeArrowheads="1"/>
          </p:cNvPicPr>
          <p:nvPr/>
        </p:nvPicPr>
        <p:blipFill>
          <a:blip r:embed="rId2" cstate="print"/>
          <a:srcRect/>
          <a:stretch>
            <a:fillRect/>
          </a:stretch>
        </p:blipFill>
        <p:spPr bwMode="auto">
          <a:xfrm>
            <a:off x="535632" y="1148072"/>
            <a:ext cx="7924800" cy="413284"/>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069157" y="1921396"/>
            <a:ext cx="4857750" cy="3095625"/>
          </a:xfrm>
          <a:prstGeom prst="rect">
            <a:avLst/>
          </a:prstGeom>
          <a:noFill/>
          <a:ln w="9525">
            <a:noFill/>
            <a:miter lim="800000"/>
            <a:headEnd/>
            <a:tailEnd/>
          </a:ln>
        </p:spPr>
      </p:pic>
    </p:spTree>
    <p:extLst>
      <p:ext uri="{BB962C8B-B14F-4D97-AF65-F5344CB8AC3E}">
        <p14:creationId xmlns:p14="http://schemas.microsoft.com/office/powerpoint/2010/main" val="2750158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Storage</a:t>
            </a:r>
            <a:endParaRPr lang="sv-SE" dirty="0"/>
          </a:p>
        </p:txBody>
      </p:sp>
      <p:pic>
        <p:nvPicPr>
          <p:cNvPr id="200706" name="Picture 2" descr="S:\dfm\info\icons\v-collections\v_collections_png\business_finance_data\256x256\shadow\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48934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0708" name="Picture 4" descr="S:\dfm\info\icons\v-collections\v_collections_png\business_finance_data\256x256\shadow\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425452"/>
            <a:ext cx="172819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200710" name="Picture 6" descr="S:\dfm\info\icons\v-collections\v_collections_png\computer_network_security\64x64\shadow\cooki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4153644"/>
            <a:ext cx="6096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7668344" y="4225652"/>
            <a:ext cx="936104"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884368" y="4153644"/>
            <a:ext cx="430330" cy="5760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70707" y="1777380"/>
            <a:ext cx="2842445" cy="523220"/>
          </a:xfrm>
          <a:prstGeom prst="rect">
            <a:avLst/>
          </a:prstGeom>
          <a:noFill/>
        </p:spPr>
        <p:txBody>
          <a:bodyPr wrap="none" rtlCol="0">
            <a:spAutoFit/>
          </a:bodyPr>
          <a:lstStyle/>
          <a:p>
            <a:r>
              <a:rPr lang="sv-SE" sz="2800" b="1" dirty="0" smtClean="0">
                <a:latin typeface="Minya Nouvelle" pitchFamily="2" charset="0"/>
              </a:rPr>
              <a:t>Session </a:t>
            </a:r>
            <a:r>
              <a:rPr lang="sv-SE" sz="2800" b="1" dirty="0" err="1" smtClean="0">
                <a:latin typeface="Minya Nouvelle" pitchFamily="2" charset="0"/>
              </a:rPr>
              <a:t>storage</a:t>
            </a:r>
            <a:endParaRPr lang="sv-SE" sz="2800" b="1" dirty="0" smtClean="0">
              <a:latin typeface="Minya Nouvelle" pitchFamily="2" charset="0"/>
            </a:endParaRPr>
          </a:p>
        </p:txBody>
      </p:sp>
      <p:sp>
        <p:nvSpPr>
          <p:cNvPr id="13" name="TextBox 12"/>
          <p:cNvSpPr txBox="1"/>
          <p:nvPr/>
        </p:nvSpPr>
        <p:spPr>
          <a:xfrm>
            <a:off x="1870707" y="3116496"/>
            <a:ext cx="2501006" cy="523220"/>
          </a:xfrm>
          <a:prstGeom prst="rect">
            <a:avLst/>
          </a:prstGeom>
          <a:noFill/>
        </p:spPr>
        <p:txBody>
          <a:bodyPr wrap="none" rtlCol="0">
            <a:spAutoFit/>
          </a:bodyPr>
          <a:lstStyle/>
          <a:p>
            <a:r>
              <a:rPr lang="sv-SE" sz="2800" b="1" dirty="0" err="1" smtClean="0">
                <a:latin typeface="Minya Nouvelle" pitchFamily="2" charset="0"/>
              </a:rPr>
              <a:t>Local</a:t>
            </a:r>
            <a:r>
              <a:rPr lang="sv-SE" sz="2800" b="1" dirty="0" smtClean="0">
                <a:latin typeface="Minya Nouvelle" pitchFamily="2" charset="0"/>
              </a:rPr>
              <a:t> </a:t>
            </a:r>
            <a:r>
              <a:rPr lang="sv-SE" sz="2800" b="1" dirty="0" err="1" smtClean="0">
                <a:latin typeface="Minya Nouvelle" pitchFamily="2" charset="0"/>
              </a:rPr>
              <a:t>storage</a:t>
            </a:r>
            <a:endParaRPr lang="sv-SE" sz="2800" b="1" dirty="0" smtClean="0">
              <a:latin typeface="Minya Nouvelle" pitchFamily="2" charset="0"/>
            </a:endParaRPr>
          </a:p>
        </p:txBody>
      </p:sp>
    </p:spTree>
    <p:extLst>
      <p:ext uri="{BB962C8B-B14F-4D97-AF65-F5344CB8AC3E}">
        <p14:creationId xmlns:p14="http://schemas.microsoft.com/office/powerpoint/2010/main" val="3513719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Sockets</a:t>
            </a:r>
            <a:endParaRPr lang="sv-SE" dirty="0"/>
          </a:p>
        </p:txBody>
      </p:sp>
      <p:pic>
        <p:nvPicPr>
          <p:cNvPr id="208898" name="Picture 2" descr="S:\dfm\info\icons\v-collections\v_collections_png\computer_network_security\256x256\shadow\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84938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8900" name="Picture 4" descr="S:\dfm\info\icons\v-collections\v_collections_png\computer_network_security\256x256\shadow\workpla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49388"/>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Left-Right Arrow 5"/>
          <p:cNvSpPr/>
          <p:nvPr/>
        </p:nvSpPr>
        <p:spPr>
          <a:xfrm>
            <a:off x="3370261" y="2497460"/>
            <a:ext cx="2520280" cy="864096"/>
          </a:xfrm>
          <a:prstGeom prst="leftRightArrow">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278520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workers</a:t>
            </a:r>
            <a:endParaRPr lang="sv-SE" dirty="0"/>
          </a:p>
        </p:txBody>
      </p:sp>
      <p:pic>
        <p:nvPicPr>
          <p:cNvPr id="201732"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9130" y="3822203"/>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202" y="2209428"/>
            <a:ext cx="6096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863" y="3144104"/>
            <a:ext cx="882277" cy="882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954" y="4189421"/>
            <a:ext cx="1337126" cy="1337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94" y="2594650"/>
            <a:ext cx="990592" cy="9905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dfm\info\icons\v-collections\v_collections_png\objects_people_industries\128x128\shadow\worker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5124" y="1551015"/>
            <a:ext cx="433270" cy="4332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775" y="4189421"/>
            <a:ext cx="1152128" cy="11521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086" y="1601739"/>
            <a:ext cx="783328" cy="7833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46" y="1254225"/>
            <a:ext cx="633320" cy="633321"/>
          </a:xfrm>
          <a:prstGeom prst="rect">
            <a:avLst/>
          </a:prstGeom>
          <a:noFill/>
          <a:extLst>
            <a:ext uri="{909E8E84-426E-40dd-AFC4-6F175D3DCCD1}">
              <a14:hiddenFill xmlns:a14="http://schemas.microsoft.com/office/drawing/2010/main">
                <a:solidFill>
                  <a:srgbClr val="FFFFFF"/>
                </a:solidFill>
              </a14:hiddenFill>
            </a:ext>
          </a:extLst>
        </p:spPr>
      </p:pic>
      <p:pic>
        <p:nvPicPr>
          <p:cNvPr id="201730" name="Picture 2" descr="S:\dfm\info\icons\v-collections\v_collections_png\objects_people_industries\256x256\shadow\work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612" y="142960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5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En semantisk webb</a:t>
            </a:r>
            <a:endParaRPr lang="sv-SE" dirty="0"/>
          </a:p>
        </p:txBody>
      </p:sp>
      <p:sp>
        <p:nvSpPr>
          <p:cNvPr id="3" name="Subtitle 2"/>
          <p:cNvSpPr>
            <a:spLocks noGrp="1"/>
          </p:cNvSpPr>
          <p:nvPr>
            <p:ph type="subTitle" idx="1"/>
          </p:nvPr>
        </p:nvSpPr>
        <p:spPr>
          <a:xfrm>
            <a:off x="714348" y="1309677"/>
            <a:ext cx="5521452" cy="1460500"/>
          </a:xfrm>
        </p:spPr>
        <p:txBody>
          <a:bodyPr/>
          <a:lstStyle/>
          <a:p>
            <a:r>
              <a:rPr lang="sv-SE" dirty="0" smtClean="0"/>
              <a:t>En webb inte bara för människor utan också maskiner.</a:t>
            </a:r>
            <a:endParaRPr lang="sv-SE" dirty="0"/>
          </a:p>
        </p:txBody>
      </p:sp>
      <p:pic>
        <p:nvPicPr>
          <p:cNvPr id="4" name="Picture 2" descr="S:\dfm\info\icons\v-collections\v_collections_png\objects_people_industries\256x256\shadow\rob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800" y="156135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95736" y="2641476"/>
            <a:ext cx="2561920" cy="1569660"/>
          </a:xfrm>
          <a:prstGeom prst="rect">
            <a:avLst/>
          </a:prstGeom>
          <a:noFill/>
        </p:spPr>
        <p:txBody>
          <a:bodyPr wrap="none" rtlCol="0">
            <a:spAutoFit/>
          </a:bodyPr>
          <a:lstStyle/>
          <a:p>
            <a:r>
              <a:rPr lang="en-US" sz="3200" dirty="0" err="1" smtClean="0">
                <a:latin typeface="Minya Nouvelle" pitchFamily="2" charset="0"/>
              </a:rPr>
              <a:t>RDFa</a:t>
            </a:r>
            <a:endParaRPr lang="en-US" sz="3200" dirty="0" smtClean="0">
              <a:latin typeface="Minya Nouvelle" pitchFamily="2" charset="0"/>
            </a:endParaRPr>
          </a:p>
          <a:p>
            <a:r>
              <a:rPr lang="en-US" sz="3200" dirty="0" err="1" smtClean="0">
                <a:latin typeface="Minya Nouvelle" pitchFamily="2" charset="0"/>
              </a:rPr>
              <a:t>Microdata</a:t>
            </a:r>
            <a:endParaRPr lang="en-US" sz="3200" dirty="0" smtClean="0">
              <a:latin typeface="Minya Nouvelle" pitchFamily="2" charset="0"/>
            </a:endParaRPr>
          </a:p>
          <a:p>
            <a:r>
              <a:rPr lang="en-US" sz="3200" dirty="0" err="1" smtClean="0">
                <a:latin typeface="Minya Nouvelle" pitchFamily="2" charset="0"/>
              </a:rPr>
              <a:t>Microformat</a:t>
            </a:r>
            <a:endParaRPr lang="sv-SE" sz="3200" dirty="0" smtClean="0">
              <a:latin typeface="Minya Nouvelle" pitchFamily="2" charset="0"/>
            </a:endParaRPr>
          </a:p>
        </p:txBody>
      </p:sp>
      <p:sp>
        <p:nvSpPr>
          <p:cNvPr id="6" name="TextBox 5"/>
          <p:cNvSpPr txBox="1"/>
          <p:nvPr/>
        </p:nvSpPr>
        <p:spPr>
          <a:xfrm>
            <a:off x="6876256" y="4153644"/>
            <a:ext cx="1017971" cy="369332"/>
          </a:xfrm>
          <a:prstGeom prst="rect">
            <a:avLst/>
          </a:prstGeom>
          <a:noFill/>
        </p:spPr>
        <p:txBody>
          <a:bodyPr wrap="none" rtlCol="0">
            <a:spAutoFit/>
          </a:bodyPr>
          <a:lstStyle/>
          <a:p>
            <a:r>
              <a:rPr lang="en-US" dirty="0" smtClean="0">
                <a:latin typeface="Minya Nouvelle" pitchFamily="2" charset="0"/>
              </a:rPr>
              <a:t>Web 3.0</a:t>
            </a:r>
            <a:r>
              <a:rPr lang="sv-SE" dirty="0" smtClean="0">
                <a:latin typeface="Minya Nouvelle" pitchFamily="2" charset="0"/>
              </a:rPr>
              <a:t>?</a:t>
            </a:r>
          </a:p>
        </p:txBody>
      </p:sp>
    </p:spTree>
    <p:extLst>
      <p:ext uri="{BB962C8B-B14F-4D97-AF65-F5344CB8AC3E}">
        <p14:creationId xmlns:p14="http://schemas.microsoft.com/office/powerpoint/2010/main" val="2790884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Microdata</a:t>
            </a:r>
            <a:endParaRPr lang="sv-SE" dirty="0"/>
          </a:p>
        </p:txBody>
      </p:sp>
      <p:sp>
        <p:nvSpPr>
          <p:cNvPr id="3" name="Subtitle 2"/>
          <p:cNvSpPr>
            <a:spLocks noGrp="1"/>
          </p:cNvSpPr>
          <p:nvPr>
            <p:ph type="subTitle" idx="1"/>
          </p:nvPr>
        </p:nvSpPr>
        <p:spPr/>
        <p:txBody>
          <a:bodyPr/>
          <a:lstStyle/>
          <a:p>
            <a:r>
              <a:rPr lang="sv-SE" dirty="0" smtClean="0"/>
              <a:t>Utökning av HTML5 specifikationen.</a:t>
            </a:r>
          </a:p>
          <a:p>
            <a:r>
              <a:rPr lang="sv-SE" dirty="0" smtClean="0"/>
              <a:t>Använder "</a:t>
            </a:r>
            <a:r>
              <a:rPr lang="sv-SE" dirty="0" err="1" smtClean="0"/>
              <a:t>itemscope</a:t>
            </a:r>
            <a:r>
              <a:rPr lang="sv-SE" dirty="0" smtClean="0"/>
              <a:t>", "</a:t>
            </a:r>
            <a:r>
              <a:rPr lang="sv-SE" dirty="0" err="1" smtClean="0"/>
              <a:t>itemtype</a:t>
            </a:r>
            <a:r>
              <a:rPr lang="sv-SE" dirty="0" smtClean="0"/>
              <a:t>" och "</a:t>
            </a:r>
            <a:r>
              <a:rPr lang="sv-SE" dirty="0" err="1" smtClean="0"/>
              <a:t>itemprop</a:t>
            </a:r>
            <a:r>
              <a:rPr lang="sv-SE" dirty="0" smtClean="0"/>
              <a:t>" </a:t>
            </a:r>
            <a:endParaRPr lang="sv-SE" dirty="0"/>
          </a:p>
        </p:txBody>
      </p:sp>
      <p:pic>
        <p:nvPicPr>
          <p:cNvPr id="211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058300"/>
            <a:ext cx="8532440" cy="188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4958" y="4936440"/>
            <a:ext cx="3348930" cy="369332"/>
          </a:xfrm>
          <a:prstGeom prst="rect">
            <a:avLst/>
          </a:prstGeom>
          <a:noFill/>
        </p:spPr>
        <p:txBody>
          <a:bodyPr wrap="none" rtlCol="0">
            <a:spAutoFit/>
          </a:bodyPr>
          <a:lstStyle/>
          <a:p>
            <a:r>
              <a:rPr lang="sv-SE" dirty="0">
                <a:latin typeface="Minya Nouvelle" pitchFamily="2" charset="0"/>
              </a:rPr>
              <a:t>http://dev.w3.org/html5/md/</a:t>
            </a:r>
            <a:endParaRPr lang="sv-SE" dirty="0" smtClean="0">
              <a:latin typeface="Minya Nouvelle" pitchFamily="2" charset="0"/>
            </a:endParaRPr>
          </a:p>
        </p:txBody>
      </p:sp>
    </p:spTree>
    <p:extLst>
      <p:ext uri="{BB962C8B-B14F-4D97-AF65-F5344CB8AC3E}">
        <p14:creationId xmlns:p14="http://schemas.microsoft.com/office/powerpoint/2010/main" val="4096033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Microformats</a:t>
            </a:r>
            <a:endParaRPr lang="sv-SE" dirty="0"/>
          </a:p>
        </p:txBody>
      </p:sp>
      <p:sp>
        <p:nvSpPr>
          <p:cNvPr id="3" name="Subtitle 2"/>
          <p:cNvSpPr>
            <a:spLocks noGrp="1"/>
          </p:cNvSpPr>
          <p:nvPr>
            <p:ph type="subTitle" idx="1"/>
          </p:nvPr>
        </p:nvSpPr>
        <p:spPr/>
        <p:txBody>
          <a:bodyPr/>
          <a:lstStyle/>
          <a:p>
            <a:r>
              <a:rPr lang="sv-SE" dirty="0" smtClean="0"/>
              <a:t>Äldre och välspridd teknik. </a:t>
            </a:r>
          </a:p>
          <a:p>
            <a:r>
              <a:rPr lang="sv-SE" dirty="0" smtClean="0"/>
              <a:t>Baserar sig på HTML utan tillägg.</a:t>
            </a:r>
            <a:endParaRPr lang="sv-SE" dirty="0"/>
          </a:p>
        </p:txBody>
      </p:sp>
      <p:sp>
        <p:nvSpPr>
          <p:cNvPr id="6" name="TextBox 5"/>
          <p:cNvSpPr txBox="1"/>
          <p:nvPr/>
        </p:nvSpPr>
        <p:spPr>
          <a:xfrm>
            <a:off x="251520" y="2488168"/>
            <a:ext cx="808235" cy="369332"/>
          </a:xfrm>
          <a:prstGeom prst="rect">
            <a:avLst/>
          </a:prstGeom>
          <a:noFill/>
        </p:spPr>
        <p:txBody>
          <a:bodyPr wrap="none" rtlCol="0">
            <a:spAutoFit/>
          </a:bodyPr>
          <a:lstStyle/>
          <a:p>
            <a:r>
              <a:rPr lang="sv-SE" dirty="0" err="1" smtClean="0">
                <a:latin typeface="Minya Nouvelle" pitchFamily="2" charset="0"/>
              </a:rPr>
              <a:t>hCard</a:t>
            </a:r>
            <a:endParaRPr lang="sv-SE" dirty="0" smtClean="0">
              <a:latin typeface="Minya Nouvelle" pitchFamily="2" charset="0"/>
            </a:endParaRPr>
          </a:p>
        </p:txBody>
      </p:sp>
      <p:sp>
        <p:nvSpPr>
          <p:cNvPr id="7" name="TextBox 6"/>
          <p:cNvSpPr txBox="1"/>
          <p:nvPr/>
        </p:nvSpPr>
        <p:spPr>
          <a:xfrm>
            <a:off x="899592" y="5017740"/>
            <a:ext cx="2912977" cy="369332"/>
          </a:xfrm>
          <a:prstGeom prst="rect">
            <a:avLst/>
          </a:prstGeom>
          <a:noFill/>
        </p:spPr>
        <p:txBody>
          <a:bodyPr wrap="none" rtlCol="0">
            <a:spAutoFit/>
          </a:bodyPr>
          <a:lstStyle/>
          <a:p>
            <a:r>
              <a:rPr lang="sv-SE" dirty="0">
                <a:latin typeface="Minya Nouvelle" pitchFamily="2" charset="0"/>
              </a:rPr>
              <a:t>http://microformats.org/</a:t>
            </a:r>
            <a:endParaRPr lang="sv-SE" dirty="0" smtClean="0">
              <a:latin typeface="Minya Nouvelle" pitchFamily="2" charset="0"/>
            </a:endParaRPr>
          </a:p>
        </p:txBody>
      </p:sp>
      <p:pic>
        <p:nvPicPr>
          <p:cNvPr id="210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87712"/>
            <a:ext cx="8460432" cy="201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4156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stjo\AppData\Local\Temp\SNAGHTML7035ab78.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1201316"/>
            <a:ext cx="4141292" cy="35620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83768" y="4801715"/>
            <a:ext cx="3219086" cy="369332"/>
          </a:xfrm>
          <a:prstGeom prst="rect">
            <a:avLst/>
          </a:prstGeom>
          <a:noFill/>
        </p:spPr>
        <p:txBody>
          <a:bodyPr wrap="none" rtlCol="0">
            <a:spAutoFit/>
          </a:bodyPr>
          <a:lstStyle/>
          <a:p>
            <a:r>
              <a:rPr lang="sv-SE" dirty="0" smtClean="0">
                <a:latin typeface="Minya Nouvelle" pitchFamily="2" charset="0"/>
              </a:rPr>
              <a:t>http://html5boilerplate.com</a:t>
            </a:r>
          </a:p>
        </p:txBody>
      </p:sp>
      <p:pic>
        <p:nvPicPr>
          <p:cNvPr id="2099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00318">
            <a:off x="1839538" y="1100201"/>
            <a:ext cx="4814915" cy="5958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17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v-SE"/>
          </a:p>
        </p:txBody>
      </p:sp>
      <p:sp>
        <p:nvSpPr>
          <p:cNvPr id="3" name="Subtitle 2"/>
          <p:cNvSpPr>
            <a:spLocks noGrp="1"/>
          </p:cNvSpPr>
          <p:nvPr>
            <p:ph type="subTitle" idx="1"/>
          </p:nvPr>
        </p:nvSpPr>
        <p:spPr>
          <a:xfrm>
            <a:off x="714348" y="1309676"/>
            <a:ext cx="7602068" cy="3636055"/>
          </a:xfrm>
        </p:spPr>
        <p:txBody>
          <a:bodyPr/>
          <a:lstStyle/>
          <a:p>
            <a:r>
              <a:rPr lang="sv-SE" dirty="0" err="1" smtClean="0"/>
              <a:t>address</a:t>
            </a:r>
            <a:r>
              <a:rPr lang="sv-SE" dirty="0" smtClean="0"/>
              <a:t>? Inte ny men förändrad</a:t>
            </a:r>
          </a:p>
          <a:p>
            <a:r>
              <a:rPr lang="sv-SE" dirty="0" smtClean="0"/>
              <a:t>small? Inte ny men förändrad -&gt; det finstilta</a:t>
            </a:r>
          </a:p>
          <a:p>
            <a:r>
              <a:rPr lang="sv-SE" dirty="0" smtClean="0"/>
              <a:t>mark? Ny. Sökning, markeringar i citat etc.</a:t>
            </a:r>
          </a:p>
          <a:p>
            <a:r>
              <a:rPr lang="sv-SE" dirty="0" smtClean="0"/>
              <a:t>attributet </a:t>
            </a:r>
            <a:r>
              <a:rPr lang="sv-SE" dirty="0" err="1" smtClean="0"/>
              <a:t>rel</a:t>
            </a:r>
            <a:r>
              <a:rPr lang="sv-SE" dirty="0" smtClean="0"/>
              <a:t> på a och </a:t>
            </a:r>
            <a:r>
              <a:rPr lang="sv-SE" dirty="0" err="1" smtClean="0"/>
              <a:t>link</a:t>
            </a:r>
            <a:endParaRPr lang="sv-SE" dirty="0" smtClean="0"/>
          </a:p>
          <a:p>
            <a:endParaRPr lang="sv-SE" dirty="0"/>
          </a:p>
        </p:txBody>
      </p:sp>
    </p:spTree>
    <p:extLst>
      <p:ext uri="{BB962C8B-B14F-4D97-AF65-F5344CB8AC3E}">
        <p14:creationId xmlns:p14="http://schemas.microsoft.com/office/powerpoint/2010/main" val="268349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Specifikationen</a:t>
            </a:r>
            <a:endParaRPr lang="sv-SE" dirty="0"/>
          </a:p>
        </p:txBody>
      </p:sp>
      <p:sp>
        <p:nvSpPr>
          <p:cNvPr id="5" name="Rectangle 4"/>
          <p:cNvSpPr/>
          <p:nvPr/>
        </p:nvSpPr>
        <p:spPr>
          <a:xfrm>
            <a:off x="611560" y="2497460"/>
            <a:ext cx="3383683" cy="307777"/>
          </a:xfrm>
          <a:prstGeom prst="rect">
            <a:avLst/>
          </a:prstGeom>
        </p:spPr>
        <p:txBody>
          <a:bodyPr wrap="none">
            <a:spAutoFit/>
          </a:bodyPr>
          <a:lstStyle/>
          <a:p>
            <a:r>
              <a:rPr lang="sv-SE" sz="1400" dirty="0"/>
              <a:t>http://dev.w3.org/html5/spec-author-view/</a:t>
            </a:r>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1" y="164579"/>
            <a:ext cx="2571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3" name="Picture 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66" y="3433564"/>
            <a:ext cx="4393868" cy="18853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52120" y="4191588"/>
            <a:ext cx="2161746" cy="369332"/>
          </a:xfrm>
          <a:prstGeom prst="rect">
            <a:avLst/>
          </a:prstGeom>
          <a:noFill/>
        </p:spPr>
        <p:txBody>
          <a:bodyPr wrap="none" rtlCol="0">
            <a:spAutoFit/>
          </a:bodyPr>
          <a:lstStyle/>
          <a:p>
            <a:r>
              <a:rPr lang="sv-SE" b="1" dirty="0" err="1" smtClean="0">
                <a:latin typeface="Minya Nouvelle" pitchFamily="2" charset="0"/>
              </a:rPr>
              <a:t>WHATWGs</a:t>
            </a:r>
            <a:r>
              <a:rPr lang="sv-SE" b="1" dirty="0" smtClean="0">
                <a:latin typeface="Minya Nouvelle" pitchFamily="2" charset="0"/>
              </a:rPr>
              <a:t> HTML</a:t>
            </a:r>
          </a:p>
        </p:txBody>
      </p:sp>
      <p:sp>
        <p:nvSpPr>
          <p:cNvPr id="8" name="Rectangle 7"/>
          <p:cNvSpPr/>
          <p:nvPr/>
        </p:nvSpPr>
        <p:spPr>
          <a:xfrm>
            <a:off x="640820" y="5263024"/>
            <a:ext cx="5447715" cy="307777"/>
          </a:xfrm>
          <a:prstGeom prst="rect">
            <a:avLst/>
          </a:prstGeom>
        </p:spPr>
        <p:txBody>
          <a:bodyPr wrap="square">
            <a:spAutoFit/>
          </a:bodyPr>
          <a:lstStyle/>
          <a:p>
            <a:r>
              <a:rPr lang="sv-SE" sz="1400" dirty="0"/>
              <a:t>http://www.whatwg.org/specs/web-apps/current-work/multipage/</a:t>
            </a:r>
          </a:p>
        </p:txBody>
      </p:sp>
      <p:pic>
        <p:nvPicPr>
          <p:cNvPr id="174084" name="Picture 4">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840" y="1201316"/>
            <a:ext cx="1926729" cy="13480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236125" y="1690676"/>
            <a:ext cx="3576235" cy="369332"/>
          </a:xfrm>
          <a:prstGeom prst="rect">
            <a:avLst/>
          </a:prstGeom>
          <a:noFill/>
        </p:spPr>
        <p:txBody>
          <a:bodyPr wrap="none" rtlCol="0">
            <a:spAutoFit/>
          </a:bodyPr>
          <a:lstStyle/>
          <a:p>
            <a:r>
              <a:rPr lang="sv-SE" b="1" dirty="0" smtClean="0">
                <a:latin typeface="Minya Nouvelle" pitchFamily="2" charset="0"/>
              </a:rPr>
              <a:t>W3C HTML5 Web </a:t>
            </a:r>
            <a:r>
              <a:rPr lang="sv-SE" b="1" dirty="0" err="1" smtClean="0">
                <a:latin typeface="Minya Nouvelle" pitchFamily="2" charset="0"/>
              </a:rPr>
              <a:t>Authors</a:t>
            </a:r>
            <a:r>
              <a:rPr lang="sv-SE" b="1" dirty="0" smtClean="0">
                <a:latin typeface="Minya Nouvelle" pitchFamily="2" charset="0"/>
              </a:rPr>
              <a:t> </a:t>
            </a:r>
            <a:r>
              <a:rPr lang="sv-SE" b="1" dirty="0" err="1" smtClean="0">
                <a:latin typeface="Minya Nouvelle" pitchFamily="2" charset="0"/>
              </a:rPr>
              <a:t>Spec</a:t>
            </a:r>
            <a:endParaRPr lang="sv-SE" b="1" dirty="0" smtClean="0">
              <a:latin typeface="Minya Nouvelle" pitchFamily="2" charset="0"/>
            </a:endParaRPr>
          </a:p>
        </p:txBody>
      </p:sp>
    </p:spTree>
    <p:extLst>
      <p:ext uri="{BB962C8B-B14F-4D97-AF65-F5344CB8AC3E}">
        <p14:creationId xmlns:p14="http://schemas.microsoft.com/office/powerpoint/2010/main" val="4654858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Webbläsarstöd</a:t>
            </a:r>
            <a:endParaRPr lang="sv-SE" dirty="0"/>
          </a:p>
        </p:txBody>
      </p:sp>
      <p:pic>
        <p:nvPicPr>
          <p:cNvPr id="199684" name="Picture 4" descr="S:\dfm\info\icons\v-collections\v_collections_png\basic_foundation\256x256\shadow\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56135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868144" y="1558543"/>
            <a:ext cx="1982659" cy="369332"/>
          </a:xfrm>
          <a:prstGeom prst="rect">
            <a:avLst/>
          </a:prstGeom>
        </p:spPr>
        <p:txBody>
          <a:bodyPr wrap="none">
            <a:spAutoFit/>
          </a:bodyPr>
          <a:lstStyle/>
          <a:p>
            <a:r>
              <a:rPr lang="sv-SE" dirty="0"/>
              <a:t>http://caniuse.com</a:t>
            </a:r>
          </a:p>
        </p:txBody>
      </p:sp>
      <p:sp>
        <p:nvSpPr>
          <p:cNvPr id="9" name="Rectangle 8"/>
          <p:cNvSpPr/>
          <p:nvPr/>
        </p:nvSpPr>
        <p:spPr>
          <a:xfrm>
            <a:off x="755576" y="3937620"/>
            <a:ext cx="2434834" cy="369332"/>
          </a:xfrm>
          <a:prstGeom prst="rect">
            <a:avLst/>
          </a:prstGeom>
        </p:spPr>
        <p:txBody>
          <a:bodyPr wrap="none">
            <a:spAutoFit/>
          </a:bodyPr>
          <a:lstStyle/>
          <a:p>
            <a:r>
              <a:rPr lang="sv-SE" dirty="0"/>
              <a:t>http://findmebyip.com/</a:t>
            </a:r>
          </a:p>
        </p:txBody>
      </p:sp>
    </p:spTree>
    <p:extLst>
      <p:ext uri="{BB962C8B-B14F-4D97-AF65-F5344CB8AC3E}">
        <p14:creationId xmlns:p14="http://schemas.microsoft.com/office/powerpoint/2010/main" val="31433525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HTML-struktur</a:t>
            </a:r>
            <a:endParaRPr lang="sv-SE" dirty="0"/>
          </a:p>
        </p:txBody>
      </p:sp>
      <p:sp>
        <p:nvSpPr>
          <p:cNvPr id="4" name="Rectangle 3"/>
          <p:cNvSpPr/>
          <p:nvPr/>
        </p:nvSpPr>
        <p:spPr>
          <a:xfrm>
            <a:off x="2274168" y="1119129"/>
            <a:ext cx="4953000" cy="44026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5" name="Rectangle 4"/>
          <p:cNvSpPr/>
          <p:nvPr/>
        </p:nvSpPr>
        <p:spPr>
          <a:xfrm>
            <a:off x="2350367" y="1195329"/>
            <a:ext cx="4800601" cy="6096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smtClean="0"/>
              <a:t>&lt;</a:t>
            </a:r>
            <a:r>
              <a:rPr lang="sv-SE" dirty="0" err="1" smtClean="0"/>
              <a:t>div</a:t>
            </a:r>
            <a:r>
              <a:rPr lang="sv-SE" dirty="0" smtClean="0"/>
              <a:t>&gt; #</a:t>
            </a:r>
            <a:r>
              <a:rPr lang="sv-SE" dirty="0" err="1" smtClean="0"/>
              <a:t>top</a:t>
            </a:r>
            <a:endParaRPr lang="sv-SE" dirty="0"/>
          </a:p>
        </p:txBody>
      </p:sp>
      <p:sp>
        <p:nvSpPr>
          <p:cNvPr id="6" name="Rectangle 5"/>
          <p:cNvSpPr/>
          <p:nvPr/>
        </p:nvSpPr>
        <p:spPr>
          <a:xfrm>
            <a:off x="6084168" y="1881130"/>
            <a:ext cx="1100667" cy="304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smtClean="0"/>
              <a:t>&lt;</a:t>
            </a:r>
            <a:r>
              <a:rPr lang="sv-SE" dirty="0" err="1" smtClean="0"/>
              <a:t>div</a:t>
            </a:r>
            <a:r>
              <a:rPr lang="sv-SE" dirty="0" smtClean="0"/>
              <a:t>&gt;</a:t>
            </a:r>
            <a:br>
              <a:rPr lang="sv-SE" dirty="0" smtClean="0"/>
            </a:br>
            <a:r>
              <a:rPr lang="sv-SE" dirty="0" smtClean="0"/>
              <a:t>#extra</a:t>
            </a:r>
            <a:endParaRPr lang="sv-SE" dirty="0"/>
          </a:p>
        </p:txBody>
      </p:sp>
      <p:sp>
        <p:nvSpPr>
          <p:cNvPr id="7" name="Rectangle 6"/>
          <p:cNvSpPr/>
          <p:nvPr/>
        </p:nvSpPr>
        <p:spPr>
          <a:xfrm>
            <a:off x="2350368" y="1881130"/>
            <a:ext cx="838200" cy="304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&lt;</a:t>
            </a:r>
            <a:r>
              <a:rPr lang="sv-SE" dirty="0" err="1" smtClean="0"/>
              <a:t>div</a:t>
            </a:r>
            <a:r>
              <a:rPr lang="sv-SE" dirty="0" smtClean="0"/>
              <a:t>&gt;</a:t>
            </a:r>
            <a:br>
              <a:rPr lang="sv-SE" dirty="0" smtClean="0"/>
            </a:br>
            <a:r>
              <a:rPr lang="sv-SE" sz="1050" dirty="0" smtClean="0"/>
              <a:t>#navigation</a:t>
            </a:r>
            <a:endParaRPr lang="sv-SE" dirty="0"/>
          </a:p>
        </p:txBody>
      </p:sp>
      <p:sp>
        <p:nvSpPr>
          <p:cNvPr id="8" name="Rectangle 7"/>
          <p:cNvSpPr/>
          <p:nvPr/>
        </p:nvSpPr>
        <p:spPr>
          <a:xfrm>
            <a:off x="3264768" y="1881130"/>
            <a:ext cx="2743201" cy="304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sv-SE" dirty="0" smtClean="0"/>
              <a:t>&lt;</a:t>
            </a:r>
            <a:r>
              <a:rPr lang="sv-SE" dirty="0" err="1" smtClean="0"/>
              <a:t>div</a:t>
            </a:r>
            <a:r>
              <a:rPr lang="sv-SE" dirty="0" smtClean="0"/>
              <a:t>&gt;</a:t>
            </a:r>
            <a:br>
              <a:rPr lang="sv-SE" dirty="0" smtClean="0"/>
            </a:br>
            <a:r>
              <a:rPr lang="sv-SE" dirty="0" smtClean="0"/>
              <a:t>#</a:t>
            </a:r>
            <a:r>
              <a:rPr lang="sv-SE" dirty="0" err="1" smtClean="0"/>
              <a:t>content</a:t>
            </a:r>
            <a:endParaRPr lang="sv-SE" dirty="0"/>
          </a:p>
        </p:txBody>
      </p:sp>
      <p:sp>
        <p:nvSpPr>
          <p:cNvPr id="9" name="Rectangle 8"/>
          <p:cNvSpPr/>
          <p:nvPr/>
        </p:nvSpPr>
        <p:spPr>
          <a:xfrm>
            <a:off x="2350368" y="5005330"/>
            <a:ext cx="4800600" cy="4127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&lt;</a:t>
            </a:r>
            <a:r>
              <a:rPr lang="sv-SE" dirty="0" err="1" smtClean="0"/>
              <a:t>div</a:t>
            </a:r>
            <a:r>
              <a:rPr lang="sv-SE" dirty="0" smtClean="0"/>
              <a:t>&gt; #</a:t>
            </a:r>
            <a:r>
              <a:rPr lang="sv-SE" dirty="0" err="1" smtClean="0"/>
              <a:t>footer</a:t>
            </a:r>
            <a:endParaRPr lang="sv-SE" dirty="0"/>
          </a:p>
        </p:txBody>
      </p:sp>
      <p:sp>
        <p:nvSpPr>
          <p:cNvPr id="10" name="Rectangle 9"/>
          <p:cNvSpPr/>
          <p:nvPr/>
        </p:nvSpPr>
        <p:spPr>
          <a:xfrm>
            <a:off x="3417168" y="2566929"/>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div</a:t>
            </a:r>
            <a:r>
              <a:rPr lang="sv-SE" dirty="0" smtClean="0"/>
              <a:t>&gt; .post</a:t>
            </a:r>
            <a:endParaRPr lang="sv-SE" dirty="0"/>
          </a:p>
        </p:txBody>
      </p:sp>
      <p:sp>
        <p:nvSpPr>
          <p:cNvPr id="11" name="Rectangle 10"/>
          <p:cNvSpPr/>
          <p:nvPr/>
        </p:nvSpPr>
        <p:spPr>
          <a:xfrm>
            <a:off x="3417168" y="3252729"/>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div</a:t>
            </a:r>
            <a:r>
              <a:rPr lang="sv-SE" dirty="0" smtClean="0"/>
              <a:t>&gt; .post</a:t>
            </a:r>
            <a:endParaRPr lang="sv-SE" dirty="0"/>
          </a:p>
        </p:txBody>
      </p:sp>
      <p:sp>
        <p:nvSpPr>
          <p:cNvPr id="12" name="Rectangle 11"/>
          <p:cNvSpPr/>
          <p:nvPr/>
        </p:nvSpPr>
        <p:spPr>
          <a:xfrm>
            <a:off x="3417168" y="3938529"/>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div</a:t>
            </a:r>
            <a:r>
              <a:rPr lang="sv-SE" dirty="0" smtClean="0"/>
              <a:t>&gt; .post</a:t>
            </a:r>
            <a:endParaRPr lang="sv-SE" dirty="0"/>
          </a:p>
        </p:txBody>
      </p:sp>
    </p:spTree>
    <p:extLst>
      <p:ext uri="{BB962C8B-B14F-4D97-AF65-F5344CB8AC3E}">
        <p14:creationId xmlns:p14="http://schemas.microsoft.com/office/powerpoint/2010/main" val="169852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HTML5-struktur</a:t>
            </a:r>
            <a:endParaRPr lang="sv-SE" dirty="0"/>
          </a:p>
        </p:txBody>
      </p:sp>
      <p:sp>
        <p:nvSpPr>
          <p:cNvPr id="4" name="Rectangle 3"/>
          <p:cNvSpPr/>
          <p:nvPr/>
        </p:nvSpPr>
        <p:spPr>
          <a:xfrm>
            <a:off x="2267744" y="1119129"/>
            <a:ext cx="4953000" cy="44026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5" name="Rectangle 4"/>
          <p:cNvSpPr/>
          <p:nvPr/>
        </p:nvSpPr>
        <p:spPr>
          <a:xfrm>
            <a:off x="2343943" y="1195329"/>
            <a:ext cx="4800601" cy="6096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smtClean="0"/>
              <a:t>&lt;</a:t>
            </a:r>
            <a:r>
              <a:rPr lang="sv-SE" dirty="0" err="1" smtClean="0"/>
              <a:t>header</a:t>
            </a:r>
            <a:r>
              <a:rPr lang="sv-SE" dirty="0" smtClean="0"/>
              <a:t>&gt;</a:t>
            </a:r>
            <a:endParaRPr lang="sv-SE" dirty="0"/>
          </a:p>
        </p:txBody>
      </p:sp>
      <p:sp>
        <p:nvSpPr>
          <p:cNvPr id="6" name="Rectangle 5"/>
          <p:cNvSpPr/>
          <p:nvPr/>
        </p:nvSpPr>
        <p:spPr>
          <a:xfrm>
            <a:off x="6077744" y="1881130"/>
            <a:ext cx="1055427" cy="30480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sv-SE" dirty="0" smtClean="0"/>
              <a:t>&lt;</a:t>
            </a:r>
            <a:r>
              <a:rPr lang="sv-SE" dirty="0" err="1" smtClean="0"/>
              <a:t>aside</a:t>
            </a:r>
            <a:r>
              <a:rPr lang="sv-SE" dirty="0" smtClean="0"/>
              <a:t>&gt;</a:t>
            </a:r>
            <a:endParaRPr lang="sv-SE" dirty="0"/>
          </a:p>
        </p:txBody>
      </p:sp>
      <p:sp>
        <p:nvSpPr>
          <p:cNvPr id="7" name="Rectangle 6"/>
          <p:cNvSpPr/>
          <p:nvPr/>
        </p:nvSpPr>
        <p:spPr>
          <a:xfrm>
            <a:off x="2343944" y="1881130"/>
            <a:ext cx="838200" cy="304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&lt;nav&gt;</a:t>
            </a:r>
            <a:endParaRPr lang="sv-SE" dirty="0"/>
          </a:p>
        </p:txBody>
      </p:sp>
      <p:sp>
        <p:nvSpPr>
          <p:cNvPr id="8" name="Rectangle 7"/>
          <p:cNvSpPr/>
          <p:nvPr/>
        </p:nvSpPr>
        <p:spPr>
          <a:xfrm>
            <a:off x="3258344" y="1881130"/>
            <a:ext cx="2743201" cy="304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sv-SE" dirty="0" smtClean="0"/>
              <a:t>&lt;</a:t>
            </a:r>
            <a:r>
              <a:rPr lang="sv-SE" dirty="0" err="1" smtClean="0"/>
              <a:t>main</a:t>
            </a:r>
            <a:r>
              <a:rPr lang="sv-SE" dirty="0" smtClean="0"/>
              <a:t>&gt;</a:t>
            </a:r>
            <a:endParaRPr lang="sv-SE" dirty="0"/>
          </a:p>
        </p:txBody>
      </p:sp>
      <p:sp>
        <p:nvSpPr>
          <p:cNvPr id="9" name="Rectangle 8"/>
          <p:cNvSpPr/>
          <p:nvPr/>
        </p:nvSpPr>
        <p:spPr>
          <a:xfrm>
            <a:off x="2343944" y="5005330"/>
            <a:ext cx="4800600" cy="4127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&lt;</a:t>
            </a:r>
            <a:r>
              <a:rPr lang="sv-SE" dirty="0" err="1" smtClean="0"/>
              <a:t>footer</a:t>
            </a:r>
            <a:r>
              <a:rPr lang="sv-SE" dirty="0" smtClean="0"/>
              <a:t>&gt;</a:t>
            </a:r>
            <a:endParaRPr lang="sv-SE" dirty="0"/>
          </a:p>
        </p:txBody>
      </p:sp>
      <p:sp>
        <p:nvSpPr>
          <p:cNvPr id="10" name="Rectangle 9"/>
          <p:cNvSpPr/>
          <p:nvPr/>
        </p:nvSpPr>
        <p:spPr>
          <a:xfrm>
            <a:off x="3410744" y="2702396"/>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article</a:t>
            </a:r>
            <a:r>
              <a:rPr lang="sv-SE" dirty="0" smtClean="0"/>
              <a:t>&gt;</a:t>
            </a:r>
            <a:endParaRPr lang="sv-SE" dirty="0"/>
          </a:p>
        </p:txBody>
      </p:sp>
      <p:sp>
        <p:nvSpPr>
          <p:cNvPr id="11" name="Rectangle 10"/>
          <p:cNvSpPr/>
          <p:nvPr/>
        </p:nvSpPr>
        <p:spPr>
          <a:xfrm>
            <a:off x="3410744" y="3388196"/>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article</a:t>
            </a:r>
            <a:r>
              <a:rPr lang="sv-SE" dirty="0" smtClean="0"/>
              <a:t>&gt;</a:t>
            </a:r>
            <a:endParaRPr lang="sv-SE" dirty="0"/>
          </a:p>
        </p:txBody>
      </p:sp>
      <p:sp>
        <p:nvSpPr>
          <p:cNvPr id="12" name="Rectangle 11"/>
          <p:cNvSpPr/>
          <p:nvPr/>
        </p:nvSpPr>
        <p:spPr>
          <a:xfrm>
            <a:off x="3410744" y="4073996"/>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article</a:t>
            </a:r>
            <a:r>
              <a:rPr lang="sv-SE" dirty="0" smtClean="0"/>
              <a:t>&gt;</a:t>
            </a:r>
            <a:endParaRPr lang="sv-SE" dirty="0"/>
          </a:p>
        </p:txBody>
      </p:sp>
      <p:sp>
        <p:nvSpPr>
          <p:cNvPr id="13" name="Rectangle 12"/>
          <p:cNvSpPr/>
          <p:nvPr/>
        </p:nvSpPr>
        <p:spPr>
          <a:xfrm>
            <a:off x="6230144" y="2299788"/>
            <a:ext cx="762000" cy="1219200"/>
          </a:xfrm>
          <a:prstGeom prst="rect">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sv-SE" dirty="0" smtClean="0"/>
              <a:t>&lt;</a:t>
            </a:r>
            <a:r>
              <a:rPr lang="sv-SE" dirty="0" err="1" smtClean="0"/>
              <a:t>section</a:t>
            </a:r>
            <a:r>
              <a:rPr lang="sv-SE" dirty="0" smtClean="0"/>
              <a:t>&gt;</a:t>
            </a:r>
            <a:endParaRPr lang="sv-SE" dirty="0"/>
          </a:p>
        </p:txBody>
      </p:sp>
      <p:sp>
        <p:nvSpPr>
          <p:cNvPr id="14" name="Rectangle 13"/>
          <p:cNvSpPr/>
          <p:nvPr/>
        </p:nvSpPr>
        <p:spPr>
          <a:xfrm>
            <a:off x="6230144" y="3616796"/>
            <a:ext cx="762000" cy="1219200"/>
          </a:xfrm>
          <a:prstGeom prst="rect">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sv-SE" dirty="0" smtClean="0"/>
              <a:t>&lt;</a:t>
            </a:r>
            <a:r>
              <a:rPr lang="sv-SE" dirty="0" err="1" smtClean="0"/>
              <a:t>section</a:t>
            </a:r>
            <a:r>
              <a:rPr lang="sv-SE" dirty="0" smtClean="0"/>
              <a:t>&gt;</a:t>
            </a:r>
            <a:endParaRPr lang="sv-SE" dirty="0"/>
          </a:p>
        </p:txBody>
      </p:sp>
    </p:spTree>
    <p:extLst>
      <p:ext uri="{BB962C8B-B14F-4D97-AF65-F5344CB8AC3E}">
        <p14:creationId xmlns:p14="http://schemas.microsoft.com/office/powerpoint/2010/main" val="31351849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Header</a:t>
            </a:r>
            <a:endParaRPr lang="sv-SE" dirty="0"/>
          </a:p>
        </p:txBody>
      </p:sp>
      <p:pic>
        <p:nvPicPr>
          <p:cNvPr id="184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42669"/>
            <a:ext cx="4194793" cy="44069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4716016" y="1057299"/>
            <a:ext cx="4194793" cy="576065"/>
          </a:xfrm>
          <a:prstGeom prst="round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Rounded Rectangle 4"/>
          <p:cNvSpPr/>
          <p:nvPr/>
        </p:nvSpPr>
        <p:spPr>
          <a:xfrm>
            <a:off x="4788024" y="1921396"/>
            <a:ext cx="2592288" cy="432048"/>
          </a:xfrm>
          <a:prstGeom prst="round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TextBox 5"/>
          <p:cNvSpPr txBox="1"/>
          <p:nvPr/>
        </p:nvSpPr>
        <p:spPr>
          <a:xfrm>
            <a:off x="524713" y="1367247"/>
            <a:ext cx="3456384" cy="1477328"/>
          </a:xfrm>
          <a:prstGeom prst="rect">
            <a:avLst/>
          </a:prstGeom>
          <a:noFill/>
        </p:spPr>
        <p:txBody>
          <a:bodyPr wrap="square" rtlCol="0">
            <a:spAutoFit/>
          </a:bodyPr>
          <a:lstStyle/>
          <a:p>
            <a:r>
              <a:rPr lang="sv-SE" b="1" dirty="0" smtClean="0">
                <a:latin typeface="Minya Nouvelle" pitchFamily="2" charset="0"/>
              </a:rPr>
              <a:t>&lt;</a:t>
            </a:r>
            <a:r>
              <a:rPr lang="sv-SE" b="1" dirty="0" err="1" smtClean="0">
                <a:latin typeface="Minya Nouvelle" pitchFamily="2" charset="0"/>
              </a:rPr>
              <a:t>header</a:t>
            </a:r>
            <a:r>
              <a:rPr lang="sv-SE" b="1" dirty="0" smtClean="0">
                <a:latin typeface="Minya Nouvelle" pitchFamily="2" charset="0"/>
              </a:rPr>
              <a:t>&gt;</a:t>
            </a:r>
          </a:p>
          <a:p>
            <a:r>
              <a:rPr lang="sv-SE" dirty="0" err="1" smtClean="0">
                <a:latin typeface="Minya Nouvelle" pitchFamily="2" charset="0"/>
              </a:rPr>
              <a:t>Header</a:t>
            </a:r>
            <a:r>
              <a:rPr lang="sv-SE" dirty="0" smtClean="0">
                <a:latin typeface="Minya Nouvelle" pitchFamily="2" charset="0"/>
              </a:rPr>
              <a:t>-elementet beskriver en sektions huvud.</a:t>
            </a:r>
          </a:p>
          <a:p>
            <a:endParaRPr lang="sv-SE" dirty="0">
              <a:latin typeface="Minya Nouvelle" pitchFamily="2" charset="0"/>
            </a:endParaRPr>
          </a:p>
          <a:p>
            <a:r>
              <a:rPr lang="sv-SE" dirty="0" smtClean="0">
                <a:latin typeface="Minya Nouvelle" pitchFamily="2" charset="0"/>
              </a:rPr>
              <a:t>Alltså inte bara sidans huvud!</a:t>
            </a:r>
          </a:p>
        </p:txBody>
      </p:sp>
    </p:spTree>
    <p:extLst>
      <p:ext uri="{BB962C8B-B14F-4D97-AF65-F5344CB8AC3E}">
        <p14:creationId xmlns:p14="http://schemas.microsoft.com/office/powerpoint/2010/main" val="40989547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215918</TotalTime>
  <Words>1856</Words>
  <Application>Microsoft Macintosh PowerPoint</Application>
  <PresentationFormat>On-screen Show (16:10)</PresentationFormat>
  <Paragraphs>351</Paragraphs>
  <Slides>48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Verdana</vt:lpstr>
      <vt:lpstr>Georgia</vt:lpstr>
      <vt:lpstr>Algerian</vt:lpstr>
      <vt:lpstr>Garamond</vt:lpstr>
      <vt:lpstr>Minya Nouvelle</vt:lpstr>
      <vt:lpstr>Calisto MT</vt:lpstr>
      <vt:lpstr>Calibri</vt:lpstr>
      <vt:lpstr>Office Theme</vt:lpstr>
      <vt:lpstr>F06 – HTML5</vt:lpstr>
      <vt:lpstr>F13 – HTML5</vt:lpstr>
      <vt:lpstr>WHAT Working Group? </vt:lpstr>
      <vt:lpstr>HTML5</vt:lpstr>
      <vt:lpstr>Specifikationen</vt:lpstr>
      <vt:lpstr>Webbläsarstöd</vt:lpstr>
      <vt:lpstr>HTML-struktur</vt:lpstr>
      <vt:lpstr>HTML5-struktur</vt:lpstr>
      <vt:lpstr>Header</vt:lpstr>
      <vt:lpstr>Nav</vt:lpstr>
      <vt:lpstr>Main</vt:lpstr>
      <vt:lpstr>Article</vt:lpstr>
      <vt:lpstr>Section</vt:lpstr>
      <vt:lpstr>Aside</vt:lpstr>
      <vt:lpstr>Footer</vt:lpstr>
      <vt:lpstr>Men hur stila med CSS?</vt:lpstr>
      <vt:lpstr>Blockelement</vt:lpstr>
      <vt:lpstr>IE-fix</vt:lpstr>
      <vt:lpstr>HTML</vt:lpstr>
      <vt:lpstr>HTML5</vt:lpstr>
      <vt:lpstr>HTML5</vt:lpstr>
      <vt:lpstr>HTML5</vt:lpstr>
      <vt:lpstr>HTML5</vt:lpstr>
      <vt:lpstr>Outline</vt:lpstr>
      <vt:lpstr>HTML5</vt:lpstr>
      <vt:lpstr>hgroup</vt:lpstr>
      <vt:lpstr>HTML5</vt:lpstr>
      <vt:lpstr>HTML5</vt:lpstr>
      <vt:lpstr>HTML5</vt:lpstr>
      <vt:lpstr>Nya element</vt:lpstr>
      <vt:lpstr>Time</vt:lpstr>
      <vt:lpstr>Javascript</vt:lpstr>
      <vt:lpstr>Drag and drop API</vt:lpstr>
      <vt:lpstr>Offline web applications</vt:lpstr>
      <vt:lpstr>Audio/Video</vt:lpstr>
      <vt:lpstr>Canvas</vt:lpstr>
      <vt:lpstr>Formulär</vt:lpstr>
      <vt:lpstr>Relaterade tekniker</vt:lpstr>
      <vt:lpstr>CSS3</vt:lpstr>
      <vt:lpstr>Geolocation</vt:lpstr>
      <vt:lpstr>Web Storage</vt:lpstr>
      <vt:lpstr>Web Sockets</vt:lpstr>
      <vt:lpstr>Web workers</vt:lpstr>
      <vt:lpstr>En semantisk webb</vt:lpstr>
      <vt:lpstr>Microdata</vt:lpstr>
      <vt:lpstr>Microformats</vt:lpstr>
      <vt:lpstr>PowerPoint Presentation</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Leitet</dc:creator>
  <cp:lastModifiedBy>Johan Leitet</cp:lastModifiedBy>
  <cp:revision>4421</cp:revision>
  <dcterms:created xsi:type="dcterms:W3CDTF">2009-01-05T10:26:14Z</dcterms:created>
  <dcterms:modified xsi:type="dcterms:W3CDTF">2013-10-07T07:47:19Z</dcterms:modified>
</cp:coreProperties>
</file>