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473" r:id="rId2"/>
    <p:sldId id="321" r:id="rId3"/>
    <p:sldId id="282" r:id="rId4"/>
    <p:sldId id="337" r:id="rId5"/>
    <p:sldId id="338" r:id="rId6"/>
    <p:sldId id="339" r:id="rId7"/>
    <p:sldId id="340" r:id="rId8"/>
    <p:sldId id="341" r:id="rId9"/>
    <p:sldId id="343" r:id="rId10"/>
    <p:sldId id="342" r:id="rId11"/>
    <p:sldId id="345" r:id="rId12"/>
    <p:sldId id="346" r:id="rId13"/>
    <p:sldId id="348"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BFF"/>
    <a:srgbClr val="FFCCFF"/>
    <a:srgbClr val="339933"/>
    <a:srgbClr val="FF9900"/>
    <a:srgbClr val="0000FF"/>
    <a:srgbClr val="517D47"/>
    <a:srgbClr val="2BA78F"/>
    <a:srgbClr val="4086C0"/>
    <a:srgbClr val="8AB091"/>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7940" autoAdjust="0"/>
  </p:normalViewPr>
  <p:slideViewPr>
    <p:cSldViewPr>
      <p:cViewPr varScale="1">
        <p:scale>
          <a:sx n="156" d="100"/>
          <a:sy n="156" d="100"/>
        </p:scale>
        <p:origin x="-832" y="-6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2013-09-24</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2013-09-24</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Spara eventuellt till föreläsning 4</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90009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260034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Titta på w3.org på de </a:t>
            </a:r>
            <a:r>
              <a:rPr lang="sv-SE" dirty="0" err="1" smtClean="0"/>
              <a:t>ol</a:t>
            </a:r>
            <a:r>
              <a:rPr lang="sv-SE" dirty="0" err="1" smtClean="0">
                <a:latin typeface="Minya Nouvelle" pitchFamily="2" charset="0"/>
              </a:rPr>
              <a:t>Tim</a:t>
            </a:r>
            <a:r>
              <a:rPr lang="sv-SE" dirty="0" smtClean="0">
                <a:latin typeface="Minya Nouvelle" pitchFamily="2" charset="0"/>
              </a:rPr>
              <a:t> Berners Lee gav rättigheterna för http och html till ett </a:t>
            </a:r>
            <a:r>
              <a:rPr lang="sv-SE" dirty="0" err="1" smtClean="0">
                <a:latin typeface="Minya Nouvelle" pitchFamily="2" charset="0"/>
              </a:rPr>
              <a:t>consortium</a:t>
            </a:r>
            <a:r>
              <a:rPr lang="sv-SE" dirty="0" smtClean="0">
                <a:latin typeface="Minya Nouvelle" pitchFamily="2" charset="0"/>
              </a:rPr>
              <a:t> bestående av universitetet (bl.a. MIT)</a:t>
            </a:r>
          </a:p>
          <a:p>
            <a:endParaRPr lang="sv-SE" dirty="0" smtClean="0">
              <a:latin typeface="Minya Nouvelle" pitchFamily="2" charset="0"/>
            </a:endParaRPr>
          </a:p>
          <a:p>
            <a:r>
              <a:rPr lang="sv-SE" dirty="0" smtClean="0">
                <a:latin typeface="Minya Nouvelle" pitchFamily="2" charset="0"/>
              </a:rPr>
              <a:t>W3C skapades på MIT</a:t>
            </a:r>
          </a:p>
          <a:p>
            <a:r>
              <a:rPr lang="sv-SE" dirty="0" err="1" smtClean="0"/>
              <a:t>ika</a:t>
            </a:r>
            <a:r>
              <a:rPr lang="sv-SE" dirty="0" smtClean="0"/>
              <a:t> standarderna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20124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smtClean="0"/>
              <a:t>Hörselskador:</a:t>
            </a:r>
          </a:p>
          <a:p>
            <a:r>
              <a:rPr lang="sv-SE" sz="1200" dirty="0" smtClean="0"/>
              <a:t>Det kanske låter konstigt att hörselskador skulle kunna påverka möjligheten att använda webben. I vissa fall är det dock självklart. Webbsidor som använder sig av ljud för att kommunicera med användaren kan inte </a:t>
            </a:r>
            <a:r>
              <a:rPr lang="sv-SE" sz="1200" dirty="0" err="1" smtClean="0"/>
              <a:t>tillgodotas</a:t>
            </a:r>
            <a:r>
              <a:rPr lang="sv-SE" sz="1200" dirty="0" smtClean="0"/>
              <a:t> om en hörselskada finns. Men det finns även de som är döva från födseln och därmed inte har svenska som sitt första språk utan teckenspråk. Dessa barn lär sig ofta inte svenska förrän i skolan och kan då ha svårare för det än icke hörselskadade barn som är vana vid att kommunicera med tal.</a:t>
            </a:r>
          </a:p>
          <a:p>
            <a:endParaRPr lang="sv-SE" sz="1200" dirty="0" smtClean="0"/>
          </a:p>
          <a:p>
            <a:r>
              <a:rPr lang="sv-SE" sz="1200" dirty="0" smtClean="0"/>
              <a:t>Rörelsehinder:</a:t>
            </a:r>
          </a:p>
          <a:p>
            <a:r>
              <a:rPr lang="sv-SE" sz="1200" dirty="0" smtClean="0"/>
              <a:t>Individer som har svårt att på olika sätt röra lederna kan även ha svårt att navigera på en hemsida.</a:t>
            </a:r>
          </a:p>
          <a:p>
            <a:endParaRPr lang="sv-SE" sz="1200" dirty="0" smtClean="0"/>
          </a:p>
          <a:p>
            <a:r>
              <a:rPr lang="sv-SE" sz="1200" dirty="0" smtClean="0"/>
              <a:t>Kognitiva funktionsnedsättningar:</a:t>
            </a:r>
          </a:p>
          <a:p>
            <a:r>
              <a:rPr lang="sv-SE" sz="1200" dirty="0" smtClean="0"/>
              <a:t>Exempelvis, psykiska funktionsnedsättningar som leder till nedsatt abstrakt tänkande, dåligt sinne för tid och rum med mera.</a:t>
            </a:r>
          </a:p>
          <a:p>
            <a:endParaRPr lang="sv-SE" sz="1200" dirty="0" smtClean="0"/>
          </a:p>
          <a:p>
            <a:r>
              <a:rPr lang="sv-SE" sz="1200" dirty="0" smtClean="0"/>
              <a:t>Det underlättar ofta i andra sammanhang att anpassa sidorna så att tillgängligheten blir stor. T.ex. så underlättar vid för de användare som använder våra sidor i webbläsare som körs på t.ex. mobiltelefoner eller andra speciella plattformar.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30678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 kommer att koncentrera oss på version 2.0 av WCAG. </a:t>
            </a:r>
          </a:p>
          <a:p>
            <a:endParaRPr lang="sv-SE" dirty="0" smtClean="0"/>
          </a:p>
          <a:p>
            <a:r>
              <a:rPr lang="sv-SE" dirty="0" smtClean="0"/>
              <a:t>På W3C kan du både hitta information om hur man går tillväga för att bygga tillgängliga webbplatser men även hur webbläsare och andra så kallade </a:t>
            </a:r>
            <a:r>
              <a:rPr lang="sv-SE" dirty="0" err="1" smtClean="0"/>
              <a:t>User</a:t>
            </a:r>
            <a:r>
              <a:rPr lang="sv-SE" dirty="0" smtClean="0"/>
              <a:t> Agents kan anpassas för tillgänglighet.</a:t>
            </a:r>
          </a:p>
          <a:p>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17</a:t>
            </a:fld>
            <a:endParaRPr lang="sv-SE"/>
          </a:p>
        </p:txBody>
      </p:sp>
    </p:spTree>
    <p:extLst>
      <p:ext uri="{BB962C8B-B14F-4D97-AF65-F5344CB8AC3E}">
        <p14:creationId xmlns:p14="http://schemas.microsoft.com/office/powerpoint/2010/main" val="346630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4" Type="http://schemas.microsoft.com/office/2007/relationships/hdphoto" Target="../media/hdphoto1.wdp"/><Relationship Id="rId5" Type="http://schemas.openxmlformats.org/officeDocument/2006/relationships/image" Target="../media/image29.png"/><Relationship Id="rId6" Type="http://schemas.microsoft.com/office/2007/relationships/hdphoto" Target="../media/hdphoto2.wdp"/><Relationship Id="rId7" Type="http://schemas.openxmlformats.org/officeDocument/2006/relationships/image" Target="../media/image30.png"/><Relationship Id="rId8"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 </a:t>
            </a:r>
            <a:r>
              <a:rPr lang="sv-SE" b="1" dirty="0" smtClean="0"/>
              <a:t>Webbteknik</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4, </a:t>
            </a:r>
            <a:r>
              <a:rPr lang="sv-SE" sz="2800" b="1" dirty="0" smtClean="0">
                <a:latin typeface="Minya Nouvelle" pitchFamily="2" charset="0"/>
              </a:rPr>
              <a:t>HT2013</a:t>
            </a:r>
            <a:endParaRPr lang="sv-SE" sz="2800" b="1" dirty="0" smtClean="0">
              <a:latin typeface="Minya Nouvelle" pitchFamily="2" charset="0"/>
            </a:endParaRPr>
          </a:p>
          <a:p>
            <a:r>
              <a:rPr lang="sv-SE" sz="2800" dirty="0" smtClean="0">
                <a:latin typeface="Minya Nouvelle" pitchFamily="2" charset="0"/>
              </a:rPr>
              <a:t>Webbteknik</a:t>
            </a:r>
            <a:endParaRPr lang="sv-SE" sz="2800" dirty="0" smtClean="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785492"/>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3474237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Testa, testa, testa!</a:t>
            </a:r>
            <a:endParaRPr lang="sv-SE"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3025"/>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53444"/>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65" y="3505572"/>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9" descr="http://www.virtualbox.org/graphics/vbox_logo2_grad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2100262"/>
            <a:ext cx="1333500" cy="1714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7" name="TextBox 26"/>
          <p:cNvSpPr txBox="1"/>
          <p:nvPr/>
        </p:nvSpPr>
        <p:spPr>
          <a:xfrm rot="21253772">
            <a:off x="5724128" y="3886900"/>
            <a:ext cx="1399742" cy="369332"/>
          </a:xfrm>
          <a:prstGeom prst="rect">
            <a:avLst/>
          </a:prstGeom>
          <a:noFill/>
        </p:spPr>
        <p:txBody>
          <a:bodyPr wrap="none" rtlCol="0">
            <a:spAutoFit/>
          </a:bodyPr>
          <a:lstStyle/>
          <a:p>
            <a:r>
              <a:rPr lang="sv-SE" dirty="0" err="1" smtClean="0">
                <a:latin typeface="Minya Nouvelle" pitchFamily="2" charset="0"/>
              </a:rPr>
              <a:t>Virtual</a:t>
            </a:r>
            <a:r>
              <a:rPr lang="sv-SE" dirty="0">
                <a:latin typeface="Minya Nouvelle" pitchFamily="2" charset="0"/>
              </a:rPr>
              <a:t> </a:t>
            </a:r>
            <a:r>
              <a:rPr lang="sv-SE" dirty="0" smtClean="0">
                <a:latin typeface="Minya Nouvelle" pitchFamily="2" charset="0"/>
              </a:rPr>
              <a:t>Box</a:t>
            </a:r>
          </a:p>
        </p:txBody>
      </p:sp>
      <p:sp>
        <p:nvSpPr>
          <p:cNvPr id="29" name="Rectangle 28"/>
          <p:cNvSpPr/>
          <p:nvPr/>
        </p:nvSpPr>
        <p:spPr>
          <a:xfrm>
            <a:off x="467544" y="5089748"/>
            <a:ext cx="3122971" cy="369332"/>
          </a:xfrm>
          <a:prstGeom prst="rect">
            <a:avLst/>
          </a:prstGeom>
        </p:spPr>
        <p:txBody>
          <a:bodyPr wrap="none">
            <a:spAutoFit/>
          </a:bodyPr>
          <a:lstStyle/>
          <a:p>
            <a:r>
              <a:rPr lang="sv-SE" dirty="0">
                <a:latin typeface="Minya Nouvelle" charset="0"/>
              </a:rPr>
              <a:t>http://spoon.net/browsers/</a:t>
            </a:r>
          </a:p>
        </p:txBody>
      </p:sp>
      <p:sp>
        <p:nvSpPr>
          <p:cNvPr id="30" name="Rectangle 29"/>
          <p:cNvSpPr/>
          <p:nvPr/>
        </p:nvSpPr>
        <p:spPr>
          <a:xfrm>
            <a:off x="4405100" y="5020047"/>
            <a:ext cx="4572000" cy="369332"/>
          </a:xfrm>
          <a:prstGeom prst="rect">
            <a:avLst/>
          </a:prstGeom>
        </p:spPr>
        <p:txBody>
          <a:bodyPr>
            <a:spAutoFit/>
          </a:bodyPr>
          <a:lstStyle/>
          <a:p>
            <a:pPr algn="r"/>
            <a:r>
              <a:rPr lang="sv-SE" dirty="0"/>
              <a:t>http://</a:t>
            </a:r>
            <a:r>
              <a:rPr lang="sv-SE" dirty="0" err="1"/>
              <a:t>goo.gl</a:t>
            </a:r>
            <a:r>
              <a:rPr lang="sv-SE" dirty="0"/>
              <a:t>/L1xeOj</a:t>
            </a:r>
            <a:endParaRPr lang="sv-SE" dirty="0"/>
          </a:p>
        </p:txBody>
      </p:sp>
      <p:sp>
        <p:nvSpPr>
          <p:cNvPr id="31" name="TextBox 30"/>
          <p:cNvSpPr txBox="1"/>
          <p:nvPr/>
        </p:nvSpPr>
        <p:spPr>
          <a:xfrm>
            <a:off x="4499168" y="4838590"/>
            <a:ext cx="2414444" cy="646331"/>
          </a:xfrm>
          <a:prstGeom prst="rect">
            <a:avLst/>
          </a:prstGeom>
          <a:noFill/>
        </p:spPr>
        <p:txBody>
          <a:bodyPr wrap="none" rtlCol="0">
            <a:spAutoFit/>
          </a:bodyPr>
          <a:lstStyle/>
          <a:p>
            <a:r>
              <a:rPr lang="sv-SE" dirty="0" err="1" smtClean="0">
                <a:latin typeface="Minya Nouvelle" pitchFamily="2" charset="0"/>
              </a:rPr>
              <a:t>Smashing</a:t>
            </a:r>
            <a:r>
              <a:rPr lang="sv-SE" dirty="0" smtClean="0">
                <a:latin typeface="Minya Nouvelle" pitchFamily="2" charset="0"/>
              </a:rPr>
              <a:t> Magazine: </a:t>
            </a:r>
            <a:br>
              <a:rPr lang="sv-SE" dirty="0" smtClean="0">
                <a:latin typeface="Minya Nouvelle" pitchFamily="2" charset="0"/>
              </a:rPr>
            </a:br>
            <a:r>
              <a:rPr lang="sv-SE" dirty="0" smtClean="0">
                <a:latin typeface="Minya Nouvelle" pitchFamily="2" charset="0"/>
              </a:rPr>
              <a:t>Crossbrowser </a:t>
            </a:r>
            <a:r>
              <a:rPr lang="sv-SE" dirty="0" err="1" smtClean="0">
                <a:latin typeface="Minya Nouvelle" pitchFamily="2" charset="0"/>
              </a:rPr>
              <a:t>review</a:t>
            </a:r>
            <a:r>
              <a:rPr lang="sv-SE" dirty="0" smtClean="0">
                <a:latin typeface="Minya Nouvelle" pitchFamily="2" charset="0"/>
              </a:rPr>
              <a:t>:</a:t>
            </a:r>
          </a:p>
        </p:txBody>
      </p:sp>
    </p:spTree>
    <p:extLst>
      <p:ext uri="{BB962C8B-B14F-4D97-AF65-F5344CB8AC3E}">
        <p14:creationId xmlns:p14="http://schemas.microsoft.com/office/powerpoint/2010/main" val="18832674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Standarder på webben</a:t>
            </a:r>
            <a:endParaRPr lang="sv-SE" dirty="0"/>
          </a:p>
        </p:txBody>
      </p:sp>
      <p:sp>
        <p:nvSpPr>
          <p:cNvPr id="3" name="Subtitle 2"/>
          <p:cNvSpPr>
            <a:spLocks noGrp="1"/>
          </p:cNvSpPr>
          <p:nvPr>
            <p:ph type="subTitle" idx="1"/>
          </p:nvPr>
        </p:nvSpPr>
        <p:spPr>
          <a:xfrm>
            <a:off x="714348" y="1309676"/>
            <a:ext cx="6400800" cy="2627943"/>
          </a:xfrm>
        </p:spPr>
        <p:txBody>
          <a:bodyPr/>
          <a:lstStyle/>
          <a:p>
            <a:pPr marL="342900" indent="-342900">
              <a:buFont typeface="Arial" charset="0"/>
              <a:buChar char="•"/>
            </a:pPr>
            <a:r>
              <a:rPr lang="sv-SE" dirty="0" smtClean="0"/>
              <a:t>Förenklar för användare och utvecklare</a:t>
            </a:r>
          </a:p>
          <a:p>
            <a:pPr marL="342900" indent="-342900">
              <a:buFont typeface="Arial" charset="0"/>
              <a:buChar char="•"/>
            </a:pPr>
            <a:endParaRPr lang="sv-SE" dirty="0" smtClean="0"/>
          </a:p>
          <a:p>
            <a:pPr marL="342900" indent="-342900">
              <a:buFont typeface="Arial" charset="0"/>
              <a:buChar char="•"/>
            </a:pPr>
            <a:r>
              <a:rPr lang="sv-SE" dirty="0" smtClean="0"/>
              <a:t>Ser till att vi inte stänger ute användare med funktionshinder</a:t>
            </a:r>
          </a:p>
          <a:p>
            <a:pPr marL="342900" indent="-342900">
              <a:buFont typeface="Arial" charset="0"/>
              <a:buChar char="•"/>
            </a:pPr>
            <a:endParaRPr lang="sv-SE" dirty="0" smtClean="0"/>
          </a:p>
          <a:p>
            <a:pPr marL="342900" indent="-342900">
              <a:buFont typeface="Arial" charset="0"/>
              <a:buChar char="•"/>
            </a:pPr>
            <a:r>
              <a:rPr lang="sv-SE" dirty="0" smtClean="0"/>
              <a:t>Alla webbläsare som följer standarden kan användas</a:t>
            </a:r>
            <a:endParaRPr lang="sv-SE" dirty="0"/>
          </a:p>
        </p:txBody>
      </p:sp>
      <p:pic>
        <p:nvPicPr>
          <p:cNvPr id="38916" name="Picture 4" descr="S:\dfm\info\icons\v-collections\v_collections_png\basic_foundation\256x256\shadow\text_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00000">
            <a:off x="6431591" y="313150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0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World Wide Web </a:t>
            </a:r>
            <a:r>
              <a:rPr lang="sv-SE" dirty="0" err="1" smtClean="0"/>
              <a:t>Consortium</a:t>
            </a:r>
            <a:endParaRPr lang="sv-SE" dirty="0"/>
          </a:p>
        </p:txBody>
      </p:sp>
      <p:sp>
        <p:nvSpPr>
          <p:cNvPr id="3" name="Subtitle 2"/>
          <p:cNvSpPr>
            <a:spLocks noGrp="1"/>
          </p:cNvSpPr>
          <p:nvPr>
            <p:ph type="subTitle" idx="1"/>
          </p:nvPr>
        </p:nvSpPr>
        <p:spPr>
          <a:xfrm>
            <a:off x="714348" y="1309676"/>
            <a:ext cx="8106124" cy="4068103"/>
          </a:xfrm>
        </p:spPr>
        <p:txBody>
          <a:bodyPr/>
          <a:lstStyle/>
          <a:p>
            <a:pPr marL="269875" indent="-269875"/>
            <a:r>
              <a:rPr lang="sv-SE" b="1" dirty="0" smtClean="0"/>
              <a:t>W3C</a:t>
            </a:r>
          </a:p>
          <a:p>
            <a:pPr marL="342900" indent="-342900">
              <a:buFont typeface="Arial" charset="0"/>
              <a:buChar char="•"/>
            </a:pPr>
            <a:r>
              <a:rPr lang="sv-SE" dirty="0" smtClean="0"/>
              <a:t>Ansvarar för många </a:t>
            </a:r>
            <a:br>
              <a:rPr lang="sv-SE" dirty="0" smtClean="0"/>
            </a:br>
            <a:r>
              <a:rPr lang="sv-SE" dirty="0" smtClean="0"/>
              <a:t>standarder/rekommendationer. </a:t>
            </a:r>
            <a:br>
              <a:rPr lang="sv-SE" dirty="0" smtClean="0"/>
            </a:br>
            <a:r>
              <a:rPr lang="sv-SE" dirty="0" smtClean="0"/>
              <a:t>(html5, </a:t>
            </a:r>
            <a:r>
              <a:rPr lang="sv-SE" dirty="0" err="1" smtClean="0"/>
              <a:t>css</a:t>
            </a:r>
            <a:r>
              <a:rPr lang="sv-SE" dirty="0" smtClean="0"/>
              <a:t>, </a:t>
            </a:r>
            <a:r>
              <a:rPr lang="sv-SE" dirty="0" err="1" smtClean="0"/>
              <a:t>xml</a:t>
            </a:r>
            <a:r>
              <a:rPr lang="sv-SE" dirty="0" smtClean="0"/>
              <a:t>, </a:t>
            </a:r>
            <a:r>
              <a:rPr lang="sv-SE" dirty="0" err="1" smtClean="0"/>
              <a:t>png</a:t>
            </a:r>
            <a:r>
              <a:rPr lang="sv-SE" dirty="0" smtClean="0"/>
              <a:t>, </a:t>
            </a:r>
            <a:r>
              <a:rPr lang="sv-SE" dirty="0" err="1" smtClean="0"/>
              <a:t>svg</a:t>
            </a:r>
            <a:r>
              <a:rPr lang="sv-SE" dirty="0" smtClean="0"/>
              <a:t>, </a:t>
            </a:r>
            <a:r>
              <a:rPr lang="sv-SE" dirty="0" err="1" smtClean="0"/>
              <a:t>wcag</a:t>
            </a:r>
            <a:r>
              <a:rPr lang="sv-SE" dirty="0" smtClean="0"/>
              <a:t>)</a:t>
            </a:r>
          </a:p>
          <a:p>
            <a:pPr marL="342900" indent="-342900">
              <a:buFont typeface="Arial" charset="0"/>
              <a:buChar char="•"/>
            </a:pPr>
            <a:r>
              <a:rPr lang="sv-SE" dirty="0" smtClean="0"/>
              <a:t>Bildades 1994</a:t>
            </a:r>
          </a:p>
          <a:p>
            <a:pPr marL="342900" indent="-342900">
              <a:buFont typeface="Arial" charset="0"/>
              <a:buChar char="•"/>
            </a:pPr>
            <a:r>
              <a:rPr lang="sv-SE" dirty="0" smtClean="0"/>
              <a:t>http://w3.org</a:t>
            </a:r>
          </a:p>
          <a:p>
            <a:pPr marL="342900" indent="-342900">
              <a:buFont typeface="Arial" charset="0"/>
              <a:buChar char="•"/>
            </a:pPr>
            <a:r>
              <a:rPr lang="sv-SE" dirty="0" smtClean="0"/>
              <a:t>Bland medlemmarna (&gt;300):</a:t>
            </a:r>
            <a:br>
              <a:rPr lang="sv-SE" dirty="0" smtClean="0"/>
            </a:br>
            <a:r>
              <a:rPr lang="sv-SE" dirty="0" smtClean="0"/>
              <a:t>Apple, AT&amp;T, Cisco, CC, </a:t>
            </a:r>
            <a:r>
              <a:rPr lang="sv-SE" dirty="0" err="1" smtClean="0"/>
              <a:t>Facebook</a:t>
            </a:r>
            <a:r>
              <a:rPr lang="sv-SE" dirty="0" smtClean="0"/>
              <a:t>, Google. Microsoft, Mozilla, Nokia, SE, Yahoo!....</a:t>
            </a:r>
            <a:endParaRPr lang="sv-SE" b="1" dirty="0"/>
          </a:p>
        </p:txBody>
      </p:sp>
      <p:pic>
        <p:nvPicPr>
          <p:cNvPr id="4" name="Picture 3"/>
          <p:cNvPicPr>
            <a:picLocks noChangeAspect="1" noChangeArrowheads="1"/>
          </p:cNvPicPr>
          <p:nvPr/>
        </p:nvPicPr>
        <p:blipFill>
          <a:blip r:embed="rId3" cstate="print"/>
          <a:srcRect/>
          <a:stretch>
            <a:fillRect/>
          </a:stretch>
        </p:blipFill>
        <p:spPr bwMode="auto">
          <a:xfrm rot="963544">
            <a:off x="7449401" y="1417339"/>
            <a:ext cx="1091696" cy="11741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857500"/>
            <a:ext cx="1409700" cy="9715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8095587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235276" y="5098459"/>
            <a:ext cx="1650197" cy="307777"/>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1400" dirty="0" smtClean="0">
                <a:latin typeface="Minya Nouvelle" pitchFamily="2" charset="0"/>
              </a:rPr>
              <a:t>XHTML5</a:t>
            </a:r>
          </a:p>
        </p:txBody>
      </p:sp>
      <p:cxnSp>
        <p:nvCxnSpPr>
          <p:cNvPr id="58" name="Straight Connector 57"/>
          <p:cNvCxnSpPr/>
          <p:nvPr/>
        </p:nvCxnSpPr>
        <p:spPr>
          <a:xfrm flipH="1">
            <a:off x="4482738" y="1222097"/>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65880" y="1230762"/>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212115" y="1237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91048" y="1238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0"/>
          </p:cNvCxnSpPr>
          <p:nvPr/>
        </p:nvCxnSpPr>
        <p:spPr>
          <a:xfrm flipH="1">
            <a:off x="467544" y="1223835"/>
            <a:ext cx="801"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smtClean="0"/>
              <a:t>Från SGML till HTML5</a:t>
            </a:r>
            <a:endParaRPr lang="sv-SE" dirty="0"/>
          </a:p>
        </p:txBody>
      </p:sp>
      <p:sp>
        <p:nvSpPr>
          <p:cNvPr id="4" name="TextBox 3"/>
          <p:cNvSpPr txBox="1"/>
          <p:nvPr/>
        </p:nvSpPr>
        <p:spPr>
          <a:xfrm>
            <a:off x="467543" y="1561356"/>
            <a:ext cx="8417929"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SGML</a:t>
            </a:r>
          </a:p>
        </p:txBody>
      </p:sp>
      <p:sp>
        <p:nvSpPr>
          <p:cNvPr id="6" name="TextBox 5"/>
          <p:cNvSpPr txBox="1"/>
          <p:nvPr/>
        </p:nvSpPr>
        <p:spPr>
          <a:xfrm>
            <a:off x="2394108" y="2272725"/>
            <a:ext cx="3087806"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HTML</a:t>
            </a:r>
          </a:p>
        </p:txBody>
      </p:sp>
      <p:sp>
        <p:nvSpPr>
          <p:cNvPr id="7" name="TextBox 6"/>
          <p:cNvSpPr txBox="1"/>
          <p:nvPr/>
        </p:nvSpPr>
        <p:spPr>
          <a:xfrm>
            <a:off x="4483400" y="3001516"/>
            <a:ext cx="4402072"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XML</a:t>
            </a:r>
          </a:p>
        </p:txBody>
      </p:sp>
      <p:sp>
        <p:nvSpPr>
          <p:cNvPr id="8" name="TextBox 7"/>
          <p:cNvSpPr txBox="1"/>
          <p:nvPr/>
        </p:nvSpPr>
        <p:spPr>
          <a:xfrm>
            <a:off x="5481914" y="3784893"/>
            <a:ext cx="218643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XHTML</a:t>
            </a:r>
          </a:p>
        </p:txBody>
      </p:sp>
      <p:sp>
        <p:nvSpPr>
          <p:cNvPr id="9" name="TextBox 8"/>
          <p:cNvSpPr txBox="1"/>
          <p:nvPr/>
        </p:nvSpPr>
        <p:spPr>
          <a:xfrm>
            <a:off x="7222316" y="4513684"/>
            <a:ext cx="1688859" cy="584775"/>
          </a:xfrm>
          <a:prstGeom prst="homePlate">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sv-SE" sz="3200" dirty="0" smtClean="0">
                <a:latin typeface="Minya Nouvelle" pitchFamily="2" charset="0"/>
              </a:rPr>
              <a:t>HTML5</a:t>
            </a:r>
          </a:p>
        </p:txBody>
      </p:sp>
      <p:cxnSp>
        <p:nvCxnSpPr>
          <p:cNvPr id="24" name="Straight Connector 23"/>
          <p:cNvCxnSpPr/>
          <p:nvPr/>
        </p:nvCxnSpPr>
        <p:spPr>
          <a:xfrm>
            <a:off x="467544" y="1218290"/>
            <a:ext cx="8321537" cy="380"/>
          </a:xfrm>
          <a:prstGeom prst="line">
            <a:avLst/>
          </a:prstGeom>
          <a:ln/>
        </p:spPr>
        <p:style>
          <a:lnRef idx="3">
            <a:schemeClr val="accent6"/>
          </a:lnRef>
          <a:fillRef idx="0">
            <a:schemeClr val="accent6"/>
          </a:fillRef>
          <a:effectRef idx="2">
            <a:schemeClr val="accent6"/>
          </a:effectRef>
          <a:fontRef idx="minor">
            <a:schemeClr val="tx1"/>
          </a:fontRef>
        </p:style>
      </p:cxnSp>
      <p:sp>
        <p:nvSpPr>
          <p:cNvPr id="25" name="Pentagon 24"/>
          <p:cNvSpPr/>
          <p:nvPr/>
        </p:nvSpPr>
        <p:spPr>
          <a:xfrm>
            <a:off x="8741457" y="1137028"/>
            <a:ext cx="144016" cy="144016"/>
          </a:xfrm>
          <a:prstGeom prst="homePlate">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a:p>
        </p:txBody>
      </p:sp>
      <p:sp>
        <p:nvSpPr>
          <p:cNvPr id="26" name="Oval 25"/>
          <p:cNvSpPr/>
          <p:nvPr/>
        </p:nvSpPr>
        <p:spPr>
          <a:xfrm>
            <a:off x="395536"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27" name="TextBox 26"/>
          <p:cNvSpPr txBox="1"/>
          <p:nvPr/>
        </p:nvSpPr>
        <p:spPr>
          <a:xfrm>
            <a:off x="219495" y="1223835"/>
            <a:ext cx="497700"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1986</a:t>
            </a:r>
          </a:p>
        </p:txBody>
      </p:sp>
      <p:sp>
        <p:nvSpPr>
          <p:cNvPr id="29" name="Oval 28"/>
          <p:cNvSpPr/>
          <p:nvPr/>
        </p:nvSpPr>
        <p:spPr>
          <a:xfrm>
            <a:off x="4410443" y="114479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0" name="TextBox 29"/>
          <p:cNvSpPr txBox="1"/>
          <p:nvPr/>
        </p:nvSpPr>
        <p:spPr>
          <a:xfrm>
            <a:off x="4234402" y="1217181"/>
            <a:ext cx="488082"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1997</a:t>
            </a:r>
          </a:p>
        </p:txBody>
      </p:sp>
      <p:sp>
        <p:nvSpPr>
          <p:cNvPr id="33" name="Oval 32"/>
          <p:cNvSpPr/>
          <p:nvPr/>
        </p:nvSpPr>
        <p:spPr>
          <a:xfrm>
            <a:off x="231517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4" name="TextBox 33"/>
          <p:cNvSpPr txBox="1"/>
          <p:nvPr/>
        </p:nvSpPr>
        <p:spPr>
          <a:xfrm>
            <a:off x="2146059" y="1228913"/>
            <a:ext cx="496098"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1990</a:t>
            </a:r>
          </a:p>
        </p:txBody>
      </p:sp>
      <p:sp>
        <p:nvSpPr>
          <p:cNvPr id="39" name="Oval 38"/>
          <p:cNvSpPr/>
          <p:nvPr/>
        </p:nvSpPr>
        <p:spPr>
          <a:xfrm>
            <a:off x="539009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0" name="TextBox 39"/>
          <p:cNvSpPr txBox="1"/>
          <p:nvPr/>
        </p:nvSpPr>
        <p:spPr>
          <a:xfrm>
            <a:off x="5214052" y="1218670"/>
            <a:ext cx="535724"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2000</a:t>
            </a:r>
          </a:p>
        </p:txBody>
      </p:sp>
      <p:sp>
        <p:nvSpPr>
          <p:cNvPr id="41" name="Oval 40"/>
          <p:cNvSpPr/>
          <p:nvPr/>
        </p:nvSpPr>
        <p:spPr>
          <a:xfrm>
            <a:off x="7138622" y="115457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2" name="TextBox 41"/>
          <p:cNvSpPr txBox="1"/>
          <p:nvPr/>
        </p:nvSpPr>
        <p:spPr>
          <a:xfrm>
            <a:off x="6948264" y="1236798"/>
            <a:ext cx="537327"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2008</a:t>
            </a:r>
          </a:p>
        </p:txBody>
      </p:sp>
      <p:cxnSp>
        <p:nvCxnSpPr>
          <p:cNvPr id="12" name="Straight Arrow Connector 11"/>
          <p:cNvCxnSpPr>
            <a:endCxn id="7" idx="1"/>
          </p:cNvCxnSpPr>
          <p:nvPr/>
        </p:nvCxnSpPr>
        <p:spPr>
          <a:xfrm>
            <a:off x="971600" y="3293904"/>
            <a:ext cx="3511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1600" y="2146131"/>
            <a:ext cx="0" cy="1147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7664" y="2565112"/>
            <a:ext cx="84644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47664" y="2146131"/>
            <a:ext cx="0" cy="4189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04048" y="3586291"/>
            <a:ext cx="0" cy="49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8" idx="1"/>
          </p:cNvCxnSpPr>
          <p:nvPr/>
        </p:nvCxnSpPr>
        <p:spPr>
          <a:xfrm>
            <a:off x="5004048" y="4077280"/>
            <a:ext cx="47786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5856" y="2857500"/>
            <a:ext cx="0" cy="19485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75856" y="4081636"/>
            <a:ext cx="17281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9" idx="1"/>
          </p:cNvCxnSpPr>
          <p:nvPr/>
        </p:nvCxnSpPr>
        <p:spPr>
          <a:xfrm>
            <a:off x="3275856" y="4806071"/>
            <a:ext cx="3946460" cy="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40152" y="4369668"/>
            <a:ext cx="0" cy="4364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2200" y="4369668"/>
            <a:ext cx="0" cy="882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3" idx="1"/>
          </p:cNvCxnSpPr>
          <p:nvPr/>
        </p:nvCxnSpPr>
        <p:spPr>
          <a:xfrm>
            <a:off x="6372200" y="5252347"/>
            <a:ext cx="86307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076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Tillgänglighet/</a:t>
            </a:r>
            <a:r>
              <a:rPr lang="sv-SE" sz="2800" b="1" dirty="0" err="1" smtClean="0"/>
              <a:t>Accessibility</a:t>
            </a:r>
            <a:r>
              <a:rPr lang="sv-SE" sz="2800" b="1" dirty="0"/>
              <a:t/>
            </a:r>
            <a:br>
              <a:rPr lang="sv-SE" sz="2800" b="1" dirty="0"/>
            </a:br>
            <a:endParaRPr lang="sv-SE" sz="2800" b="1" dirty="0"/>
          </a:p>
        </p:txBody>
      </p:sp>
      <p:pic>
        <p:nvPicPr>
          <p:cNvPr id="112642" name="Picture 2" descr="S:\dfm\info\icons\v-collections\v_collections_png\business_finance_data\256x256\shadow\hand_pres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561356"/>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153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Varför bry sig?	</a:t>
            </a:r>
            <a:endParaRPr lang="sv-SE" b="1" dirty="0"/>
          </a:p>
        </p:txBody>
      </p:sp>
      <p:sp>
        <p:nvSpPr>
          <p:cNvPr id="4" name="Text Box 5"/>
          <p:cNvSpPr txBox="1">
            <a:spLocks noChangeArrowheads="1"/>
          </p:cNvSpPr>
          <p:nvPr/>
        </p:nvSpPr>
        <p:spPr bwMode="auto">
          <a:xfrm>
            <a:off x="323850" y="1057300"/>
            <a:ext cx="8496622" cy="3662541"/>
          </a:xfrm>
          <a:prstGeom prst="rect">
            <a:avLst/>
          </a:prstGeom>
          <a:noFill/>
          <a:ln w="9525" algn="ctr">
            <a:noFill/>
            <a:miter lim="800000"/>
            <a:headEnd/>
            <a:tailEnd/>
          </a:ln>
          <a:effectLst/>
        </p:spPr>
        <p:txBody>
          <a:bodyPr wrap="square">
            <a:spAutoFit/>
          </a:bodyPr>
          <a:lstStyle/>
          <a:p>
            <a:r>
              <a:rPr lang="sv-SE" sz="1600" dirty="0">
                <a:latin typeface="Times New Roman" pitchFamily="18" charset="0"/>
                <a:cs typeface="Times New Roman" pitchFamily="18" charset="0"/>
              </a:rPr>
              <a:t>En stor del av Sveriges befolkning lider av funktionsnedsättningar av olika slag. Alla dessa påverkar inte möjligheten att använda webben, men många gör och leder således till ett handikapp.</a:t>
            </a:r>
          </a:p>
          <a:p>
            <a:endParaRPr lang="sv-SE" sz="1600" dirty="0">
              <a:latin typeface="Times New Roman" pitchFamily="18" charset="0"/>
              <a:cs typeface="Times New Roman" pitchFamily="18" charset="0"/>
            </a:endParaRPr>
          </a:p>
          <a:p>
            <a:r>
              <a:rPr lang="sv-SE" sz="1600" dirty="0">
                <a:latin typeface="Times New Roman" pitchFamily="18" charset="0"/>
                <a:cs typeface="Times New Roman" pitchFamily="18" charset="0"/>
              </a:rPr>
              <a:t>Exempel på funktionsnedsättningar som påverkar individens möjlighet att använda webben:</a:t>
            </a:r>
          </a:p>
          <a:p>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Hörselskador (</a:t>
            </a:r>
            <a:r>
              <a:rPr lang="sv-SE" sz="1600" dirty="0" smtClean="0">
                <a:latin typeface="Times New Roman" pitchFamily="18" charset="0"/>
                <a:cs typeface="Times New Roman" pitchFamily="18" charset="0"/>
              </a:rPr>
              <a:t>~600 </a:t>
            </a:r>
            <a:r>
              <a:rPr lang="sv-SE" sz="1600" dirty="0" smtClean="0">
                <a:latin typeface="Times New Roman" pitchFamily="18" charset="0"/>
                <a:cs typeface="Times New Roman" pitchFamily="18" charset="0"/>
              </a:rPr>
              <a:t>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Synskada </a:t>
            </a:r>
            <a:r>
              <a:rPr lang="sv-SE" sz="1600" dirty="0">
                <a:latin typeface="Times New Roman" pitchFamily="18" charset="0"/>
                <a:cs typeface="Times New Roman" pitchFamily="18" charset="0"/>
              </a:rPr>
              <a:t>(Synnedsättning/Färgblindhet</a:t>
            </a:r>
            <a:r>
              <a:rPr lang="sv-SE" sz="1600" dirty="0" smtClean="0">
                <a:latin typeface="Times New Roman" pitchFamily="18" charset="0"/>
                <a:cs typeface="Times New Roman" pitchFamily="18" charset="0"/>
              </a:rPr>
              <a:t>) (~</a:t>
            </a:r>
            <a:r>
              <a:rPr lang="sv-SE" sz="1600" dirty="0" smtClean="0">
                <a:latin typeface="Times New Roman" pitchFamily="18" charset="0"/>
                <a:cs typeface="Times New Roman" pitchFamily="18" charset="0"/>
              </a:rPr>
              <a:t>120 </a:t>
            </a:r>
            <a:r>
              <a:rPr lang="sv-SE" sz="1600" dirty="0" smtClean="0">
                <a:latin typeface="Times New Roman" pitchFamily="18" charset="0"/>
                <a:cs typeface="Times New Roman" pitchFamily="18" charset="0"/>
              </a:rPr>
              <a:t>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Rörelsehinder (</a:t>
            </a:r>
            <a:r>
              <a:rPr lang="sv-SE" sz="1600" dirty="0" smtClean="0">
                <a:latin typeface="Times New Roman" pitchFamily="18" charset="0"/>
                <a:cs typeface="Times New Roman" pitchFamily="18" charset="0"/>
              </a:rPr>
              <a:t>~1 330 </a:t>
            </a:r>
            <a:r>
              <a:rPr lang="sv-SE" sz="1600" dirty="0" smtClean="0">
                <a:latin typeface="Times New Roman" pitchFamily="18" charset="0"/>
                <a:cs typeface="Times New Roman" pitchFamily="18" charset="0"/>
              </a:rPr>
              <a:t>000)</a:t>
            </a:r>
            <a:endParaRPr lang="sv-SE" sz="1600" dirty="0">
              <a:latin typeface="Times New Roman" pitchFamily="18" charset="0"/>
              <a:cs typeface="Times New Roman" pitchFamily="18" charset="0"/>
            </a:endParaRPr>
          </a:p>
          <a:p>
            <a:pPr>
              <a:tabLst>
                <a:tab pos="900113" algn="l"/>
              </a:tabLst>
            </a:pP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Kognitiva funktionsnedsättningar (~550 000)</a:t>
            </a:r>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56984" y="2209428"/>
            <a:ext cx="213208" cy="504057"/>
          </a:xfrm>
          <a:prstGeom prst="rect">
            <a:avLst/>
          </a:prstGeom>
          <a:ln>
            <a:noFill/>
          </a:ln>
          <a:effectLst>
            <a:outerShdw blurRad="190500" algn="tl" rotWithShape="0">
              <a:srgbClr val="000000">
                <a:alpha val="70000"/>
              </a:srgbClr>
            </a:outerShdw>
          </a:effectLst>
        </p:spPr>
      </p:pic>
      <p:pic>
        <p:nvPicPr>
          <p:cNvPr id="6" name="Picture 7"/>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Lst>
          </a:blip>
          <a:srcRect/>
          <a:stretch>
            <a:fillRect/>
          </a:stretch>
        </p:blipFill>
        <p:spPr bwMode="auto">
          <a:xfrm>
            <a:off x="693169" y="3217541"/>
            <a:ext cx="340838" cy="360040"/>
          </a:xfrm>
          <a:prstGeom prst="rect">
            <a:avLst/>
          </a:prstGeom>
          <a:ln>
            <a:noFill/>
          </a:ln>
          <a:effectLst>
            <a:outerShdw blurRad="190500" algn="tl" rotWithShape="0">
              <a:srgbClr val="000000">
                <a:alpha val="70000"/>
              </a:srgbClr>
            </a:outerShdw>
          </a:effectLst>
        </p:spPr>
      </p:pic>
      <p:pic>
        <p:nvPicPr>
          <p:cNvPr id="7" name="Picture 2" descr="P:\Icons\128x128\shadow\eye.png"/>
          <p:cNvPicPr>
            <a:picLocks noChangeAspect="1" noChangeArrowheads="1"/>
          </p:cNvPicPr>
          <p:nvPr/>
        </p:nvPicPr>
        <p:blipFill>
          <a:blip r:embed="rId7" cstate="print"/>
          <a:srcRect/>
          <a:stretch>
            <a:fillRect/>
          </a:stretch>
        </p:blipFill>
        <p:spPr bwMode="auto">
          <a:xfrm>
            <a:off x="611560" y="2713485"/>
            <a:ext cx="504055" cy="504056"/>
          </a:xfrm>
          <a:prstGeom prst="rect">
            <a:avLst/>
          </a:prstGeom>
          <a:ln>
            <a:noFill/>
          </a:ln>
          <a:effectLst>
            <a:outerShdw blurRad="190500" algn="tl" rotWithShape="0">
              <a:srgbClr val="000000">
                <a:alpha val="70000"/>
              </a:srgbClr>
            </a:outerShdw>
          </a:effectLst>
        </p:spPr>
      </p:pic>
      <p:pic>
        <p:nvPicPr>
          <p:cNvPr id="8" name="Picture 3" descr="P:\Icons\128x128\shadow\brain.png"/>
          <p:cNvPicPr>
            <a:picLocks noChangeAspect="1" noChangeArrowheads="1"/>
          </p:cNvPicPr>
          <p:nvPr/>
        </p:nvPicPr>
        <p:blipFill>
          <a:blip r:embed="rId8" cstate="print"/>
          <a:srcRect/>
          <a:stretch>
            <a:fillRect/>
          </a:stretch>
        </p:blipFill>
        <p:spPr bwMode="auto">
          <a:xfrm>
            <a:off x="700039" y="3721596"/>
            <a:ext cx="387846" cy="387846"/>
          </a:xfrm>
          <a:prstGeom prst="rect">
            <a:avLst/>
          </a:prstGeom>
          <a:ln>
            <a:noFill/>
          </a:ln>
          <a:effectLst>
            <a:outerShdw blurRad="190500" algn="tl" rotWithShape="0">
              <a:srgbClr val="000000">
                <a:alpha val="70000"/>
              </a:srgbClr>
            </a:outerShdw>
          </a:effectLst>
        </p:spPr>
      </p:pic>
      <p:sp>
        <p:nvSpPr>
          <p:cNvPr id="9" name="TextBox 8"/>
          <p:cNvSpPr txBox="1"/>
          <p:nvPr/>
        </p:nvSpPr>
        <p:spPr>
          <a:xfrm>
            <a:off x="395536" y="4297660"/>
            <a:ext cx="8149988" cy="1323439"/>
          </a:xfrm>
          <a:prstGeom prst="rect">
            <a:avLst/>
          </a:prstGeom>
          <a:noFill/>
        </p:spPr>
        <p:txBody>
          <a:bodyPr wrap="none" rtlCol="0">
            <a:spAutoFit/>
          </a:bodyPr>
          <a:lstStyle/>
          <a:p>
            <a:r>
              <a:rPr lang="sv-SE" sz="1600" dirty="0" smtClean="0">
                <a:latin typeface="Times New Roman" pitchFamily="18" charset="0"/>
                <a:cs typeface="Times New Roman" pitchFamily="18" charset="0"/>
              </a:rPr>
              <a:t>Exempel på icke funktionsnedsättningar som påverkar individens möjlighet att använda webben:</a:t>
            </a:r>
          </a:p>
          <a:p>
            <a:pPr marL="285750" indent="-285750">
              <a:buFont typeface="Arial" charset="0"/>
              <a:buChar char="•"/>
            </a:pPr>
            <a:r>
              <a:rPr lang="sv-SE" sz="1600" dirty="0" smtClean="0">
                <a:latin typeface="Times New Roman" pitchFamily="18" charset="0"/>
                <a:cs typeface="Times New Roman" pitchFamily="18" charset="0"/>
              </a:rPr>
              <a:t>Äldre</a:t>
            </a:r>
          </a:p>
          <a:p>
            <a:pPr marL="285750" indent="-285750">
              <a:buFont typeface="Arial" charset="0"/>
              <a:buChar char="•"/>
            </a:pPr>
            <a:r>
              <a:rPr lang="sv-SE" sz="1600" dirty="0" smtClean="0">
                <a:latin typeface="Times New Roman" pitchFamily="18" charset="0"/>
                <a:cs typeface="Times New Roman" pitchFamily="18" charset="0"/>
              </a:rPr>
              <a:t>Icke svenska som modersmål</a:t>
            </a:r>
          </a:p>
          <a:p>
            <a:pPr marL="285750" indent="-285750">
              <a:buFont typeface="Arial" charset="0"/>
              <a:buChar char="•"/>
            </a:pPr>
            <a:r>
              <a:rPr lang="sv-SE" sz="1600" dirty="0" smtClean="0">
                <a:latin typeface="Times New Roman" pitchFamily="18" charset="0"/>
                <a:cs typeface="Times New Roman" pitchFamily="18" charset="0"/>
              </a:rPr>
              <a:t>Sökmotorer</a:t>
            </a:r>
          </a:p>
          <a:p>
            <a:pPr marL="285750" indent="-285750">
              <a:buFont typeface="Arial" charset="0"/>
              <a:buChar char="•"/>
            </a:pPr>
            <a:endParaRPr lang="sv-SE" sz="1600" dirty="0" smtClean="0">
              <a:latin typeface="Times New Roman" pitchFamily="18" charset="0"/>
              <a:cs typeface="Times New Roman" pitchFamily="18" charset="0"/>
            </a:endParaRPr>
          </a:p>
        </p:txBody>
      </p:sp>
      <p:sp>
        <p:nvSpPr>
          <p:cNvPr id="12" name="Rectangle 11"/>
          <p:cNvSpPr/>
          <p:nvPr/>
        </p:nvSpPr>
        <p:spPr>
          <a:xfrm>
            <a:off x="2483768" y="5233764"/>
            <a:ext cx="6534472" cy="338554"/>
          </a:xfrm>
          <a:prstGeom prst="rect">
            <a:avLst/>
          </a:prstGeom>
        </p:spPr>
        <p:txBody>
          <a:bodyPr wrap="square">
            <a:spAutoFit/>
          </a:bodyPr>
          <a:lstStyle/>
          <a:p>
            <a:pPr algn="r"/>
            <a:r>
              <a:rPr lang="sv-SE" sz="1600" i="1" dirty="0">
                <a:latin typeface="Times New Roman" pitchFamily="18" charset="0"/>
                <a:cs typeface="Times New Roman" pitchFamily="18" charset="0"/>
              </a:rPr>
              <a:t>http://www.funkanu.se/sv/Design-for-alla/Tillganglighet/Statistik/</a:t>
            </a:r>
          </a:p>
        </p:txBody>
      </p:sp>
    </p:spTree>
    <p:extLst>
      <p:ext uri="{BB962C8B-B14F-4D97-AF65-F5344CB8AC3E}">
        <p14:creationId xmlns:p14="http://schemas.microsoft.com/office/powerpoint/2010/main" val="19853574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b="1" dirty="0" smtClean="0"/>
              <a:t>Vad tjänar jag på tillgänglighet?</a:t>
            </a:r>
            <a:endParaRPr lang="sv-SE" sz="3600" b="1" dirty="0"/>
          </a:p>
        </p:txBody>
      </p:sp>
      <p:sp>
        <p:nvSpPr>
          <p:cNvPr id="5" name="Rectangle 4"/>
          <p:cNvSpPr/>
          <p:nvPr/>
        </p:nvSpPr>
        <p:spPr>
          <a:xfrm>
            <a:off x="35496" y="5233764"/>
            <a:ext cx="8928992" cy="338554"/>
          </a:xfrm>
          <a:prstGeom prst="rect">
            <a:avLst/>
          </a:prstGeom>
        </p:spPr>
        <p:txBody>
          <a:bodyPr wrap="square">
            <a:spAutoFit/>
          </a:bodyPr>
          <a:lstStyle/>
          <a:p>
            <a:pPr algn="r"/>
            <a:r>
              <a:rPr lang="sv-SE" sz="1600" i="1" dirty="0"/>
              <a:t>http://</a:t>
            </a:r>
            <a:r>
              <a:rPr lang="sv-SE" sz="1600" i="1" dirty="0" err="1"/>
              <a:t>www.funkanu.com</a:t>
            </a:r>
            <a:r>
              <a:rPr lang="sv-SE" sz="1600" i="1" dirty="0"/>
              <a:t>/</a:t>
            </a:r>
            <a:r>
              <a:rPr lang="sv-SE" sz="1600" i="1" dirty="0" err="1"/>
              <a:t>sv</a:t>
            </a:r>
            <a:r>
              <a:rPr lang="sv-SE" sz="1600" i="1" dirty="0"/>
              <a:t>/Design-for-alla/Information-webb-och-IT/</a:t>
            </a:r>
            <a:r>
              <a:rPr lang="sv-SE" sz="1600" i="1" dirty="0" err="1"/>
              <a:t>Tjana-pa-tillganglighet</a:t>
            </a:r>
            <a:r>
              <a:rPr lang="sv-SE" sz="1600" i="1" dirty="0"/>
              <a:t>/</a:t>
            </a:r>
            <a:endParaRPr lang="sv-SE" sz="1600" i="1" dirty="0"/>
          </a:p>
        </p:txBody>
      </p:sp>
      <p:sp>
        <p:nvSpPr>
          <p:cNvPr id="6" name="TextBox 5"/>
          <p:cNvSpPr txBox="1"/>
          <p:nvPr/>
        </p:nvSpPr>
        <p:spPr>
          <a:xfrm>
            <a:off x="755576" y="1345332"/>
            <a:ext cx="6300123" cy="3447098"/>
          </a:xfrm>
          <a:prstGeom prst="rect">
            <a:avLst/>
          </a:prstGeom>
          <a:noFill/>
        </p:spPr>
        <p:txBody>
          <a:bodyPr wrap="none" rtlCol="0">
            <a:spAutoFit/>
          </a:bodyPr>
          <a:lstStyle/>
          <a:p>
            <a:pPr marL="285750" indent="-285750">
              <a:buFont typeface="Arial" charset="0"/>
              <a:buChar char="•"/>
            </a:pPr>
            <a:r>
              <a:rPr lang="sv-SE" sz="2000" dirty="0" smtClean="0">
                <a:latin typeface="Times New Roman" pitchFamily="18" charset="0"/>
                <a:cs typeface="Times New Roman" pitchFamily="18" charset="0"/>
              </a:rPr>
              <a:t>Billigare utveckling och underhåll</a:t>
            </a:r>
          </a:p>
          <a:p>
            <a:pPr marL="285750" indent="-285750">
              <a:buFont typeface="Arial" charset="0"/>
              <a:buChar char="•"/>
            </a:pPr>
            <a:r>
              <a:rPr lang="sv-SE" sz="2000" dirty="0" smtClean="0">
                <a:latin typeface="Times New Roman" pitchFamily="18" charset="0"/>
                <a:cs typeface="Times New Roman" pitchFamily="18" charset="0"/>
              </a:rPr>
              <a:t>Snabbare webbplatser</a:t>
            </a:r>
          </a:p>
          <a:p>
            <a:pPr marL="285750" indent="-285750">
              <a:buFont typeface="Arial" charset="0"/>
              <a:buChar char="•"/>
            </a:pPr>
            <a:r>
              <a:rPr lang="sv-SE" sz="2000" dirty="0" smtClean="0">
                <a:latin typeface="Times New Roman" pitchFamily="18" charset="0"/>
                <a:cs typeface="Times New Roman" pitchFamily="18" charset="0"/>
              </a:rPr>
              <a:t>Enklare att göra övergripande förändringar</a:t>
            </a:r>
          </a:p>
          <a:p>
            <a:pPr marL="285750" indent="-285750">
              <a:buFont typeface="Arial" charset="0"/>
              <a:buChar char="•"/>
            </a:pPr>
            <a:r>
              <a:rPr lang="sv-SE" sz="2000" dirty="0" smtClean="0">
                <a:latin typeface="Times New Roman" pitchFamily="18" charset="0"/>
                <a:cs typeface="Times New Roman" pitchFamily="18" charset="0"/>
              </a:rPr>
              <a:t>Lättare att anpassa för andra kanaler (ex. mobiltelefoner)</a:t>
            </a:r>
          </a:p>
          <a:p>
            <a:pPr marL="285750" indent="-285750">
              <a:buFont typeface="Arial" charset="0"/>
              <a:buChar char="•"/>
            </a:pPr>
            <a:r>
              <a:rPr lang="sv-SE" sz="2000" dirty="0" smtClean="0">
                <a:latin typeface="Times New Roman" pitchFamily="18" charset="0"/>
                <a:cs typeface="Times New Roman" pitchFamily="18" charset="0"/>
              </a:rPr>
              <a:t>Leverantörsoberoende</a:t>
            </a:r>
          </a:p>
          <a:p>
            <a:pPr marL="285750" indent="-285750">
              <a:buFont typeface="Arial" charset="0"/>
              <a:buChar char="•"/>
            </a:pPr>
            <a:r>
              <a:rPr lang="sv-SE" sz="2000" dirty="0" smtClean="0">
                <a:latin typeface="Times New Roman" pitchFamily="18" charset="0"/>
                <a:cs typeface="Times New Roman" pitchFamily="18" charset="0"/>
              </a:rPr>
              <a:t>Framtidssäkrat</a:t>
            </a:r>
          </a:p>
          <a:p>
            <a:pPr marL="285750" indent="-285750">
              <a:buFont typeface="Arial" charset="0"/>
              <a:buChar char="•"/>
            </a:pPr>
            <a:r>
              <a:rPr lang="sv-SE" sz="2000" dirty="0" smtClean="0">
                <a:latin typeface="Times New Roman" pitchFamily="18" charset="0"/>
                <a:cs typeface="Times New Roman" pitchFamily="18" charset="0"/>
              </a:rPr>
              <a:t>Alla användare upplever sidan lättare att använda</a:t>
            </a:r>
          </a:p>
          <a:p>
            <a:pPr marL="285750" indent="-285750">
              <a:buFont typeface="Arial" charset="0"/>
              <a:buChar char="•"/>
            </a:pPr>
            <a:r>
              <a:rPr lang="sv-SE" sz="2000" dirty="0" smtClean="0">
                <a:latin typeface="Times New Roman" pitchFamily="18" charset="0"/>
                <a:cs typeface="Times New Roman" pitchFamily="18" charset="0"/>
              </a:rPr>
              <a:t>Mindre belastning på kundservice</a:t>
            </a:r>
          </a:p>
          <a:p>
            <a:pPr marL="285750" indent="-285750">
              <a:buFont typeface="Arial" charset="0"/>
              <a:buChar char="•"/>
            </a:pPr>
            <a:r>
              <a:rPr lang="sv-SE" sz="2000" dirty="0" smtClean="0">
                <a:latin typeface="Times New Roman" pitchFamily="18" charset="0"/>
                <a:cs typeface="Times New Roman" pitchFamily="18" charset="0"/>
              </a:rPr>
              <a:t>Effektiviserad administration</a:t>
            </a:r>
          </a:p>
          <a:p>
            <a:pPr marL="285750" indent="-285750">
              <a:buFont typeface="Arial" charset="0"/>
              <a:buChar char="•"/>
            </a:pPr>
            <a:r>
              <a:rPr lang="sv-SE" sz="2000" dirty="0" smtClean="0">
                <a:latin typeface="Times New Roman" pitchFamily="18" charset="0"/>
                <a:cs typeface="Times New Roman" pitchFamily="18" charset="0"/>
              </a:rPr>
              <a:t>Goodwillvärde</a:t>
            </a:r>
          </a:p>
          <a:p>
            <a:pPr marL="285750" indent="-285750">
              <a:buFont typeface="Arial" charset="0"/>
              <a:buChar char="•"/>
            </a:pPr>
            <a:endParaRPr lang="sv-SE" dirty="0" smtClean="0">
              <a:latin typeface="Times New Roman" pitchFamily="18" charset="0"/>
              <a:cs typeface="Times New Roman" pitchFamily="18" charset="0"/>
            </a:endParaRPr>
          </a:p>
        </p:txBody>
      </p:sp>
      <p:pic>
        <p:nvPicPr>
          <p:cNvPr id="177154" name="Picture 2" descr="S:\dfm\info\icons\v-collections\v_collections_png\business_finance_data\256x256\shadow\mon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349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WAI</a:t>
            </a:r>
            <a:endParaRPr lang="sv-SE" b="1" dirty="0"/>
          </a:p>
        </p:txBody>
      </p:sp>
      <p:pic>
        <p:nvPicPr>
          <p:cNvPr id="5" name="Picture 2"/>
          <p:cNvPicPr>
            <a:picLocks noChangeAspect="1" noChangeArrowheads="1"/>
          </p:cNvPicPr>
          <p:nvPr/>
        </p:nvPicPr>
        <p:blipFill>
          <a:blip r:embed="rId3" cstate="print"/>
          <a:srcRect/>
          <a:stretch>
            <a:fillRect/>
          </a:stretch>
        </p:blipFill>
        <p:spPr bwMode="auto">
          <a:xfrm rot="16200000">
            <a:off x="-1272849" y="2420566"/>
            <a:ext cx="3384376" cy="528457"/>
          </a:xfrm>
          <a:prstGeom prst="rect">
            <a:avLst/>
          </a:prstGeom>
          <a:noFill/>
          <a:ln w="9525">
            <a:noFill/>
            <a:miter lim="800000"/>
            <a:headEnd/>
            <a:tailEnd/>
          </a:ln>
        </p:spPr>
      </p:pic>
      <p:sp>
        <p:nvSpPr>
          <p:cNvPr id="4" name="TextBox 3"/>
          <p:cNvSpPr txBox="1"/>
          <p:nvPr/>
        </p:nvSpPr>
        <p:spPr>
          <a:xfrm>
            <a:off x="236755" y="409228"/>
            <a:ext cx="2045753" cy="400110"/>
          </a:xfrm>
          <a:prstGeom prst="rect">
            <a:avLst/>
          </a:prstGeom>
          <a:noFill/>
        </p:spPr>
        <p:txBody>
          <a:bodyPr wrap="none" rtlCol="0">
            <a:spAutoFit/>
          </a:bodyPr>
          <a:lstStyle/>
          <a:p>
            <a:r>
              <a:rPr lang="sv-SE" sz="2000" b="1" dirty="0" smtClean="0">
                <a:latin typeface="Minya Nouvelle" pitchFamily="2" charset="0"/>
              </a:rPr>
              <a:t>http://www.w3.org/WAI/</a:t>
            </a:r>
          </a:p>
        </p:txBody>
      </p:sp>
      <p:sp>
        <p:nvSpPr>
          <p:cNvPr id="7" name="Text Box 5"/>
          <p:cNvSpPr txBox="1">
            <a:spLocks noChangeArrowheads="1"/>
          </p:cNvSpPr>
          <p:nvPr/>
        </p:nvSpPr>
        <p:spPr bwMode="auto">
          <a:xfrm>
            <a:off x="755576" y="1129308"/>
            <a:ext cx="8516938" cy="4708981"/>
          </a:xfrm>
          <a:prstGeom prst="rect">
            <a:avLst/>
          </a:prstGeom>
          <a:noFill/>
          <a:ln w="9525" algn="ctr">
            <a:noFill/>
            <a:miter lim="800000"/>
            <a:headEnd/>
            <a:tailEnd/>
          </a:ln>
          <a:effectLst/>
        </p:spPr>
        <p:txBody>
          <a:bodyPr>
            <a:spAutoFit/>
          </a:bodyPr>
          <a:lstStyle/>
          <a:p>
            <a:r>
              <a:rPr lang="sv-SE" sz="2000" b="1" dirty="0" smtClean="0">
                <a:latin typeface="Times New Roman" pitchFamily="18" charset="0"/>
                <a:cs typeface="Times New Roman" pitchFamily="18" charset="0"/>
              </a:rPr>
              <a:t>Web </a:t>
            </a:r>
            <a:r>
              <a:rPr lang="sv-SE" sz="2000" b="1" dirty="0" err="1" smtClean="0">
                <a:latin typeface="Times New Roman" pitchFamily="18" charset="0"/>
                <a:cs typeface="Times New Roman" pitchFamily="18" charset="0"/>
              </a:rPr>
              <a:t>Accessibility</a:t>
            </a:r>
            <a:r>
              <a:rPr lang="sv-SE" sz="2000" b="1" dirty="0" smtClean="0">
                <a:latin typeface="Times New Roman" pitchFamily="18" charset="0"/>
                <a:cs typeface="Times New Roman" pitchFamily="18" charset="0"/>
              </a:rPr>
              <a:t> </a:t>
            </a:r>
            <a:r>
              <a:rPr lang="sv-SE" sz="2000" b="1" dirty="0" err="1" smtClean="0">
                <a:latin typeface="Times New Roman" pitchFamily="18" charset="0"/>
                <a:cs typeface="Times New Roman" pitchFamily="18" charset="0"/>
              </a:rPr>
              <a:t>Initiative</a:t>
            </a:r>
            <a:endParaRPr lang="sv-SE" sz="2000" b="1"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Initiativ </a:t>
            </a:r>
            <a:r>
              <a:rPr lang="sv-SE" sz="2000" dirty="0">
                <a:latin typeface="Times New Roman" pitchFamily="18" charset="0"/>
                <a:cs typeface="Times New Roman" pitchFamily="18" charset="0"/>
              </a:rPr>
              <a:t>från w3c med syftet att arbeta för en tillgänglig webb.</a:t>
            </a:r>
          </a:p>
          <a:p>
            <a:endParaRPr lang="sv-SE" sz="2000" dirty="0">
              <a:latin typeface="Times New Roman" pitchFamily="18" charset="0"/>
              <a:cs typeface="Times New Roman" pitchFamily="18" charset="0"/>
            </a:endParaRPr>
          </a:p>
          <a:p>
            <a:r>
              <a:rPr lang="sv-SE" sz="2000" dirty="0">
                <a:latin typeface="Times New Roman" pitchFamily="18" charset="0"/>
                <a:cs typeface="Times New Roman" pitchFamily="18" charset="0"/>
              </a:rPr>
              <a:t>Har skapat riktlinjer för tillgänglighet på webben som finns samlat i WCAG </a:t>
            </a:r>
            <a:r>
              <a:rPr lang="sv-SE" sz="2000" dirty="0" smtClean="0">
                <a:latin typeface="Times New Roman" pitchFamily="18" charset="0"/>
                <a:cs typeface="Times New Roman" pitchFamily="18" charset="0"/>
              </a:rPr>
              <a:t/>
            </a:r>
            <a:br>
              <a:rPr lang="sv-SE" sz="2000" dirty="0" smtClean="0">
                <a:latin typeface="Times New Roman" pitchFamily="18" charset="0"/>
                <a:cs typeface="Times New Roman" pitchFamily="18" charset="0"/>
              </a:rPr>
            </a:br>
            <a:r>
              <a:rPr lang="sv-SE" sz="2000" dirty="0" smtClean="0">
                <a:latin typeface="Times New Roman" pitchFamily="18" charset="0"/>
                <a:cs typeface="Times New Roman" pitchFamily="18" charset="0"/>
              </a:rPr>
              <a:t>(</a:t>
            </a:r>
            <a:r>
              <a:rPr lang="sv-SE" sz="2000" dirty="0">
                <a:latin typeface="Times New Roman" pitchFamily="18" charset="0"/>
                <a:cs typeface="Times New Roman" pitchFamily="18" charset="0"/>
              </a:rPr>
              <a:t>Web </a:t>
            </a:r>
            <a:r>
              <a:rPr lang="sv-SE" sz="2000" dirty="0" err="1">
                <a:latin typeface="Times New Roman" pitchFamily="18" charset="0"/>
                <a:cs typeface="Times New Roman" pitchFamily="18" charset="0"/>
              </a:rPr>
              <a:t>Content</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Accessibility</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Guidelines</a:t>
            </a:r>
            <a:r>
              <a:rPr lang="sv-SE" sz="2000" dirty="0">
                <a:latin typeface="Times New Roman" pitchFamily="18" charset="0"/>
                <a:cs typeface="Times New Roman" pitchFamily="18" charset="0"/>
              </a:rPr>
              <a:t>). Nuvarande version är </a:t>
            </a:r>
            <a:r>
              <a:rPr lang="sv-SE" sz="2000" dirty="0" smtClean="0">
                <a:latin typeface="Times New Roman" pitchFamily="18" charset="0"/>
                <a:cs typeface="Times New Roman" pitchFamily="18" charset="0"/>
              </a:rPr>
              <a:t>2.0.</a:t>
            </a:r>
          </a:p>
          <a:p>
            <a:endParaRPr lang="sv-SE" sz="2000"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1999:	WCAG 1.0</a:t>
            </a:r>
          </a:p>
          <a:p>
            <a:r>
              <a:rPr lang="sv-SE" sz="2000" dirty="0" smtClean="0">
                <a:latin typeface="Times New Roman" pitchFamily="18" charset="0"/>
                <a:cs typeface="Times New Roman" pitchFamily="18" charset="0"/>
              </a:rPr>
              <a:t>2008:	</a:t>
            </a:r>
            <a:r>
              <a:rPr lang="sv-SE" sz="2000" b="1" dirty="0" smtClean="0">
                <a:latin typeface="Times New Roman" pitchFamily="18" charset="0"/>
                <a:cs typeface="Times New Roman" pitchFamily="18" charset="0"/>
              </a:rPr>
              <a:t>WCAG 2.0</a:t>
            </a:r>
          </a:p>
          <a:p>
            <a:endParaRPr lang="sv-SE" sz="2000" b="1" dirty="0" smtClean="0">
              <a:latin typeface="Times New Roman" pitchFamily="18" charset="0"/>
              <a:cs typeface="Times New Roman" pitchFamily="18" charset="0"/>
            </a:endParaRPr>
          </a:p>
          <a:p>
            <a:r>
              <a:rPr lang="sv-SE" sz="2000" b="1" dirty="0" smtClean="0">
                <a:latin typeface="Times New Roman" pitchFamily="18" charset="0"/>
                <a:cs typeface="Times New Roman" pitchFamily="18" charset="0"/>
              </a:rPr>
              <a:t>----------------------------------------</a:t>
            </a:r>
          </a:p>
          <a:p>
            <a:endParaRPr lang="sv-SE" sz="2000" b="1" dirty="0" smtClean="0">
              <a:latin typeface="Times New Roman" pitchFamily="18" charset="0"/>
              <a:cs typeface="Times New Roman" pitchFamily="18" charset="0"/>
            </a:endParaRPr>
          </a:p>
          <a:p>
            <a:pPr marL="628650" indent="-628650"/>
            <a:r>
              <a:rPr lang="sv-SE" sz="2000" dirty="0" smtClean="0">
                <a:latin typeface="Times New Roman" pitchFamily="18" charset="0"/>
                <a:cs typeface="Times New Roman" pitchFamily="18" charset="0"/>
              </a:rPr>
              <a:t>2010: Myndigheter och offentliga webbplatser inom EU ska uppfylla </a:t>
            </a:r>
            <a:r>
              <a:rPr lang="sv-SE" sz="2000" dirty="0">
                <a:latin typeface="Times New Roman" pitchFamily="18" charset="0"/>
                <a:cs typeface="Times New Roman" pitchFamily="18" charset="0"/>
              </a:rPr>
              <a:t/>
            </a:r>
            <a:br>
              <a:rPr lang="sv-SE" sz="2000" dirty="0">
                <a:latin typeface="Times New Roman" pitchFamily="18" charset="0"/>
                <a:cs typeface="Times New Roman" pitchFamily="18" charset="0"/>
              </a:rPr>
            </a:br>
            <a:r>
              <a:rPr lang="sv-SE" sz="2000" dirty="0" smtClean="0">
                <a:latin typeface="Times New Roman" pitchFamily="18" charset="0"/>
                <a:cs typeface="Times New Roman" pitchFamily="18" charset="0"/>
              </a:rPr>
              <a:t>riktlinjerna för WCAG 1.0</a:t>
            </a:r>
            <a:endParaRPr lang="sv-SE" sz="2000" dirty="0">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3970415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Funka Nu</a:t>
            </a:r>
            <a:endParaRPr lang="sv-SE"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00526">
            <a:off x="6924282" y="750799"/>
            <a:ext cx="1788499" cy="7924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6" name="Rectangle 5"/>
          <p:cNvSpPr/>
          <p:nvPr/>
        </p:nvSpPr>
        <p:spPr>
          <a:xfrm>
            <a:off x="251520" y="5089748"/>
            <a:ext cx="2386038" cy="369332"/>
          </a:xfrm>
          <a:prstGeom prst="rect">
            <a:avLst/>
          </a:prstGeom>
        </p:spPr>
        <p:txBody>
          <a:bodyPr wrap="none">
            <a:spAutoFit/>
          </a:bodyPr>
          <a:lstStyle/>
          <a:p>
            <a:r>
              <a:rPr lang="sv-SE" dirty="0"/>
              <a:t>http://www.funkanu.se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57300"/>
            <a:ext cx="2381510" cy="42984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345598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Teknisk grundkonstruktion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43632" y="3276911"/>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5" name="TextBox 4"/>
          <p:cNvSpPr txBox="1"/>
          <p:nvPr/>
        </p:nvSpPr>
        <p:spPr>
          <a:xfrm>
            <a:off x="3851920" y="2080683"/>
            <a:ext cx="4824536" cy="1200329"/>
          </a:xfrm>
          <a:prstGeom prst="rect">
            <a:avLst/>
          </a:prstGeom>
          <a:noFill/>
        </p:spPr>
        <p:txBody>
          <a:bodyPr wrap="square" rtlCol="0">
            <a:spAutoFit/>
          </a:bodyPr>
          <a:lstStyle/>
          <a:p>
            <a:r>
              <a:rPr lang="sv-SE" sz="2400" dirty="0" smtClean="0">
                <a:latin typeface="Times New Roman" pitchFamily="18" charset="0"/>
                <a:cs typeface="Times New Roman" pitchFamily="18" charset="0"/>
              </a:rPr>
              <a:t>Jobba efter standarder så att hjälpmedelsverktyg kan fungera tillsammans med din sajt.</a:t>
            </a:r>
          </a:p>
        </p:txBody>
      </p:sp>
    </p:spTree>
    <p:extLst>
      <p:ext uri="{BB962C8B-B14F-4D97-AF65-F5344CB8AC3E}">
        <p14:creationId xmlns:p14="http://schemas.microsoft.com/office/powerpoint/2010/main" val="6831623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a:t>
            </a:r>
            <a:r>
              <a:rPr lang="sv-SE" b="1" dirty="0" smtClean="0"/>
              <a:t>–Webbteknik</a:t>
            </a:r>
            <a:endParaRPr lang="sv-SE" b="1" dirty="0"/>
          </a:p>
        </p:txBody>
      </p:sp>
      <p:sp>
        <p:nvSpPr>
          <p:cNvPr id="15" name="TextBox 14"/>
          <p:cNvSpPr txBox="1"/>
          <p:nvPr/>
        </p:nvSpPr>
        <p:spPr>
          <a:xfrm>
            <a:off x="1403648" y="1378601"/>
            <a:ext cx="3441968" cy="5386091"/>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Från klient till server till klient</a:t>
            </a:r>
          </a:p>
          <a:p>
            <a:pPr marL="285750" indent="-285750">
              <a:buFont typeface="Arial" charset="0"/>
              <a:buChar char="•"/>
            </a:pPr>
            <a:r>
              <a:rPr lang="sv-SE" dirty="0" smtClean="0">
                <a:latin typeface="Minya Nouvelle" pitchFamily="2" charset="0"/>
              </a:rPr>
              <a:t>Port </a:t>
            </a:r>
            <a:r>
              <a:rPr lang="sv-SE" dirty="0" smtClean="0">
                <a:latin typeface="Minya Nouvelle" pitchFamily="2" charset="0"/>
              </a:rPr>
              <a:t>80</a:t>
            </a:r>
          </a:p>
          <a:p>
            <a:pPr marL="285750" indent="-285750">
              <a:buFont typeface="Arial" charset="0"/>
              <a:buChar char="•"/>
            </a:pPr>
            <a:r>
              <a:rPr lang="sv-SE" dirty="0" smtClean="0">
                <a:latin typeface="Minya Nouvelle" pitchFamily="2" charset="0"/>
              </a:rPr>
              <a:t>Webbservrar</a:t>
            </a:r>
          </a:p>
          <a:p>
            <a:pPr marL="285750" indent="-285750">
              <a:buFont typeface="Arial" charset="0"/>
              <a:buChar char="•"/>
            </a:pPr>
            <a:r>
              <a:rPr lang="sv-SE" dirty="0" smtClean="0">
                <a:latin typeface="Minya Nouvelle" pitchFamily="2" charset="0"/>
              </a:rPr>
              <a:t>Webbläsare</a:t>
            </a:r>
            <a:br>
              <a:rPr lang="sv-SE" dirty="0" smtClean="0">
                <a:latin typeface="Minya Nouvelle" pitchFamily="2" charset="0"/>
              </a:rPr>
            </a:br>
            <a:r>
              <a:rPr lang="sv-SE" dirty="0" smtClean="0">
                <a:latin typeface="Minya Nouvelle" pitchFamily="2" charset="0"/>
              </a:rPr>
              <a:t>- </a:t>
            </a:r>
            <a:r>
              <a:rPr lang="sv-SE" dirty="0" err="1" smtClean="0">
                <a:latin typeface="Minya Nouvelle" pitchFamily="2" charset="0"/>
              </a:rPr>
              <a:t>Rendreringsmotorer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Standarder på webben, W3C</a:t>
            </a:r>
          </a:p>
          <a:p>
            <a:pPr marL="285750" indent="-285750">
              <a:buFont typeface="Arial" charset="0"/>
              <a:buChar char="•"/>
            </a:pPr>
            <a:r>
              <a:rPr lang="sv-SE" dirty="0" smtClean="0">
                <a:latin typeface="Minya Nouvelle" pitchFamily="2" charset="0"/>
              </a:rPr>
              <a:t>Från SGML till </a:t>
            </a:r>
            <a:r>
              <a:rPr lang="sv-SE" dirty="0" smtClean="0">
                <a:latin typeface="Minya Nouvelle" pitchFamily="2" charset="0"/>
              </a:rPr>
              <a:t>HTML5</a:t>
            </a:r>
          </a:p>
          <a:p>
            <a:pPr marL="285750" indent="-285750">
              <a:buFont typeface="Arial" charset="0"/>
              <a:buChar char="•"/>
            </a:pPr>
            <a:r>
              <a:rPr lang="sv-SE" dirty="0" smtClean="0">
                <a:latin typeface="Minya Nouvelle" pitchFamily="2" charset="0"/>
              </a:rPr>
              <a:t>Tillgänglighet</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84127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descr="S:\dfm\info\icons\v-collections\v_collections_png\computer_network_security\256x256\shadow\serve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934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dfm\info\icons\v-collections\v_collections_png\business_finance_data\256x256\shadow\hand_pres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00151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374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Pedagogiken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23528" y="2763564"/>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3" name="TextBox 2"/>
          <p:cNvSpPr txBox="1"/>
          <p:nvPr/>
        </p:nvSpPr>
        <p:spPr>
          <a:xfrm>
            <a:off x="3779912" y="1851267"/>
            <a:ext cx="4717958" cy="2308324"/>
          </a:xfrm>
          <a:prstGeom prst="rect">
            <a:avLst/>
          </a:prstGeom>
          <a:noFill/>
        </p:spPr>
        <p:txBody>
          <a:bodyPr wrap="none" rtlCol="0">
            <a:spAutoFit/>
          </a:bodyPr>
          <a:lstStyle/>
          <a:p>
            <a:r>
              <a:rPr lang="sv-SE" sz="2400" dirty="0" smtClean="0">
                <a:latin typeface="Times New Roman" pitchFamily="18" charset="0"/>
                <a:cs typeface="Times New Roman" pitchFamily="18" charset="0"/>
              </a:rPr>
              <a:t>Användbarhet</a:t>
            </a:r>
          </a:p>
          <a:p>
            <a:endParaRPr lang="sv-SE" sz="2400" dirty="0">
              <a:latin typeface="Times New Roman" pitchFamily="18" charset="0"/>
              <a:cs typeface="Times New Roman" pitchFamily="18" charset="0"/>
            </a:endParaRPr>
          </a:p>
          <a:p>
            <a:r>
              <a:rPr lang="sv-SE" sz="2400" dirty="0" smtClean="0">
                <a:latin typeface="Times New Roman" pitchFamily="18" charset="0"/>
                <a:cs typeface="Times New Roman" pitchFamily="18" charset="0"/>
              </a:rPr>
              <a:t>Förstår man vad sidan vill förmedla?</a:t>
            </a:r>
          </a:p>
          <a:p>
            <a:endParaRPr lang="sv-SE" sz="2400" dirty="0" smtClean="0">
              <a:latin typeface="Times New Roman" pitchFamily="18" charset="0"/>
              <a:cs typeface="Times New Roman" pitchFamily="18" charset="0"/>
            </a:endParaRPr>
          </a:p>
          <a:p>
            <a:r>
              <a:rPr lang="sv-SE" sz="2400" dirty="0" smtClean="0">
                <a:latin typeface="Times New Roman" pitchFamily="18" charset="0"/>
                <a:cs typeface="Times New Roman" pitchFamily="18" charset="0"/>
              </a:rPr>
              <a:t>Är sajtens uppbyggnad logisk?</a:t>
            </a:r>
          </a:p>
          <a:p>
            <a:endParaRPr lang="sv-SE"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25681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Språklagen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629047" y="2318742"/>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8" name="Rectangle 7"/>
          <p:cNvSpPr/>
          <p:nvPr/>
        </p:nvSpPr>
        <p:spPr>
          <a:xfrm>
            <a:off x="3635896" y="1742678"/>
            <a:ext cx="4572000" cy="923330"/>
          </a:xfrm>
          <a:prstGeom prst="rect">
            <a:avLst/>
          </a:prstGeom>
        </p:spPr>
        <p:txBody>
          <a:bodyPr>
            <a:spAutoFit/>
          </a:bodyPr>
          <a:lstStyle/>
          <a:p>
            <a:pPr marL="269875" indent="-269875"/>
            <a:r>
              <a:rPr lang="sv-SE" b="1" dirty="0" smtClean="0">
                <a:latin typeface="Times New Roman" pitchFamily="18" charset="0"/>
                <a:cs typeface="Times New Roman" pitchFamily="18" charset="0"/>
              </a:rPr>
              <a:t>9§</a:t>
            </a:r>
            <a:r>
              <a:rPr lang="sv-SE" dirty="0" smtClean="0">
                <a:latin typeface="Times New Roman" pitchFamily="18" charset="0"/>
                <a:cs typeface="Times New Roman" pitchFamily="18" charset="0"/>
              </a:rPr>
              <a:t> </a:t>
            </a:r>
            <a:r>
              <a:rPr lang="sv-SE" i="1" dirty="0">
                <a:latin typeface="Times New Roman" pitchFamily="18" charset="0"/>
                <a:cs typeface="Times New Roman" pitchFamily="18" charset="0"/>
              </a:rPr>
              <a:t>Det allmänna har ett särskilt ansvar för att skydda och främja det svenska teckenspråket. </a:t>
            </a:r>
          </a:p>
        </p:txBody>
      </p:sp>
      <p:sp>
        <p:nvSpPr>
          <p:cNvPr id="9" name="Rectangle 8"/>
          <p:cNvSpPr/>
          <p:nvPr/>
        </p:nvSpPr>
        <p:spPr>
          <a:xfrm>
            <a:off x="3635896" y="2907580"/>
            <a:ext cx="4572000" cy="646331"/>
          </a:xfrm>
          <a:prstGeom prst="rect">
            <a:avLst/>
          </a:prstGeom>
        </p:spPr>
        <p:txBody>
          <a:bodyPr>
            <a:spAutoFit/>
          </a:bodyPr>
          <a:lstStyle/>
          <a:p>
            <a:pPr marL="358775" indent="-358775">
              <a:tabLst>
                <a:tab pos="446088" algn="l"/>
              </a:tabLst>
            </a:pPr>
            <a:r>
              <a:rPr lang="sv-SE" b="1" dirty="0" smtClean="0">
                <a:latin typeface="Times New Roman" pitchFamily="18" charset="0"/>
                <a:cs typeface="Times New Roman" pitchFamily="18" charset="0"/>
              </a:rPr>
              <a:t>11§ </a:t>
            </a:r>
            <a:r>
              <a:rPr lang="sv-SE" i="1" dirty="0">
                <a:latin typeface="Times New Roman" pitchFamily="18" charset="0"/>
                <a:cs typeface="Times New Roman" pitchFamily="18" charset="0"/>
              </a:rPr>
              <a:t>Språket i offentlig verksamhet ska </a:t>
            </a:r>
            <a:r>
              <a:rPr lang="sv-SE" i="1" dirty="0" smtClean="0">
                <a:latin typeface="Times New Roman" pitchFamily="18" charset="0"/>
                <a:cs typeface="Times New Roman" pitchFamily="18" charset="0"/>
              </a:rPr>
              <a:t>vara vårdat</a:t>
            </a:r>
            <a:r>
              <a:rPr lang="sv-SE" i="1" dirty="0">
                <a:latin typeface="Times New Roman" pitchFamily="18" charset="0"/>
                <a:cs typeface="Times New Roman" pitchFamily="18" charset="0"/>
              </a:rPr>
              <a:t>, enkelt och begripligt. </a:t>
            </a:r>
          </a:p>
        </p:txBody>
      </p:sp>
      <p:sp>
        <p:nvSpPr>
          <p:cNvPr id="12" name="Rectangle 11"/>
          <p:cNvSpPr/>
          <p:nvPr/>
        </p:nvSpPr>
        <p:spPr>
          <a:xfrm>
            <a:off x="1691680" y="5089748"/>
            <a:ext cx="7272808" cy="369332"/>
          </a:xfrm>
          <a:prstGeom prst="rect">
            <a:avLst/>
          </a:prstGeom>
        </p:spPr>
        <p:txBody>
          <a:bodyPr wrap="square">
            <a:spAutoFit/>
          </a:bodyPr>
          <a:lstStyle/>
          <a:p>
            <a:pPr algn="r"/>
            <a:r>
              <a:rPr lang="sv-SE" i="1" dirty="0"/>
              <a:t>http://www.sprakforsvaret.se/sf/fileadmin/PDF/spraklagen_200509.pdf</a:t>
            </a:r>
          </a:p>
        </p:txBody>
      </p:sp>
      <p:sp>
        <p:nvSpPr>
          <p:cNvPr id="5" name="TextBox 4"/>
          <p:cNvSpPr txBox="1"/>
          <p:nvPr/>
        </p:nvSpPr>
        <p:spPr>
          <a:xfrm>
            <a:off x="6084168" y="625252"/>
            <a:ext cx="1188132" cy="461665"/>
          </a:xfrm>
          <a:prstGeom prst="rect">
            <a:avLst/>
          </a:prstGeom>
          <a:noFill/>
        </p:spPr>
        <p:txBody>
          <a:bodyPr wrap="square" rtlCol="0">
            <a:spAutoFit/>
          </a:bodyPr>
          <a:lstStyle/>
          <a:p>
            <a:r>
              <a:rPr lang="sv-SE" sz="2400" b="1" dirty="0" smtClean="0">
                <a:latin typeface="Minya Nouvelle" pitchFamily="2" charset="0"/>
              </a:rPr>
              <a:t>2009</a:t>
            </a:r>
          </a:p>
        </p:txBody>
      </p:sp>
    </p:spTree>
    <p:extLst>
      <p:ext uri="{BB962C8B-B14F-4D97-AF65-F5344CB8AC3E}">
        <p14:creationId xmlns:p14="http://schemas.microsoft.com/office/powerpoint/2010/main" val="1221836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b="1" dirty="0" smtClean="0"/>
              <a:t>Vägledning för Webbutveckling</a:t>
            </a:r>
            <a:endParaRPr lang="sv-SE" sz="4000" b="1" dirty="0"/>
          </a:p>
        </p:txBody>
      </p:sp>
      <p:sp>
        <p:nvSpPr>
          <p:cNvPr id="4" name="Rectangle 3"/>
          <p:cNvSpPr/>
          <p:nvPr/>
        </p:nvSpPr>
        <p:spPr>
          <a:xfrm>
            <a:off x="4716016" y="2065412"/>
            <a:ext cx="3035469" cy="369332"/>
          </a:xfrm>
          <a:prstGeom prst="rect">
            <a:avLst/>
          </a:prstGeom>
        </p:spPr>
        <p:txBody>
          <a:bodyPr wrap="none">
            <a:spAutoFit/>
          </a:bodyPr>
          <a:lstStyle/>
          <a:p>
            <a:r>
              <a:rPr lang="en-US" dirty="0"/>
              <a:t>http://</a:t>
            </a:r>
            <a:r>
              <a:rPr lang="en-US" dirty="0" err="1"/>
              <a:t>www.webbriktlinjer.se</a:t>
            </a:r>
            <a:r>
              <a:rPr lang="en-US" dirty="0"/>
              <a:t>/</a:t>
            </a:r>
          </a:p>
        </p:txBody>
      </p:sp>
      <p:pic>
        <p:nvPicPr>
          <p:cNvPr id="6" name="Picture 5" descr="Skärmavbild 2013-09-24 kl. 14.46.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5332"/>
            <a:ext cx="3915304" cy="3890795"/>
          </a:xfrm>
          <a:prstGeom prst="rect">
            <a:avLst/>
          </a:prstGeom>
        </p:spPr>
      </p:pic>
      <p:sp>
        <p:nvSpPr>
          <p:cNvPr id="7" name="TextBox 6"/>
          <p:cNvSpPr txBox="1"/>
          <p:nvPr/>
        </p:nvSpPr>
        <p:spPr>
          <a:xfrm>
            <a:off x="4788024" y="1561356"/>
            <a:ext cx="3123046" cy="369332"/>
          </a:xfrm>
          <a:prstGeom prst="rect">
            <a:avLst/>
          </a:prstGeom>
          <a:noFill/>
        </p:spPr>
        <p:txBody>
          <a:bodyPr wrap="none" rtlCol="0">
            <a:spAutoFit/>
          </a:bodyPr>
          <a:lstStyle/>
          <a:p>
            <a:r>
              <a:rPr lang="en-US" dirty="0" err="1" smtClean="0">
                <a:latin typeface="Minya Nouvelle" pitchFamily="2" charset="0"/>
              </a:rPr>
              <a:t>Riktlinjer</a:t>
            </a:r>
            <a:r>
              <a:rPr lang="en-US" dirty="0" smtClean="0">
                <a:latin typeface="Minya Nouvelle" pitchFamily="2" charset="0"/>
              </a:rPr>
              <a:t> </a:t>
            </a:r>
            <a:r>
              <a:rPr lang="en-US" dirty="0" err="1" smtClean="0">
                <a:latin typeface="Minya Nouvelle" pitchFamily="2" charset="0"/>
              </a:rPr>
              <a:t>från</a:t>
            </a:r>
            <a:r>
              <a:rPr lang="en-US" dirty="0" smtClean="0">
                <a:latin typeface="Minya Nouvelle" pitchFamily="2" charset="0"/>
              </a:rPr>
              <a:t> e-</a:t>
            </a:r>
            <a:r>
              <a:rPr lang="en-US" dirty="0" err="1" smtClean="0">
                <a:latin typeface="Minya Nouvelle" pitchFamily="2" charset="0"/>
              </a:rPr>
              <a:t>delegationen</a:t>
            </a:r>
            <a:endParaRPr lang="en-US" dirty="0" smtClean="0">
              <a:latin typeface="Minya Nouvelle" pitchFamily="2" charset="0"/>
            </a:endParaRPr>
          </a:p>
        </p:txBody>
      </p:sp>
    </p:spTree>
    <p:extLst>
      <p:ext uri="{BB962C8B-B14F-4D97-AF65-F5344CB8AC3E}">
        <p14:creationId xmlns:p14="http://schemas.microsoft.com/office/powerpoint/2010/main" val="13578519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Guidelines</a:t>
            </a:r>
            <a:endParaRPr lang="sv-SE" dirty="0"/>
          </a:p>
        </p:txBody>
      </p:sp>
      <p:sp>
        <p:nvSpPr>
          <p:cNvPr id="3" name="Subtitle 2"/>
          <p:cNvSpPr>
            <a:spLocks noGrp="1"/>
          </p:cNvSpPr>
          <p:nvPr>
            <p:ph type="subTitle" idx="1"/>
          </p:nvPr>
        </p:nvSpPr>
        <p:spPr>
          <a:xfrm>
            <a:off x="467544" y="1273324"/>
            <a:ext cx="8352928" cy="3744416"/>
          </a:xfrm>
        </p:spPr>
        <p:txBody>
          <a:bodyPr/>
          <a:lstStyle/>
          <a:p>
            <a:r>
              <a:rPr lang="sv-SE" sz="3200" b="1" dirty="0" smtClean="0"/>
              <a:t>WCAG </a:t>
            </a:r>
            <a:r>
              <a:rPr lang="sv-SE" sz="3200" dirty="0" smtClean="0"/>
              <a:t>- </a:t>
            </a:r>
            <a:r>
              <a:rPr lang="sv-SE" dirty="0"/>
              <a:t>Web </a:t>
            </a:r>
            <a:r>
              <a:rPr lang="sv-SE" dirty="0" err="1"/>
              <a:t>Content</a:t>
            </a:r>
            <a:r>
              <a:rPr lang="sv-SE" dirty="0"/>
              <a:t> </a:t>
            </a:r>
            <a:r>
              <a:rPr lang="sv-SE" dirty="0" err="1"/>
              <a:t>Accessability</a:t>
            </a:r>
            <a:r>
              <a:rPr lang="sv-SE" dirty="0"/>
              <a:t> </a:t>
            </a:r>
            <a:r>
              <a:rPr lang="sv-SE" dirty="0" err="1"/>
              <a:t>Guidelines</a:t>
            </a:r>
            <a:endParaRPr lang="sv-SE" dirty="0"/>
          </a:p>
          <a:p>
            <a:r>
              <a:rPr lang="sv-SE" sz="3200" b="1" dirty="0" smtClean="0"/>
              <a:t>UAAG </a:t>
            </a:r>
            <a:r>
              <a:rPr lang="sv-SE" sz="3200" dirty="0" smtClean="0"/>
              <a:t>- </a:t>
            </a:r>
            <a:r>
              <a:rPr lang="sv-SE" dirty="0" err="1"/>
              <a:t>User</a:t>
            </a:r>
            <a:r>
              <a:rPr lang="sv-SE" dirty="0"/>
              <a:t> Agent </a:t>
            </a:r>
            <a:r>
              <a:rPr lang="sv-SE" dirty="0" err="1"/>
              <a:t>Accessibility</a:t>
            </a:r>
            <a:r>
              <a:rPr lang="sv-SE" dirty="0"/>
              <a:t> </a:t>
            </a:r>
            <a:r>
              <a:rPr lang="sv-SE" dirty="0" err="1" smtClean="0"/>
              <a:t>Guidelines</a:t>
            </a:r>
            <a:endParaRPr lang="sv-SE" sz="3200" dirty="0" smtClean="0"/>
          </a:p>
          <a:p>
            <a:r>
              <a:rPr lang="sv-SE" sz="3200" b="1" dirty="0" smtClean="0"/>
              <a:t>ATAG </a:t>
            </a:r>
            <a:r>
              <a:rPr lang="sv-SE" sz="3200" dirty="0" smtClean="0"/>
              <a:t>- </a:t>
            </a:r>
            <a:r>
              <a:rPr lang="sv-SE" dirty="0" err="1"/>
              <a:t>Authoring</a:t>
            </a:r>
            <a:r>
              <a:rPr lang="sv-SE" dirty="0"/>
              <a:t> </a:t>
            </a:r>
            <a:r>
              <a:rPr lang="sv-SE" dirty="0" err="1"/>
              <a:t>Tool</a:t>
            </a:r>
            <a:r>
              <a:rPr lang="sv-SE" dirty="0"/>
              <a:t> </a:t>
            </a:r>
            <a:r>
              <a:rPr lang="sv-SE" dirty="0" err="1"/>
              <a:t>Accessibility</a:t>
            </a:r>
            <a:r>
              <a:rPr lang="sv-SE" dirty="0"/>
              <a:t> </a:t>
            </a:r>
            <a:r>
              <a:rPr lang="sv-SE" dirty="0" err="1" smtClean="0"/>
              <a:t>Guidelines</a:t>
            </a:r>
            <a:endParaRPr lang="sv-SE" dirty="0" smtClean="0"/>
          </a:p>
          <a:p>
            <a:r>
              <a:rPr lang="sv-SE" sz="3200" b="1" dirty="0" smtClean="0"/>
              <a:t>ARIA</a:t>
            </a:r>
            <a:r>
              <a:rPr lang="sv-SE" sz="3200" dirty="0" smtClean="0"/>
              <a:t> - </a:t>
            </a:r>
            <a:r>
              <a:rPr lang="sv-SE" dirty="0" err="1" smtClean="0"/>
              <a:t>Accessible</a:t>
            </a:r>
            <a:r>
              <a:rPr lang="sv-SE" dirty="0" smtClean="0"/>
              <a:t> </a:t>
            </a:r>
            <a:r>
              <a:rPr lang="sv-SE" dirty="0" err="1" smtClean="0"/>
              <a:t>Rich</a:t>
            </a:r>
            <a:r>
              <a:rPr lang="sv-SE" dirty="0" smtClean="0"/>
              <a:t> Internet </a:t>
            </a:r>
            <a:r>
              <a:rPr lang="sv-SE" dirty="0" err="1" smtClean="0"/>
              <a:t>Applications</a:t>
            </a:r>
            <a:endParaRPr lang="sv-SE" dirty="0"/>
          </a:p>
        </p:txBody>
      </p:sp>
      <p:sp>
        <p:nvSpPr>
          <p:cNvPr id="4" name="Rectangle 3"/>
          <p:cNvSpPr/>
          <p:nvPr/>
        </p:nvSpPr>
        <p:spPr>
          <a:xfrm>
            <a:off x="3563888" y="5099040"/>
            <a:ext cx="5364088" cy="369332"/>
          </a:xfrm>
          <a:prstGeom prst="rect">
            <a:avLst/>
          </a:prstGeom>
        </p:spPr>
        <p:txBody>
          <a:bodyPr wrap="square">
            <a:spAutoFit/>
          </a:bodyPr>
          <a:lstStyle/>
          <a:p>
            <a:pPr algn="r"/>
            <a:r>
              <a:rPr lang="sv-SE" i="1" dirty="0"/>
              <a:t>http://www.w3.org/standards/webdesign/accessibility</a:t>
            </a:r>
          </a:p>
        </p:txBody>
      </p:sp>
      <p:pic>
        <p:nvPicPr>
          <p:cNvPr id="176130" name="Picture 2" descr="Web Accessibility initi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39" y="337220"/>
            <a:ext cx="2328259"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883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1.0</a:t>
            </a:r>
            <a:endParaRPr lang="sv-SE" b="1"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057300"/>
            <a:ext cx="5705574" cy="43592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1544513"/>
            <a:ext cx="2639441" cy="1384995"/>
          </a:xfrm>
          <a:prstGeom prst="rect">
            <a:avLst/>
          </a:prstGeom>
          <a:noFill/>
        </p:spPr>
        <p:txBody>
          <a:bodyPr wrap="none" rtlCol="0">
            <a:spAutoFit/>
          </a:bodyPr>
          <a:lstStyle/>
          <a:p>
            <a:r>
              <a:rPr lang="sv-SE" sz="2800" dirty="0" smtClean="0">
                <a:latin typeface="Times New Roman" pitchFamily="18" charset="0"/>
                <a:cs typeface="Times New Roman" pitchFamily="18" charset="0"/>
              </a:rPr>
              <a:t>Teknikorienterat.</a:t>
            </a:r>
          </a:p>
          <a:p>
            <a:endParaRPr lang="sv-SE" sz="2800" dirty="0">
              <a:latin typeface="Times New Roman" pitchFamily="18" charset="0"/>
              <a:cs typeface="Times New Roman" pitchFamily="18" charset="0"/>
            </a:endParaRPr>
          </a:p>
          <a:p>
            <a:r>
              <a:rPr lang="sv-SE" sz="2800" dirty="0" smtClean="0">
                <a:latin typeface="Times New Roman" pitchFamily="18" charset="0"/>
                <a:cs typeface="Times New Roman" pitchFamily="18" charset="0"/>
              </a:rPr>
              <a:t>Snabbt omodern.</a:t>
            </a:r>
          </a:p>
        </p:txBody>
      </p:sp>
    </p:spTree>
    <p:extLst>
      <p:ext uri="{BB962C8B-B14F-4D97-AF65-F5344CB8AC3E}">
        <p14:creationId xmlns:p14="http://schemas.microsoft.com/office/powerpoint/2010/main" val="12808612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2.0</a:t>
            </a:r>
            <a:endParaRPr lang="sv-SE" b="1" dirty="0"/>
          </a:p>
        </p:txBody>
      </p:sp>
      <p:sp>
        <p:nvSpPr>
          <p:cNvPr id="4" name="Down Arrow 3"/>
          <p:cNvSpPr/>
          <p:nvPr/>
        </p:nvSpPr>
        <p:spPr>
          <a:xfrm>
            <a:off x="4238084" y="3649588"/>
            <a:ext cx="785172" cy="43231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5" name="Down Arrow 4"/>
          <p:cNvSpPr/>
          <p:nvPr/>
        </p:nvSpPr>
        <p:spPr>
          <a:xfrm>
            <a:off x="4251570" y="2209161"/>
            <a:ext cx="642413" cy="43231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6" name="Rectangle 5"/>
          <p:cNvSpPr/>
          <p:nvPr/>
        </p:nvSpPr>
        <p:spPr>
          <a:xfrm>
            <a:off x="397091" y="1178699"/>
            <a:ext cx="8351373" cy="10706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3600" b="1" dirty="0" smtClean="0"/>
              <a:t>Principer (4 </a:t>
            </a:r>
            <a:r>
              <a:rPr lang="sv-SE" sz="3600" b="1" dirty="0" err="1" smtClean="0"/>
              <a:t>st</a:t>
            </a:r>
            <a:r>
              <a:rPr lang="sv-SE" sz="3600" b="1" dirty="0" smtClean="0"/>
              <a:t>)</a:t>
            </a:r>
            <a:endParaRPr lang="sv-SE" sz="3600" b="1" dirty="0"/>
          </a:p>
        </p:txBody>
      </p:sp>
      <p:sp>
        <p:nvSpPr>
          <p:cNvPr id="7" name="Rectangle 6"/>
          <p:cNvSpPr/>
          <p:nvPr/>
        </p:nvSpPr>
        <p:spPr>
          <a:xfrm>
            <a:off x="397091" y="2650907"/>
            <a:ext cx="8351373" cy="10706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sz="3600" b="1" dirty="0" smtClean="0"/>
              <a:t>Riktlinjer (12st)</a:t>
            </a:r>
            <a:br>
              <a:rPr lang="sv-SE" sz="3600" b="1" dirty="0" smtClean="0"/>
            </a:br>
            <a:r>
              <a:rPr lang="sv-SE" sz="2400" i="1" dirty="0" smtClean="0"/>
              <a:t>(</a:t>
            </a:r>
            <a:r>
              <a:rPr lang="sv-SE" sz="2400" i="1" dirty="0" err="1" smtClean="0"/>
              <a:t>guidelines</a:t>
            </a:r>
            <a:r>
              <a:rPr lang="sv-SE" sz="2400" i="1" dirty="0" smtClean="0"/>
              <a:t>)</a:t>
            </a:r>
            <a:endParaRPr lang="sv-SE" sz="2400" i="1" dirty="0"/>
          </a:p>
        </p:txBody>
      </p:sp>
      <p:sp>
        <p:nvSpPr>
          <p:cNvPr id="8" name="Rectangle 7"/>
          <p:cNvSpPr/>
          <p:nvPr/>
        </p:nvSpPr>
        <p:spPr>
          <a:xfrm>
            <a:off x="469099" y="4081636"/>
            <a:ext cx="8351373" cy="1070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sz="3600" b="1" dirty="0" err="1" smtClean="0"/>
              <a:t>Success</a:t>
            </a:r>
            <a:r>
              <a:rPr lang="sv-SE" sz="3600" b="1" dirty="0" smtClean="0"/>
              <a:t> </a:t>
            </a:r>
            <a:r>
              <a:rPr lang="sv-SE" sz="3600" b="1" dirty="0" err="1" smtClean="0"/>
              <a:t>criterias</a:t>
            </a:r>
            <a:r>
              <a:rPr lang="sv-SE" sz="3600" b="1" dirty="0" smtClean="0"/>
              <a:t/>
            </a:r>
            <a:br>
              <a:rPr lang="sv-SE" sz="3600" b="1" dirty="0" smtClean="0"/>
            </a:br>
            <a:r>
              <a:rPr lang="sv-SE" sz="3600" b="1" dirty="0" smtClean="0"/>
              <a:t>(A, AA, AAA)</a:t>
            </a:r>
            <a:endParaRPr lang="sv-SE" sz="2400" i="1" dirty="0"/>
          </a:p>
        </p:txBody>
      </p:sp>
      <p:sp>
        <p:nvSpPr>
          <p:cNvPr id="10" name="Rectangle 9"/>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9382571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WCAG 2.0, Principer</a:t>
            </a:r>
            <a:endParaRPr lang="sv-SE" sz="3200" b="1" dirty="0"/>
          </a:p>
        </p:txBody>
      </p:sp>
      <p:sp>
        <p:nvSpPr>
          <p:cNvPr id="4" name="TextBox 3"/>
          <p:cNvSpPr txBox="1"/>
          <p:nvPr/>
        </p:nvSpPr>
        <p:spPr>
          <a:xfrm>
            <a:off x="395536" y="1129308"/>
            <a:ext cx="8192615" cy="4247317"/>
          </a:xfrm>
          <a:prstGeom prst="rect">
            <a:avLst/>
          </a:prstGeom>
          <a:noFill/>
        </p:spPr>
        <p:txBody>
          <a:bodyPr wrap="square" rtlCol="0">
            <a:spAutoFit/>
          </a:bodyPr>
          <a:lstStyle/>
          <a:p>
            <a:r>
              <a:rPr lang="sv-SE" b="1" dirty="0" smtClean="0">
                <a:latin typeface="Times New Roman" pitchFamily="18" charset="0"/>
                <a:cs typeface="Times New Roman" pitchFamily="18" charset="0"/>
              </a:rPr>
              <a:t>WCAG 2.0 bygger på fyra huvudprinciper:</a:t>
            </a:r>
          </a:p>
          <a:p>
            <a:endParaRPr lang="sv-SE" dirty="0" smtClean="0">
              <a:latin typeface="Times New Roman" pitchFamily="18" charset="0"/>
              <a:cs typeface="Times New Roman" pitchFamily="18" charset="0"/>
            </a:endParaRPr>
          </a:p>
          <a:p>
            <a:pPr marL="457200" indent="-457200">
              <a:buAutoNum type="arabicParenR"/>
            </a:pPr>
            <a:r>
              <a:rPr lang="sv-SE" b="1" dirty="0" err="1" smtClean="0">
                <a:latin typeface="Times New Roman" pitchFamily="18" charset="0"/>
                <a:cs typeface="Times New Roman" pitchFamily="18" charset="0"/>
              </a:rPr>
              <a:t>Uppfattningsbar</a:t>
            </a:r>
            <a:r>
              <a:rPr lang="sv-SE" b="1" dirty="0" smtClean="0">
                <a:latin typeface="Times New Roman" pitchFamily="18" charset="0"/>
                <a:cs typeface="Times New Roman" pitchFamily="18" charset="0"/>
              </a:rPr>
              <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En användare måste kunna uppfatta innehållet på sidan oavsett vilken typ innehållet har. Innehållet måste presenteras för olika sinnen.</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Hanterbar</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måste vara hanterbart för alla användare.</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Begriplig</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och innehållet måste vara begripligt. </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Robust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Innehållet måste vara tillgängligt även när tekniken går framåt och nya tolkar skapas.</a:t>
            </a:r>
          </a:p>
        </p:txBody>
      </p:sp>
      <p:sp>
        <p:nvSpPr>
          <p:cNvPr id="5" name="Rectangle 4"/>
          <p:cNvSpPr/>
          <p:nvPr/>
        </p:nvSpPr>
        <p:spPr>
          <a:xfrm>
            <a:off x="6386197" y="1057300"/>
            <a:ext cx="2409593" cy="6626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2400" b="1" dirty="0" smtClean="0"/>
              <a:t>Principer</a:t>
            </a:r>
            <a:endParaRPr lang="sv-SE" sz="2400" b="1" dirty="0"/>
          </a:p>
        </p:txBody>
      </p:sp>
      <p:sp>
        <p:nvSpPr>
          <p:cNvPr id="6" name="TextBox 5"/>
          <p:cNvSpPr txBox="1"/>
          <p:nvPr/>
        </p:nvSpPr>
        <p:spPr>
          <a:xfrm>
            <a:off x="5436096" y="5166260"/>
            <a:ext cx="3478260" cy="369332"/>
          </a:xfrm>
          <a:prstGeom prst="rect">
            <a:avLst/>
          </a:prstGeom>
          <a:noFill/>
        </p:spPr>
        <p:txBody>
          <a:bodyPr wrap="none" rtlCol="0">
            <a:spAutoFit/>
          </a:bodyPr>
          <a:lstStyle/>
          <a:p>
            <a:pPr algn="r"/>
            <a:r>
              <a:rPr lang="sv-SE" i="1" dirty="0" smtClean="0">
                <a:latin typeface="Times New Roman" pitchFamily="18" charset="0"/>
                <a:cs typeface="Times New Roman" pitchFamily="18" charset="0"/>
              </a:rPr>
              <a:t>Översättning från: www.funkanu.se</a:t>
            </a:r>
          </a:p>
        </p:txBody>
      </p:sp>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7660187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1: </a:t>
            </a:r>
            <a:r>
              <a:rPr lang="sv-SE" sz="2800" b="1" dirty="0" err="1" smtClean="0"/>
              <a:t>Uppfattningsbar</a:t>
            </a:r>
            <a:endParaRPr lang="sv-SE" sz="2800" b="1" dirty="0"/>
          </a:p>
        </p:txBody>
      </p:sp>
      <p:sp>
        <p:nvSpPr>
          <p:cNvPr id="4" name="TextBox 3"/>
          <p:cNvSpPr txBox="1"/>
          <p:nvPr/>
        </p:nvSpPr>
        <p:spPr>
          <a:xfrm>
            <a:off x="467544" y="1201316"/>
            <a:ext cx="8120621" cy="2369880"/>
          </a:xfrm>
          <a:prstGeom prst="rect">
            <a:avLst/>
          </a:prstGeom>
          <a:noFill/>
        </p:spPr>
        <p:txBody>
          <a:bodyPr wrap="none" rtlCol="0">
            <a:spAutoFit/>
          </a:bodyPr>
          <a:lstStyle/>
          <a:p>
            <a:r>
              <a:rPr lang="sv-SE" sz="1600" b="1" dirty="0" smtClean="0">
                <a:latin typeface="Times New Roman" pitchFamily="18" charset="0"/>
                <a:cs typeface="Times New Roman" pitchFamily="18" charset="0"/>
              </a:rPr>
              <a:t>1.1 ) Textalternativ</a:t>
            </a:r>
            <a:r>
              <a:rPr lang="sv-SE" sz="1600" dirty="0" smtClean="0">
                <a:latin typeface="Times New Roman" pitchFamily="18" charset="0"/>
                <a:cs typeface="Times New Roman" pitchFamily="18" charset="0"/>
              </a:rPr>
              <a:t> – Ge alternativ i form av text då innehållet inte är textbaserat.</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1.2 ) Alternativ till tidsbaserad media</a:t>
            </a:r>
            <a:r>
              <a:rPr lang="sv-SE" sz="1600" dirty="0" smtClean="0">
                <a:latin typeface="Times New Roman" pitchFamily="18" charset="0"/>
                <a:cs typeface="Times New Roman" pitchFamily="18" charset="0"/>
              </a:rPr>
              <a:t> – Ge alternativ då t.ex. video och ljud används.</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1.3 ) Anpassningsbar</a:t>
            </a:r>
            <a:r>
              <a:rPr lang="sv-SE" sz="1600" dirty="0" smtClean="0">
                <a:latin typeface="Times New Roman" pitchFamily="18" charset="0"/>
                <a:cs typeface="Times New Roman" pitchFamily="18" charset="0"/>
              </a:rPr>
              <a:t> – Skapa innehåll som kan presenteras på olika sätt. (Ljuduppläsare etc.)</a:t>
            </a:r>
          </a:p>
          <a:p>
            <a:r>
              <a:rPr lang="sv-SE" sz="1600" b="1" dirty="0" smtClean="0">
                <a:latin typeface="Times New Roman" pitchFamily="18" charset="0"/>
                <a:cs typeface="Times New Roman" pitchFamily="18" charset="0"/>
              </a:rPr>
              <a:t>		</a:t>
            </a:r>
          </a:p>
          <a:p>
            <a:r>
              <a:rPr lang="sv-SE" sz="1600" b="1" dirty="0" smtClean="0">
                <a:latin typeface="Times New Roman" pitchFamily="18" charset="0"/>
                <a:cs typeface="Times New Roman" pitchFamily="18" charset="0"/>
              </a:rPr>
              <a:t>1.4) Särskiljning </a:t>
            </a:r>
            <a:r>
              <a:rPr lang="sv-SE" sz="1600" dirty="0" smtClean="0">
                <a:latin typeface="Times New Roman" pitchFamily="18" charset="0"/>
                <a:cs typeface="Times New Roman" pitchFamily="18" charset="0"/>
              </a:rPr>
              <a:t>– Särskiljningar ska vara tydliga. Förlita dig inte på färg. (Kontrast med mera)</a:t>
            </a:r>
            <a:endParaRPr lang="sv-SE" sz="1600" b="1" dirty="0" smtClean="0">
              <a:latin typeface="Times New Roman" pitchFamily="18" charset="0"/>
              <a:cs typeface="Times New Roman" pitchFamily="18" charset="0"/>
            </a:endParaRPr>
          </a:p>
          <a:p>
            <a:endParaRPr lang="sv-SE" sz="1600" dirty="0" smtClean="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cstate="print"/>
          <a:srcRect/>
          <a:stretch>
            <a:fillRect/>
          </a:stretch>
        </p:blipFill>
        <p:spPr bwMode="auto">
          <a:xfrm>
            <a:off x="323528" y="4905761"/>
            <a:ext cx="3574007" cy="511791"/>
          </a:xfrm>
          <a:prstGeom prst="rect">
            <a:avLst/>
          </a:prstGeom>
          <a:noFill/>
          <a:ln w="38100" algn="ctr">
            <a:noFill/>
            <a:miter lim="800000"/>
            <a:headEnd/>
            <a:tailEnd/>
          </a:ln>
          <a:effectLst/>
        </p:spPr>
      </p:pic>
      <p:pic>
        <p:nvPicPr>
          <p:cNvPr id="6" name="Picture 7"/>
          <p:cNvPicPr>
            <a:picLocks noChangeAspect="1" noChangeArrowheads="1"/>
          </p:cNvPicPr>
          <p:nvPr/>
        </p:nvPicPr>
        <p:blipFill>
          <a:blip r:embed="rId3" cstate="print"/>
          <a:srcRect/>
          <a:stretch>
            <a:fillRect/>
          </a:stretch>
        </p:blipFill>
        <p:spPr bwMode="auto">
          <a:xfrm>
            <a:off x="4315243" y="5004024"/>
            <a:ext cx="4649245" cy="315264"/>
          </a:xfrm>
          <a:prstGeom prst="rect">
            <a:avLst/>
          </a:prstGeom>
          <a:noFill/>
          <a:ln w="38100" algn="ctr">
            <a:noFill/>
            <a:miter lim="800000"/>
            <a:headEnd/>
            <a:tailEnd/>
          </a:ln>
          <a:effectLst/>
        </p:spPr>
      </p:pic>
      <p:pic>
        <p:nvPicPr>
          <p:cNvPr id="7" name="Picture 8"/>
          <p:cNvPicPr>
            <a:picLocks noChangeAspect="1" noChangeArrowheads="1"/>
          </p:cNvPicPr>
          <p:nvPr/>
        </p:nvPicPr>
        <p:blipFill>
          <a:blip r:embed="rId4" cstate="print"/>
          <a:srcRect/>
          <a:stretch>
            <a:fillRect/>
          </a:stretch>
        </p:blipFill>
        <p:spPr bwMode="auto">
          <a:xfrm>
            <a:off x="4283968" y="4346373"/>
            <a:ext cx="4680520" cy="317384"/>
          </a:xfrm>
          <a:prstGeom prst="rect">
            <a:avLst/>
          </a:prstGeom>
          <a:noFill/>
          <a:ln w="38100" algn="ctr">
            <a:noFill/>
            <a:miter lim="800000"/>
            <a:headEnd/>
            <a:tailEnd/>
          </a:ln>
          <a:effectLst/>
        </p:spPr>
      </p:pic>
      <p:sp>
        <p:nvSpPr>
          <p:cNvPr id="8" name="Text Box 9"/>
          <p:cNvSpPr txBox="1">
            <a:spLocks noChangeArrowheads="1"/>
          </p:cNvSpPr>
          <p:nvPr/>
        </p:nvSpPr>
        <p:spPr bwMode="auto">
          <a:xfrm>
            <a:off x="228600" y="3145532"/>
            <a:ext cx="3024187" cy="1015663"/>
          </a:xfrm>
          <a:prstGeom prst="rect">
            <a:avLst/>
          </a:prstGeom>
          <a:noFill/>
          <a:ln w="38100" algn="ctr">
            <a:noFill/>
            <a:miter lim="800000"/>
            <a:headEnd/>
            <a:tailEnd/>
          </a:ln>
          <a:effectLst/>
        </p:spPr>
        <p:txBody>
          <a:bodyPr>
            <a:spAutoFit/>
          </a:bodyPr>
          <a:lstStyle/>
          <a:p>
            <a:r>
              <a:rPr lang="sv-SE" sz="1200" b="1" dirty="0">
                <a:latin typeface="Verdana" pitchFamily="34" charset="0"/>
              </a:rPr>
              <a:t>Kontrasten är viktig!</a:t>
            </a:r>
          </a:p>
          <a:p>
            <a:r>
              <a:rPr lang="sv-SE" sz="1200" b="1" dirty="0">
                <a:latin typeface="Verdana" pitchFamily="34" charset="0"/>
              </a:rPr>
              <a:t/>
            </a:r>
            <a:br>
              <a:rPr lang="sv-SE" sz="1200" b="1" dirty="0">
                <a:latin typeface="Verdana" pitchFamily="34" charset="0"/>
              </a:rPr>
            </a:br>
            <a:r>
              <a:rPr lang="sv-SE" sz="1200" b="1" dirty="0" smtClean="0">
                <a:latin typeface="Verdana" pitchFamily="34" charset="0"/>
              </a:rPr>
              <a:t>Nedan </a:t>
            </a:r>
            <a:r>
              <a:rPr lang="sv-SE" sz="1200" b="1" dirty="0">
                <a:latin typeface="Verdana" pitchFamily="34" charset="0"/>
              </a:rPr>
              <a:t>ett bra exempel. Både färgversionen och </a:t>
            </a:r>
            <a:r>
              <a:rPr lang="sv-SE" sz="1200" b="1" dirty="0" err="1">
                <a:latin typeface="Verdana" pitchFamily="34" charset="0"/>
              </a:rPr>
              <a:t>gråskaleversionen</a:t>
            </a:r>
            <a:r>
              <a:rPr lang="sv-SE" sz="1200" b="1" dirty="0">
                <a:latin typeface="Verdana" pitchFamily="34" charset="0"/>
              </a:rPr>
              <a:t> fungerar bra.</a:t>
            </a:r>
          </a:p>
        </p:txBody>
      </p:sp>
      <p:sp>
        <p:nvSpPr>
          <p:cNvPr id="9" name="Text Box 10"/>
          <p:cNvSpPr txBox="1">
            <a:spLocks noChangeArrowheads="1"/>
          </p:cNvSpPr>
          <p:nvPr/>
        </p:nvSpPr>
        <p:spPr bwMode="auto">
          <a:xfrm>
            <a:off x="4624917" y="3514864"/>
            <a:ext cx="3927784" cy="646331"/>
          </a:xfrm>
          <a:prstGeom prst="rect">
            <a:avLst/>
          </a:prstGeom>
          <a:noFill/>
          <a:ln w="38100" algn="ctr">
            <a:noFill/>
            <a:miter lim="800000"/>
            <a:headEnd/>
            <a:tailEnd/>
          </a:ln>
          <a:effectLst/>
        </p:spPr>
        <p:txBody>
          <a:bodyPr wrap="square">
            <a:spAutoFit/>
          </a:bodyPr>
          <a:lstStyle/>
          <a:p>
            <a:r>
              <a:rPr lang="sv-SE" sz="1200" b="1" dirty="0">
                <a:latin typeface="Verdana" pitchFamily="34" charset="0"/>
              </a:rPr>
              <a:t>Nedan. Mindre bra exempel. I färg är det tydligt att det är ”</a:t>
            </a:r>
            <a:r>
              <a:rPr lang="sv-SE" sz="1200" b="1" dirty="0" err="1">
                <a:latin typeface="Verdana" pitchFamily="34" charset="0"/>
              </a:rPr>
              <a:t>Utsällningar</a:t>
            </a:r>
            <a:r>
              <a:rPr lang="sv-SE" sz="1200" b="1" dirty="0">
                <a:latin typeface="Verdana" pitchFamily="34" charset="0"/>
              </a:rPr>
              <a:t>” som är vald. Är det </a:t>
            </a:r>
            <a:r>
              <a:rPr lang="sv-SE" sz="1200" b="1" dirty="0" err="1">
                <a:latin typeface="Verdana" pitchFamily="34" charset="0"/>
              </a:rPr>
              <a:t>det</a:t>
            </a:r>
            <a:r>
              <a:rPr lang="sv-SE" sz="1200" b="1" dirty="0">
                <a:latin typeface="Verdana" pitchFamily="34" charset="0"/>
              </a:rPr>
              <a:t> i gråskala?</a:t>
            </a:r>
          </a:p>
        </p:txBody>
      </p:sp>
      <p:pic>
        <p:nvPicPr>
          <p:cNvPr id="10" name="Picture 5"/>
          <p:cNvPicPr>
            <a:picLocks noChangeAspect="1" noChangeArrowheads="1"/>
          </p:cNvPicPr>
          <p:nvPr/>
        </p:nvPicPr>
        <p:blipFill>
          <a:blip r:embed="rId5" cstate="print"/>
          <a:srcRect/>
          <a:stretch>
            <a:fillRect/>
          </a:stretch>
        </p:blipFill>
        <p:spPr bwMode="auto">
          <a:xfrm>
            <a:off x="323528" y="4297660"/>
            <a:ext cx="3608388" cy="516714"/>
          </a:xfrm>
          <a:prstGeom prst="rect">
            <a:avLst/>
          </a:prstGeom>
          <a:noFill/>
          <a:ln w="38100" algn="ctr">
            <a:noFill/>
            <a:miter lim="800000"/>
            <a:headEnd/>
            <a:tailEnd/>
          </a:ln>
          <a:effectLst/>
        </p:spPr>
      </p:pic>
      <p:sp>
        <p:nvSpPr>
          <p:cNvPr id="11" name="Rectangle 10"/>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26212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2: Hanterbar</a:t>
            </a:r>
            <a:endParaRPr lang="sv-SE" sz="2800" b="1" dirty="0"/>
          </a:p>
        </p:txBody>
      </p:sp>
      <p:sp>
        <p:nvSpPr>
          <p:cNvPr id="4" name="TextBox 3"/>
          <p:cNvSpPr txBox="1"/>
          <p:nvPr/>
        </p:nvSpPr>
        <p:spPr>
          <a:xfrm>
            <a:off x="609600" y="1143000"/>
            <a:ext cx="6782626" cy="4247317"/>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2.1 ) Tangentbordstillgänglighet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Gör all funktionalitet tillgänglig via tangentbordet.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2.2 ) Tillräckligt med tid</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användaren tillräckligt med tid för att ta till sig all information.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2.3 ) Attack</a:t>
            </a:r>
            <a:r>
              <a:rPr lang="sv-SE" dirty="0" smtClean="0">
                <a:latin typeface="Times New Roman" pitchFamily="18" charset="0"/>
                <a:cs typeface="Times New Roman" pitchFamily="18" charset="0"/>
              </a:rPr>
              <a:t> </a:t>
            </a:r>
          </a:p>
          <a:p>
            <a:pPr marL="450850"/>
            <a:r>
              <a:rPr lang="sv-SE" dirty="0" smtClean="0">
                <a:latin typeface="Times New Roman" pitchFamily="18" charset="0"/>
                <a:cs typeface="Times New Roman" pitchFamily="18" charset="0"/>
              </a:rPr>
              <a:t>Skapa inte innehåll som kan leda till anfall hos användaren.</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Undvik blinkande innehåll. (&lt; 3 blink/sekund)</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2.4) </a:t>
            </a:r>
            <a:r>
              <a:rPr lang="sv-SE" b="1" dirty="0" err="1" smtClean="0">
                <a:latin typeface="Times New Roman" pitchFamily="18" charset="0"/>
                <a:cs typeface="Times New Roman" pitchFamily="18" charset="0"/>
              </a:rPr>
              <a:t>Navigationsbarhet</a:t>
            </a:r>
            <a:r>
              <a:rPr lang="sv-SE" b="1" dirty="0" smtClean="0">
                <a:latin typeface="Times New Roman" pitchFamily="18" charset="0"/>
                <a:cs typeface="Times New Roman" pitchFamily="18" charset="0"/>
              </a:rPr>
              <a:t> </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 hjälp att veta hur man ska </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navigera, var man är och var man varit.</a:t>
            </a:r>
          </a:p>
          <a:p>
            <a:endParaRPr lang="sv-SE" dirty="0" smtClean="0">
              <a:latin typeface="Times New Roman" pitchFamily="18" charset="0"/>
              <a:cs typeface="Times New Roman" pitchFamily="18" charset="0"/>
            </a:endParaRPr>
          </a:p>
          <a:p>
            <a:endParaRPr lang="sv-SE" dirty="0">
              <a:latin typeface="Times New Roman" pitchFamily="18" charset="0"/>
              <a:cs typeface="Times New Roman" pitchFamily="18" charset="0"/>
            </a:endParaRPr>
          </a:p>
        </p:txBody>
      </p:sp>
      <p:pic>
        <p:nvPicPr>
          <p:cNvPr id="179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721596"/>
            <a:ext cx="2647950" cy="11811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6845368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3: Begriplig</a:t>
            </a:r>
            <a:endParaRPr lang="sv-SE" sz="2800" b="1" dirty="0"/>
          </a:p>
        </p:txBody>
      </p:sp>
      <p:sp>
        <p:nvSpPr>
          <p:cNvPr id="4" name="TextBox 3"/>
          <p:cNvSpPr txBox="1"/>
          <p:nvPr/>
        </p:nvSpPr>
        <p:spPr>
          <a:xfrm>
            <a:off x="609600" y="1143000"/>
            <a:ext cx="7595028" cy="3693319"/>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3.1 ) Läsbart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Skriv texter så att de är läsbara och enkla att förstå.</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Det är lätt att avgöra vilket språk som används (&lt;html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a:t>
            </a:r>
            <a:r>
              <a:rPr lang="sv-SE" dirty="0" err="1" smtClean="0">
                <a:latin typeface="Times New Roman" pitchFamily="18" charset="0"/>
                <a:cs typeface="Times New Roman" pitchFamily="18" charset="0"/>
              </a:rPr>
              <a:t>sv</a:t>
            </a:r>
            <a:r>
              <a:rPr lang="sv-SE" dirty="0" smtClean="0">
                <a:latin typeface="Times New Roman" pitchFamily="18" charset="0"/>
                <a:cs typeface="Times New Roman" pitchFamily="18" charset="0"/>
              </a:rPr>
              <a:t>”&gt;)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Delar av sidan som är på olika språk går att utläsa. (&lt;p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=”en”&gt;)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3.2 ) Förutsägbart</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Webbsidor uppför sig på, för användaren, förväntat sätt.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Konsistent navigation.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3.3 ) Inmatningshjälp</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Om användaren matar in en felaktighet så presenteras felaktigheten i text.</a:t>
            </a:r>
            <a:br>
              <a:rPr lang="sv-SE" dirty="0" smtClean="0">
                <a:latin typeface="Times New Roman" pitchFamily="18" charset="0"/>
                <a:cs typeface="Times New Roman" pitchFamily="18" charset="0"/>
              </a:rPr>
            </a:br>
            <a:r>
              <a:rPr lang="sv-SE" dirty="0" err="1" smtClean="0">
                <a:latin typeface="Times New Roman" pitchFamily="18" charset="0"/>
                <a:cs typeface="Times New Roman" pitchFamily="18" charset="0"/>
              </a:rPr>
              <a:t>Labels</a:t>
            </a:r>
            <a:r>
              <a:rPr lang="sv-SE" dirty="0" smtClean="0">
                <a:latin typeface="Times New Roman" pitchFamily="18" charset="0"/>
                <a:cs typeface="Times New Roman" pitchFamily="18" charset="0"/>
              </a:rPr>
              <a:t> används vid formulärkontroller.</a:t>
            </a:r>
          </a:p>
          <a:p>
            <a:endParaRPr lang="sv-SE" dirty="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567260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314052" y="995833"/>
            <a:ext cx="8578428" cy="4525963"/>
          </a:xfrm>
          <a:prstGeom prst="rect">
            <a:avLst/>
          </a:prstGeom>
          <a:noFill/>
        </p:spPr>
        <p:txBody>
          <a:bodyPr>
            <a:noAutofit/>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69875" indent="-269875">
              <a:lnSpc>
                <a:spcPct val="90000"/>
              </a:lnSpc>
              <a:buFontTx/>
              <a:buNone/>
            </a:pPr>
            <a:r>
              <a:rPr lang="sv-SE" sz="1600" dirty="0" smtClean="0"/>
              <a:t>1.  Användaren skriver in adressen ”http://www.sunet.se” i webbläsaren och trycker </a:t>
            </a:r>
            <a:r>
              <a:rPr lang="sv-SE" sz="1600" dirty="0" err="1" smtClean="0"/>
              <a:t>enter</a:t>
            </a:r>
            <a:r>
              <a:rPr lang="sv-SE" sz="1600" dirty="0" smtClean="0"/>
              <a:t>.</a:t>
            </a:r>
            <a:br>
              <a:rPr lang="sv-SE" sz="1600" dirty="0" smtClean="0"/>
            </a:br>
            <a:endParaRPr lang="sv-SE" sz="1600" dirty="0" smtClean="0"/>
          </a:p>
          <a:p>
            <a:pPr marL="269875" indent="-269875">
              <a:lnSpc>
                <a:spcPct val="90000"/>
              </a:lnSpc>
              <a:buFontTx/>
              <a:buNone/>
            </a:pPr>
            <a:r>
              <a:rPr lang="sv-SE" sz="1600" dirty="0" smtClean="0"/>
              <a:t>2.  Webbläsaren (klient) gör ett </a:t>
            </a:r>
            <a:r>
              <a:rPr lang="sv-SE" sz="1600" b="1" dirty="0" smtClean="0"/>
              <a:t>namnuppslag</a:t>
            </a:r>
            <a:r>
              <a:rPr lang="sv-SE" sz="1600" dirty="0" smtClean="0"/>
              <a:t> på den efterfrågade adressen. (www.sunet.se).</a:t>
            </a:r>
            <a:br>
              <a:rPr lang="sv-SE" sz="1600" dirty="0" smtClean="0"/>
            </a:br>
            <a:endParaRPr lang="sv-SE" sz="1600" dirty="0" smtClean="0"/>
          </a:p>
          <a:p>
            <a:pPr marL="269875" indent="-269875">
              <a:lnSpc>
                <a:spcPct val="90000"/>
              </a:lnSpc>
              <a:buFontTx/>
              <a:buNone/>
            </a:pPr>
            <a:r>
              <a:rPr lang="sv-SE" sz="1600" dirty="0" smtClean="0"/>
              <a:t>3.  Klienten får reda på </a:t>
            </a:r>
            <a:r>
              <a:rPr lang="sv-SE" sz="1600" b="1" dirty="0" smtClean="0"/>
              <a:t>IP-adressen</a:t>
            </a:r>
            <a:r>
              <a:rPr lang="sv-SE" sz="1600" dirty="0" smtClean="0"/>
              <a:t> till den efterfrågade servern.</a:t>
            </a:r>
            <a:br>
              <a:rPr lang="sv-SE" sz="1600" dirty="0" smtClean="0"/>
            </a:br>
            <a:endParaRPr lang="sv-SE" sz="1600" dirty="0" smtClean="0"/>
          </a:p>
          <a:p>
            <a:pPr marL="269875" indent="-269875">
              <a:lnSpc>
                <a:spcPct val="90000"/>
              </a:lnSpc>
              <a:buFontTx/>
              <a:buNone/>
            </a:pPr>
            <a:r>
              <a:rPr lang="sv-SE" sz="1600" dirty="0" smtClean="0"/>
              <a:t>4.  En </a:t>
            </a:r>
            <a:r>
              <a:rPr lang="sv-SE" sz="1600" b="1" dirty="0" smtClean="0"/>
              <a:t>uppkoppling sker</a:t>
            </a:r>
            <a:r>
              <a:rPr lang="sv-SE" sz="1600" dirty="0" smtClean="0"/>
              <a:t> till den efterfrågade IP-adressen på </a:t>
            </a:r>
            <a:r>
              <a:rPr lang="sv-SE" sz="1600" b="1" dirty="0" smtClean="0"/>
              <a:t>port 80 </a:t>
            </a:r>
            <a:br>
              <a:rPr lang="sv-SE" sz="1600" b="1" dirty="0" smtClean="0"/>
            </a:br>
            <a:r>
              <a:rPr lang="sv-SE" sz="1600" dirty="0" smtClean="0"/>
              <a:t>(webbservern www.sunet.se)</a:t>
            </a:r>
            <a:br>
              <a:rPr lang="sv-SE" sz="1600" dirty="0" smtClean="0"/>
            </a:br>
            <a:endParaRPr lang="sv-SE" sz="1600" dirty="0" smtClean="0"/>
          </a:p>
          <a:p>
            <a:pPr marL="269875" indent="-269875">
              <a:lnSpc>
                <a:spcPct val="90000"/>
              </a:lnSpc>
              <a:buFontTx/>
              <a:buNone/>
            </a:pPr>
            <a:r>
              <a:rPr lang="sv-SE" sz="1600" dirty="0" smtClean="0"/>
              <a:t>5.  I enlighet med HTTP-protokollet sker en </a:t>
            </a:r>
            <a:r>
              <a:rPr lang="sv-SE" sz="1600" b="1" dirty="0" smtClean="0"/>
              <a:t>GET-</a:t>
            </a:r>
            <a:r>
              <a:rPr lang="sv-SE" sz="1600" b="1" dirty="0" err="1" smtClean="0"/>
              <a:t>request</a:t>
            </a:r>
            <a:r>
              <a:rPr lang="sv-SE" sz="1600" dirty="0" smtClean="0"/>
              <a:t> till webbservern. Klienten ber att få läsa det dokument som finns på adressen www.sunet.se</a:t>
            </a:r>
            <a:br>
              <a:rPr lang="sv-SE" sz="1600" dirty="0" smtClean="0"/>
            </a:br>
            <a:endParaRPr lang="sv-SE" sz="1600" dirty="0" smtClean="0"/>
          </a:p>
          <a:p>
            <a:pPr marL="269875" indent="-269875">
              <a:lnSpc>
                <a:spcPct val="90000"/>
              </a:lnSpc>
              <a:buFontTx/>
              <a:buNone/>
            </a:pPr>
            <a:r>
              <a:rPr lang="sv-SE" sz="1600" dirty="0" smtClean="0"/>
              <a:t>6.  Webbservern svarar med en </a:t>
            </a:r>
            <a:r>
              <a:rPr lang="sv-SE" sz="1600" b="1" dirty="0" err="1" smtClean="0"/>
              <a:t>response</a:t>
            </a:r>
            <a:r>
              <a:rPr lang="sv-SE" sz="1600" dirty="0" smtClean="0"/>
              <a:t> innehållande den </a:t>
            </a:r>
            <a:br>
              <a:rPr lang="sv-SE" sz="1600" dirty="0" smtClean="0"/>
            </a:br>
            <a:r>
              <a:rPr lang="sv-SE" sz="1600" dirty="0" smtClean="0"/>
              <a:t>efterfrågade HTML-sidan.</a:t>
            </a:r>
          </a:p>
          <a:p>
            <a:pPr marL="269875" indent="-269875">
              <a:lnSpc>
                <a:spcPct val="90000"/>
              </a:lnSpc>
              <a:buFontTx/>
              <a:buNone/>
            </a:pPr>
            <a:endParaRPr lang="sv-SE" sz="1600" dirty="0" smtClean="0"/>
          </a:p>
          <a:p>
            <a:pPr marL="269875" indent="-269875">
              <a:lnSpc>
                <a:spcPct val="90000"/>
              </a:lnSpc>
              <a:buFontTx/>
              <a:buNone/>
            </a:pPr>
            <a:r>
              <a:rPr lang="sv-SE" sz="1600" dirty="0" smtClean="0"/>
              <a:t>7.  HTML-sidan presenteras i användarens webbläsare.  Eventuella referenser, bilder etc. efterfrågas enligt (5-6) och presenteras.</a:t>
            </a:r>
            <a:endParaRPr lang="sv-SE" sz="1600" b="1" dirty="0" smtClean="0"/>
          </a:p>
        </p:txBody>
      </p:sp>
      <p:sp>
        <p:nvSpPr>
          <p:cNvPr id="2" name="Title 1"/>
          <p:cNvSpPr>
            <a:spLocks noGrp="1"/>
          </p:cNvSpPr>
          <p:nvPr>
            <p:ph type="ctrTitle"/>
          </p:nvPr>
        </p:nvSpPr>
        <p:spPr/>
        <p:txBody>
          <a:bodyPr/>
          <a:lstStyle/>
          <a:p>
            <a:r>
              <a:rPr lang="sv-SE" dirty="0" smtClean="0"/>
              <a:t>Från server till klient</a:t>
            </a:r>
            <a:endParaRPr lang="sv-SE" dirty="0"/>
          </a:p>
        </p:txBody>
      </p:sp>
      <p:pic>
        <p:nvPicPr>
          <p:cNvPr id="29698" name="Picture 2" descr="S:\dfm\info\icons\v-collections\v_collections_png\software_graphics_media\256x256\shadow\console_ru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44" y="3721596"/>
            <a:ext cx="1110161" cy="111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4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Princip 4: Robust</a:t>
            </a:r>
            <a:endParaRPr lang="sv-SE" sz="3200" b="1" dirty="0"/>
          </a:p>
        </p:txBody>
      </p:sp>
      <p:sp>
        <p:nvSpPr>
          <p:cNvPr id="4" name="TextBox 3"/>
          <p:cNvSpPr txBox="1"/>
          <p:nvPr/>
        </p:nvSpPr>
        <p:spPr>
          <a:xfrm>
            <a:off x="609601" y="1143000"/>
            <a:ext cx="7778823" cy="1477328"/>
          </a:xfrm>
          <a:prstGeom prst="rect">
            <a:avLst/>
          </a:prstGeom>
          <a:noFill/>
        </p:spPr>
        <p:txBody>
          <a:bodyPr wrap="square" rtlCol="0">
            <a:spAutoFit/>
          </a:bodyPr>
          <a:lstStyle/>
          <a:p>
            <a:pPr marL="450850" indent="-450850"/>
            <a:r>
              <a:rPr lang="sv-SE" b="1" dirty="0" smtClean="0">
                <a:latin typeface="Times New Roman" pitchFamily="18" charset="0"/>
                <a:cs typeface="Times New Roman" pitchFamily="18" charset="0"/>
              </a:rPr>
              <a:t>4.1 ) Kompabilitet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Maximera kompabiliteten med dagens och framtidens webbtolkar inklusive hjälpmedel. (Röstuppläsare etc.)</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Korrekt skriven kod.</a:t>
            </a:r>
          </a:p>
          <a:p>
            <a:endParaRPr lang="sv-SE" b="1" dirty="0" smtClean="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8857015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Exempel</a:t>
            </a:r>
            <a:endParaRPr lang="sv-SE" b="1" dirty="0"/>
          </a:p>
        </p:txBody>
      </p:sp>
      <p:pic>
        <p:nvPicPr>
          <p:cNvPr id="175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9308"/>
            <a:ext cx="8642417" cy="22352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5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315" y="3721596"/>
            <a:ext cx="5175622" cy="133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09" name="Picture 5" descr="C:\Users\tstjo\AppData\Local\Temp\SNAGHTML41b64c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91" y="3721596"/>
            <a:ext cx="3384376" cy="1373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5069538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Hjälpmedel</a:t>
            </a:r>
            <a:endParaRPr lang="sv-SE" b="1" dirty="0"/>
          </a:p>
        </p:txBody>
      </p:sp>
      <p:sp>
        <p:nvSpPr>
          <p:cNvPr id="3" name="Subtitle 2"/>
          <p:cNvSpPr>
            <a:spLocks noGrp="1"/>
          </p:cNvSpPr>
          <p:nvPr>
            <p:ph type="subTitle" idx="1"/>
          </p:nvPr>
        </p:nvSpPr>
        <p:spPr>
          <a:xfrm>
            <a:off x="714348" y="1309677"/>
            <a:ext cx="7962108" cy="1460500"/>
          </a:xfrm>
        </p:spPr>
        <p:txBody>
          <a:bodyPr/>
          <a:lstStyle/>
          <a:p>
            <a:pPr marL="342900" indent="-342900">
              <a:buFont typeface="Arial" charset="0"/>
              <a:buChar char="•"/>
            </a:pPr>
            <a:r>
              <a:rPr lang="sv-SE" dirty="0" smtClean="0">
                <a:latin typeface="Times New Roman" pitchFamily="18" charset="0"/>
                <a:cs typeface="Times New Roman" pitchFamily="18" charset="0"/>
              </a:rPr>
              <a:t>Skärmläsare, </a:t>
            </a:r>
            <a:r>
              <a:rPr lang="sv-SE" dirty="0" err="1" smtClean="0">
                <a:latin typeface="Times New Roman" pitchFamily="18" charset="0"/>
                <a:cs typeface="Times New Roman" pitchFamily="18" charset="0"/>
              </a:rPr>
              <a:t>talsyntes</a:t>
            </a:r>
            <a:r>
              <a:rPr lang="sv-SE" dirty="0">
                <a:latin typeface="Times New Roman" pitchFamily="18" charset="0"/>
                <a:cs typeface="Times New Roman" pitchFamily="18" charset="0"/>
              </a:rPr>
              <a:t/>
            </a:r>
            <a:br>
              <a:rPr lang="sv-SE" dirty="0">
                <a:latin typeface="Times New Roman" pitchFamily="18" charset="0"/>
                <a:cs typeface="Times New Roman" pitchFamily="18" charset="0"/>
              </a:rPr>
            </a:br>
            <a:r>
              <a:rPr lang="sv-SE" sz="1800" b="1" dirty="0">
                <a:latin typeface="Times New Roman" pitchFamily="18" charset="0"/>
                <a:cs typeface="Times New Roman" pitchFamily="18" charset="0"/>
              </a:rPr>
              <a:t>- </a:t>
            </a:r>
            <a:r>
              <a:rPr lang="sv-SE" sz="1800" b="1" dirty="0" smtClean="0">
                <a:latin typeface="Times New Roman" pitchFamily="18" charset="0"/>
                <a:cs typeface="Times New Roman" pitchFamily="18" charset="0"/>
              </a:rPr>
              <a:t>JAWS: </a:t>
            </a:r>
            <a:r>
              <a:rPr lang="sv-SE" sz="1400" dirty="0" smtClean="0">
                <a:latin typeface="Times New Roman" pitchFamily="18" charset="0"/>
                <a:cs typeface="Times New Roman" pitchFamily="18" charset="0"/>
              </a:rPr>
              <a:t>http</a:t>
            </a:r>
            <a:r>
              <a:rPr lang="sv-SE" sz="1400" dirty="0">
                <a:latin typeface="Times New Roman" pitchFamily="18" charset="0"/>
                <a:cs typeface="Times New Roman" pitchFamily="18" charset="0"/>
              </a:rPr>
              <a:t>://</a:t>
            </a:r>
            <a:r>
              <a:rPr lang="sv-SE" sz="1400" dirty="0" smtClean="0">
                <a:latin typeface="Times New Roman" pitchFamily="18" charset="0"/>
                <a:cs typeface="Times New Roman" pitchFamily="18" charset="0"/>
              </a:rPr>
              <a:t>www.freedomscientific.com/products/fs/jaws-product-page.asp</a:t>
            </a:r>
            <a:br>
              <a:rPr lang="sv-SE" sz="1400" dirty="0" smtClean="0">
                <a:latin typeface="Times New Roman" pitchFamily="18" charset="0"/>
                <a:cs typeface="Times New Roman" pitchFamily="18" charset="0"/>
              </a:rPr>
            </a:br>
            <a:r>
              <a:rPr lang="sv-SE" sz="1800" b="1" dirty="0" smtClean="0">
                <a:latin typeface="Times New Roman" pitchFamily="18" charset="0"/>
                <a:cs typeface="Times New Roman" pitchFamily="18" charset="0"/>
              </a:rPr>
              <a:t>- </a:t>
            </a:r>
            <a:r>
              <a:rPr lang="sv-SE" sz="1800" b="1" dirty="0" err="1" smtClean="0">
                <a:latin typeface="Times New Roman" pitchFamily="18" charset="0"/>
                <a:cs typeface="Times New Roman" pitchFamily="18" charset="0"/>
              </a:rPr>
              <a:t>VoiceOver</a:t>
            </a:r>
            <a:r>
              <a:rPr lang="sv-SE" sz="1800" b="1" dirty="0" smtClean="0">
                <a:latin typeface="Times New Roman" pitchFamily="18" charset="0"/>
                <a:cs typeface="Times New Roman" pitchFamily="18" charset="0"/>
              </a:rPr>
              <a:t>: </a:t>
            </a:r>
            <a:r>
              <a:rPr lang="sv-SE" sz="1400" dirty="0" smtClean="0">
                <a:latin typeface="Times New Roman" pitchFamily="18" charset="0"/>
                <a:cs typeface="Times New Roman" pitchFamily="18" charset="0"/>
              </a:rPr>
              <a:t>Inbyggt i OSX</a:t>
            </a:r>
          </a:p>
          <a:p>
            <a:pPr marL="342900" indent="-342900">
              <a:buFont typeface="Arial" charset="0"/>
              <a:buChar char="•"/>
            </a:pPr>
            <a:r>
              <a:rPr lang="sv-SE" dirty="0" err="1" smtClean="0">
                <a:latin typeface="Times New Roman" pitchFamily="18" charset="0"/>
                <a:cs typeface="Times New Roman" pitchFamily="18" charset="0"/>
              </a:rPr>
              <a:t>Punktskriftsdisplay</a:t>
            </a:r>
            <a:endParaRPr lang="sv-SE" dirty="0" smtClean="0">
              <a:latin typeface="Times New Roman" pitchFamily="18" charset="0"/>
              <a:cs typeface="Times New Roman" pitchFamily="18" charset="0"/>
            </a:endParaRPr>
          </a:p>
          <a:p>
            <a:pPr marL="342900" indent="-342900">
              <a:buFont typeface="Arial" charset="0"/>
              <a:buChar char="•"/>
            </a:pPr>
            <a:r>
              <a:rPr lang="sv-SE" dirty="0" smtClean="0">
                <a:latin typeface="Times New Roman" pitchFamily="18" charset="0"/>
                <a:cs typeface="Times New Roman" pitchFamily="18" charset="0"/>
              </a:rPr>
              <a:t>Förstoringsprogram</a:t>
            </a:r>
          </a:p>
          <a:p>
            <a:pPr marL="342900" indent="-342900">
              <a:buFont typeface="Arial" charset="0"/>
              <a:buChar char="•"/>
            </a:pPr>
            <a:r>
              <a:rPr lang="sv-SE" dirty="0" smtClean="0">
                <a:latin typeface="Times New Roman" pitchFamily="18" charset="0"/>
                <a:cs typeface="Times New Roman" pitchFamily="18" charset="0"/>
              </a:rPr>
              <a:t>Läs- och skrivhjälp</a:t>
            </a:r>
          </a:p>
          <a:p>
            <a:pPr marL="342900" indent="-342900">
              <a:buFont typeface="Arial" charset="0"/>
              <a:buChar char="•"/>
            </a:pPr>
            <a:r>
              <a:rPr lang="sv-SE" dirty="0" smtClean="0">
                <a:latin typeface="Times New Roman" pitchFamily="18" charset="0"/>
                <a:cs typeface="Times New Roman" pitchFamily="18" charset="0"/>
              </a:rPr>
              <a:t>Alternativa tangentbord och möss</a:t>
            </a:r>
          </a:p>
          <a:p>
            <a:pPr marL="342900" indent="-342900">
              <a:buFont typeface="Arial" charset="0"/>
              <a:buChar char="•"/>
            </a:pPr>
            <a:endParaRPr lang="sv-SE" dirty="0">
              <a:latin typeface="Times New Roman" pitchFamily="18" charset="0"/>
              <a:cs typeface="Times New Roman" pitchFamily="18" charset="0"/>
            </a:endParaRPr>
          </a:p>
        </p:txBody>
      </p:sp>
      <p:sp>
        <p:nvSpPr>
          <p:cNvPr id="5" name="Rectangle 4"/>
          <p:cNvSpPr/>
          <p:nvPr/>
        </p:nvSpPr>
        <p:spPr>
          <a:xfrm>
            <a:off x="1259632" y="4945732"/>
            <a:ext cx="7704856" cy="646331"/>
          </a:xfrm>
          <a:prstGeom prst="rect">
            <a:avLst/>
          </a:prstGeom>
        </p:spPr>
        <p:txBody>
          <a:bodyPr wrap="square">
            <a:spAutoFit/>
          </a:bodyPr>
          <a:lstStyle/>
          <a:p>
            <a:pPr algn="r"/>
            <a:r>
              <a:rPr lang="sv-SE" i="1" dirty="0">
                <a:latin typeface="Times New Roman" pitchFamily="18" charset="0"/>
                <a:cs typeface="Times New Roman" pitchFamily="18" charset="0"/>
              </a:rPr>
              <a:t>http://en.wikipedia.org/wiki/Comparison_of_screen_readers</a:t>
            </a:r>
          </a:p>
          <a:p>
            <a:pPr algn="r"/>
            <a:r>
              <a:rPr lang="sv-SE" i="1" dirty="0" smtClean="0">
                <a:latin typeface="Times New Roman" pitchFamily="18" charset="0"/>
                <a:cs typeface="Times New Roman" pitchFamily="18" charset="0"/>
              </a:rPr>
              <a:t>http://www.funkanu.se/sv/Design-for-alla/Tillganglighet/Datorhjalpmedel/</a:t>
            </a:r>
            <a:endParaRPr lang="sv-SE" i="1" dirty="0">
              <a:latin typeface="Times New Roman" pitchFamily="18" charset="0"/>
              <a:cs typeface="Times New Roman" pitchFamily="18" charset="0"/>
            </a:endParaRPr>
          </a:p>
        </p:txBody>
      </p:sp>
      <p:pic>
        <p:nvPicPr>
          <p:cNvPr id="177154" name="Picture 2" descr="http://i1-news.softpedia-static.com/images/news2/Mac-OS-X-10-7-Lion-Features-New-Activities-Function-in-VoiceOver-Utilit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25452"/>
            <a:ext cx="2160240"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673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Verktyg för testning</a:t>
            </a:r>
            <a:endParaRPr lang="sv-SE" b="1" dirty="0"/>
          </a:p>
        </p:txBody>
      </p:sp>
      <p:sp>
        <p:nvSpPr>
          <p:cNvPr id="3" name="Subtitle 2"/>
          <p:cNvSpPr>
            <a:spLocks noGrp="1"/>
          </p:cNvSpPr>
          <p:nvPr>
            <p:ph type="subTitle" idx="1"/>
          </p:nvPr>
        </p:nvSpPr>
        <p:spPr>
          <a:xfrm>
            <a:off x="714348" y="1057300"/>
            <a:ext cx="8034116" cy="3708064"/>
          </a:xfrm>
        </p:spPr>
        <p:txBody>
          <a:bodyPr/>
          <a:lstStyle/>
          <a:p>
            <a:pPr marL="285750" indent="-285750">
              <a:buFont typeface="Arial" charset="0"/>
              <a:buChar char="•"/>
            </a:pPr>
            <a:r>
              <a:rPr lang="sv-SE" sz="1800" b="1" dirty="0" smtClean="0">
                <a:latin typeface="Times New Roman" pitchFamily="18" charset="0"/>
                <a:cs typeface="Times New Roman" pitchFamily="18" charset="0"/>
              </a:rPr>
              <a:t>Web </a:t>
            </a:r>
            <a:r>
              <a:rPr lang="sv-SE" sz="1800" b="1" dirty="0" err="1" smtClean="0">
                <a:latin typeface="Times New Roman" pitchFamily="18" charset="0"/>
                <a:cs typeface="Times New Roman" pitchFamily="18" charset="0"/>
              </a:rPr>
              <a:t>developer</a:t>
            </a:r>
            <a:r>
              <a:rPr lang="sv-SE" sz="1800" b="1" dirty="0" smtClean="0">
                <a:latin typeface="Times New Roman" pitchFamily="18" charset="0"/>
                <a:cs typeface="Times New Roman" pitchFamily="18" charset="0"/>
              </a:rPr>
              <a:t> toolbar </a:t>
            </a:r>
            <a:r>
              <a:rPr lang="sv-SE" sz="1800" b="1" dirty="0" smtClean="0">
                <a:latin typeface="Times New Roman" pitchFamily="18" charset="0"/>
                <a:cs typeface="Times New Roman" pitchFamily="18" charset="0"/>
              </a:rPr>
              <a:t>(browser </a:t>
            </a:r>
            <a:r>
              <a:rPr lang="sv-SE" sz="1800" b="1" dirty="0" smtClean="0">
                <a:latin typeface="Times New Roman" pitchFamily="18" charset="0"/>
                <a:cs typeface="Times New Roman" pitchFamily="18" charset="0"/>
              </a:rPr>
              <a:t>plugin): </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Stäng av CSS och bilder</a:t>
            </a:r>
            <a:br>
              <a:rPr lang="sv-SE" sz="1800"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Markera bilder utan alt-attribut</a:t>
            </a:r>
            <a:br>
              <a:rPr lang="sv-SE" sz="1800" dirty="0" smtClean="0">
                <a:latin typeface="Times New Roman" pitchFamily="18" charset="0"/>
                <a:cs typeface="Times New Roman" pitchFamily="18" charset="0"/>
              </a:rPr>
            </a:br>
            <a:r>
              <a:rPr lang="sv-SE" sz="1800" dirty="0">
                <a:latin typeface="Times New Roman" pitchFamily="18" charset="0"/>
                <a:cs typeface="Times New Roman" pitchFamily="18" charset="0"/>
              </a:rPr>
              <a:t>- Validering (</a:t>
            </a:r>
            <a:r>
              <a:rPr lang="sv-SE" sz="1800" i="1" dirty="0">
                <a:latin typeface="Times New Roman" pitchFamily="18" charset="0"/>
                <a:cs typeface="Times New Roman" pitchFamily="18" charset="0"/>
              </a:rPr>
              <a:t>via http://www.cynthiasays.com/)</a:t>
            </a:r>
            <a:endParaRPr lang="sv-SE" sz="1800" i="1" dirty="0" smtClean="0">
              <a:latin typeface="Times New Roman" pitchFamily="18" charset="0"/>
              <a:cs typeface="Times New Roman" pitchFamily="18" charset="0"/>
            </a:endParaRPr>
          </a:p>
          <a:p>
            <a:pPr marL="285750" indent="-285750">
              <a:buFont typeface="Arial" charset="0"/>
              <a:buChar char="•"/>
            </a:pPr>
            <a:r>
              <a:rPr lang="sv-SE" sz="1800" b="1" dirty="0" err="1" smtClean="0">
                <a:latin typeface="Times New Roman" pitchFamily="18" charset="0"/>
                <a:cs typeface="Times New Roman" pitchFamily="18" charset="0"/>
              </a:rPr>
              <a:t>Fangs</a:t>
            </a:r>
            <a:r>
              <a:rPr lang="sv-SE" sz="1800" b="1" dirty="0" smtClean="0">
                <a:latin typeface="Times New Roman" pitchFamily="18" charset="0"/>
                <a:cs typeface="Times New Roman" pitchFamily="18" charset="0"/>
              </a:rPr>
              <a:t> (FF plugin):</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Skärmuppläsare som presenterar i text istället för </a:t>
            </a:r>
            <a:r>
              <a:rPr lang="sv-SE" sz="1800" dirty="0" err="1" smtClean="0">
                <a:latin typeface="Times New Roman" pitchFamily="18" charset="0"/>
                <a:cs typeface="Times New Roman" pitchFamily="18" charset="0"/>
              </a:rPr>
              <a:t>talsyntes</a:t>
            </a:r>
            <a:endParaRPr lang="sv-SE" sz="1800" dirty="0">
              <a:latin typeface="Times New Roman" pitchFamily="18" charset="0"/>
              <a:cs typeface="Times New Roman" pitchFamily="18" charset="0"/>
            </a:endParaRPr>
          </a:p>
          <a:p>
            <a:pPr marL="285750" lvl="0" indent="-285750">
              <a:buFont typeface="Arial" charset="0"/>
              <a:buChar char="•"/>
            </a:pPr>
            <a:r>
              <a:rPr lang="sv-SE" sz="1800" b="1" dirty="0" err="1" smtClean="0">
                <a:solidFill>
                  <a:prstClr val="black"/>
                </a:solidFill>
                <a:latin typeface="Times New Roman" pitchFamily="18" charset="0"/>
                <a:cs typeface="Times New Roman" pitchFamily="18" charset="0"/>
              </a:rPr>
              <a:t>Accessibility</a:t>
            </a:r>
            <a:r>
              <a:rPr lang="sv-SE" sz="1800" b="1" dirty="0" smtClean="0">
                <a:solidFill>
                  <a:prstClr val="black"/>
                </a:solidFill>
                <a:latin typeface="Times New Roman" pitchFamily="18" charset="0"/>
                <a:cs typeface="Times New Roman" pitchFamily="18" charset="0"/>
              </a:rPr>
              <a:t> </a:t>
            </a:r>
            <a:r>
              <a:rPr lang="sv-SE" sz="1800" b="1" dirty="0" err="1" smtClean="0">
                <a:solidFill>
                  <a:prstClr val="black"/>
                </a:solidFill>
                <a:latin typeface="Times New Roman" pitchFamily="18" charset="0"/>
                <a:cs typeface="Times New Roman" pitchFamily="18" charset="0"/>
              </a:rPr>
              <a:t>Evaluation</a:t>
            </a:r>
            <a:r>
              <a:rPr lang="sv-SE" sz="1800" b="1" dirty="0" smtClean="0">
                <a:solidFill>
                  <a:prstClr val="black"/>
                </a:solidFill>
                <a:latin typeface="Times New Roman" pitchFamily="18" charset="0"/>
                <a:cs typeface="Times New Roman" pitchFamily="18" charset="0"/>
              </a:rPr>
              <a:t> Toolbar </a:t>
            </a:r>
            <a:r>
              <a:rPr lang="sv-SE" sz="1800" b="1" dirty="0">
                <a:solidFill>
                  <a:prstClr val="black"/>
                </a:solidFill>
                <a:latin typeface="Times New Roman" pitchFamily="18" charset="0"/>
                <a:cs typeface="Times New Roman" pitchFamily="18" charset="0"/>
              </a:rPr>
              <a:t>(FF plugin):</a:t>
            </a:r>
            <a:br>
              <a:rPr lang="sv-SE" sz="1800" b="1" dirty="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dirty="0" smtClean="0">
                <a:solidFill>
                  <a:prstClr val="black"/>
                </a:solidFill>
                <a:latin typeface="Times New Roman" pitchFamily="18" charset="0"/>
                <a:cs typeface="Times New Roman" pitchFamily="18" charset="0"/>
              </a:rPr>
              <a:t>Många verktyg för utvärdera hur väl sidan fungerar för funktionshindrade.</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Kontrollera bland annat att länkar har bra länktexter </a:t>
            </a:r>
          </a:p>
          <a:p>
            <a:pPr marL="285750" indent="-285750">
              <a:buFont typeface="Arial" charset="0"/>
              <a:buChar char="•"/>
            </a:pPr>
            <a:r>
              <a:rPr lang="sv-SE" sz="1800" b="1" dirty="0" smtClean="0">
                <a:solidFill>
                  <a:prstClr val="black"/>
                </a:solidFill>
                <a:latin typeface="Times New Roman" pitchFamily="18" charset="0"/>
                <a:cs typeface="Times New Roman" pitchFamily="18" charset="0"/>
              </a:rPr>
              <a:t>Color </a:t>
            </a:r>
            <a:r>
              <a:rPr lang="sv-SE" sz="1800" b="1" dirty="0" err="1">
                <a:solidFill>
                  <a:prstClr val="black"/>
                </a:solidFill>
                <a:latin typeface="Times New Roman" pitchFamily="18" charset="0"/>
                <a:cs typeface="Times New Roman" pitchFamily="18" charset="0"/>
              </a:rPr>
              <a:t>Contrast</a:t>
            </a:r>
            <a:r>
              <a:rPr lang="sv-SE" sz="1800" b="1" dirty="0">
                <a:solidFill>
                  <a:prstClr val="black"/>
                </a:solidFill>
                <a:latin typeface="Times New Roman" pitchFamily="18" charset="0"/>
                <a:cs typeface="Times New Roman" pitchFamily="18" charset="0"/>
              </a:rPr>
              <a:t> Check:</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Hur är kontrasten mellan för- och bakgrundsfärg?</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a:t>
            </a:r>
            <a:r>
              <a:rPr lang="sv-SE" sz="1800" i="1" dirty="0" smtClean="0">
                <a:solidFill>
                  <a:prstClr val="black"/>
                </a:solidFill>
                <a:latin typeface="Times New Roman" pitchFamily="18" charset="0"/>
                <a:cs typeface="Times New Roman" pitchFamily="18" charset="0"/>
              </a:rPr>
              <a:t>http://snook.ca/technical/colour_contrast/colour.html</a:t>
            </a:r>
          </a:p>
          <a:p>
            <a:pPr marL="285750" lvl="0" indent="-285750">
              <a:buFont typeface="Arial" charset="0"/>
              <a:buChar char="•"/>
            </a:pPr>
            <a:r>
              <a:rPr lang="sv-SE" sz="1800" b="1" dirty="0" smtClean="0">
                <a:solidFill>
                  <a:prstClr val="black"/>
                </a:solidFill>
                <a:latin typeface="Times New Roman" pitchFamily="18" charset="0"/>
                <a:cs typeface="Times New Roman" pitchFamily="18" charset="0"/>
              </a:rPr>
              <a:t>Colorblind </a:t>
            </a:r>
            <a:r>
              <a:rPr lang="sv-SE" sz="1800" b="1" dirty="0">
                <a:solidFill>
                  <a:prstClr val="black"/>
                </a:solidFill>
                <a:latin typeface="Times New Roman" pitchFamily="18" charset="0"/>
                <a:cs typeface="Times New Roman" pitchFamily="18" charset="0"/>
              </a:rPr>
              <a:t>Web Page </a:t>
            </a:r>
            <a:r>
              <a:rPr lang="sv-SE" sz="1800" b="1" dirty="0" smtClean="0">
                <a:solidFill>
                  <a:prstClr val="black"/>
                </a:solidFill>
                <a:latin typeface="Times New Roman" pitchFamily="18" charset="0"/>
                <a:cs typeface="Times New Roman" pitchFamily="18" charset="0"/>
              </a:rPr>
              <a:t>Filter:</a:t>
            </a:r>
            <a:r>
              <a:rPr lang="sv-SE" sz="1800" b="1" dirty="0">
                <a:solidFill>
                  <a:prstClr val="black"/>
                </a:solidFill>
                <a:latin typeface="Times New Roman" pitchFamily="18" charset="0"/>
                <a:cs typeface="Times New Roman" pitchFamily="18" charset="0"/>
              </a:rPr>
              <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Testa hur sidan ser ut med olika typer av färgblindhet.</a:t>
            </a:r>
            <a:br>
              <a:rPr lang="sv-SE" sz="1800" dirty="0" smtClean="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i="1" dirty="0">
                <a:solidFill>
                  <a:prstClr val="black"/>
                </a:solidFill>
                <a:latin typeface="Times New Roman" pitchFamily="18" charset="0"/>
                <a:cs typeface="Times New Roman" pitchFamily="18" charset="0"/>
              </a:rPr>
              <a:t>http://colorfilter.wickline.org</a:t>
            </a:r>
            <a:endParaRPr lang="sv-SE" sz="1800" i="1" dirty="0" smtClean="0">
              <a:solidFill>
                <a:prstClr val="black"/>
              </a:solidFill>
              <a:latin typeface="Times New Roman" pitchFamily="18" charset="0"/>
              <a:cs typeface="Times New Roman" pitchFamily="18" charset="0"/>
            </a:endParaRPr>
          </a:p>
          <a:p>
            <a:pPr marL="285750" lvl="0" indent="-285750">
              <a:buFont typeface="Arial" charset="0"/>
              <a:buChar char="•"/>
            </a:pPr>
            <a:endParaRPr lang="sv-SE" dirty="0" smtClean="0">
              <a:solidFill>
                <a:prstClr val="black"/>
              </a:solidFill>
              <a:latin typeface="Times New Roman" pitchFamily="18" charset="0"/>
              <a:cs typeface="Times New Roman" pitchFamily="18" charset="0"/>
            </a:endParaRPr>
          </a:p>
          <a:p>
            <a:pPr marL="285750" indent="-285750">
              <a:buFont typeface="Arial" charset="0"/>
              <a:buChar char="•"/>
            </a:pPr>
            <a:endParaRPr lang="sv-SE" dirty="0">
              <a:latin typeface="Times New Roman" pitchFamily="18" charset="0"/>
              <a:cs typeface="Times New Roman" pitchFamily="18" charset="0"/>
            </a:endParaRPr>
          </a:p>
        </p:txBody>
      </p:sp>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01316"/>
            <a:ext cx="3054039" cy="936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17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Ansluta på annan port än 80</a:t>
            </a:r>
            <a:endParaRPr lang="sv-SE" dirty="0"/>
          </a:p>
        </p:txBody>
      </p:sp>
      <p:sp>
        <p:nvSpPr>
          <p:cNvPr id="3" name="Subtitle 2"/>
          <p:cNvSpPr>
            <a:spLocks noGrp="1"/>
          </p:cNvSpPr>
          <p:nvPr>
            <p:ph type="subTitle" idx="1"/>
          </p:nvPr>
        </p:nvSpPr>
        <p:spPr>
          <a:xfrm>
            <a:off x="714348" y="1309677"/>
            <a:ext cx="6400800" cy="971759"/>
          </a:xfrm>
        </p:spPr>
        <p:txBody>
          <a:bodyPr/>
          <a:lstStyle/>
          <a:p>
            <a:r>
              <a:rPr lang="sv-SE" dirty="0" smtClean="0"/>
              <a:t>För att ansluta till en webbserver som inte körs på port 80 skriver man:</a:t>
            </a:r>
          </a:p>
          <a:p>
            <a:endParaRPr lang="sv-SE" dirty="0"/>
          </a:p>
          <a:p>
            <a:r>
              <a:rPr lang="sv-SE" dirty="0" smtClean="0"/>
              <a:t>http://server:</a:t>
            </a:r>
            <a:r>
              <a:rPr lang="sv-SE" b="1" dirty="0" smtClean="0"/>
              <a:t>PORTNUMMER</a:t>
            </a:r>
          </a:p>
          <a:p>
            <a:endParaRPr lang="sv-SE" dirty="0"/>
          </a:p>
          <a:p>
            <a:r>
              <a:rPr lang="sv-SE" dirty="0" smtClean="0"/>
              <a:t>Exempelvis:</a:t>
            </a:r>
          </a:p>
          <a:p>
            <a:r>
              <a:rPr lang="sv-SE" dirty="0" smtClean="0"/>
              <a:t/>
            </a:r>
            <a:br>
              <a:rPr lang="sv-SE" dirty="0" smtClean="0"/>
            </a:br>
            <a:r>
              <a:rPr lang="sv-SE" b="1" dirty="0" smtClean="0">
                <a:latin typeface="Courier New" pitchFamily="49" charset="0"/>
                <a:cs typeface="Courier New" pitchFamily="49" charset="0"/>
              </a:rPr>
              <a:t>http://mylabserver.se:8080</a:t>
            </a:r>
          </a:p>
          <a:p>
            <a:r>
              <a:rPr lang="sv-SE" sz="1600" dirty="0" smtClean="0"/>
              <a:t/>
            </a:r>
            <a:br>
              <a:rPr lang="sv-SE" sz="1600" dirty="0" smtClean="0"/>
            </a:br>
            <a:r>
              <a:rPr lang="sv-SE" sz="1600" dirty="0" smtClean="0"/>
              <a:t>Om portnumret utelämnas kommer anslutningen automatiskt ske mot port 80.</a:t>
            </a:r>
            <a:endParaRPr lang="sv-SE" sz="1600" b="1" dirty="0">
              <a:latin typeface="Courier New" pitchFamily="49" charset="0"/>
              <a:cs typeface="Courier New" pitchFamily="49" charset="0"/>
            </a:endParaRPr>
          </a:p>
        </p:txBody>
      </p:sp>
      <p:pic>
        <p:nvPicPr>
          <p:cNvPr id="27650" name="Picture 2" descr="S:\dfm\info\icons\v-collections\v_collections_png\basic_foundation\256x256\shadow\door2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06541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104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sp>
        <p:nvSpPr>
          <p:cNvPr id="4" name="TextBox 3"/>
          <p:cNvSpPr txBox="1"/>
          <p:nvPr/>
        </p:nvSpPr>
        <p:spPr>
          <a:xfrm>
            <a:off x="611560" y="5275699"/>
            <a:ext cx="4467954" cy="369332"/>
          </a:xfrm>
          <a:prstGeom prst="rect">
            <a:avLst/>
          </a:prstGeom>
          <a:noFill/>
        </p:spPr>
        <p:txBody>
          <a:bodyPr wrap="none" rtlCol="0">
            <a:spAutoFit/>
          </a:bodyPr>
          <a:lstStyle/>
          <a:p>
            <a:r>
              <a:rPr lang="sv-SE" dirty="0" smtClean="0">
                <a:latin typeface="Minya Nouvelle" pitchFamily="2" charset="0"/>
              </a:rPr>
              <a:t>Källa: http://</a:t>
            </a:r>
            <a:r>
              <a:rPr lang="sv-SE" dirty="0" err="1" smtClean="0">
                <a:latin typeface="Minya Nouvelle" pitchFamily="2" charset="0"/>
              </a:rPr>
              <a:t>www.netcraft.com</a:t>
            </a:r>
            <a:r>
              <a:rPr lang="sv-SE" dirty="0" smtClean="0">
                <a:latin typeface="Minya Nouvelle" pitchFamily="2" charset="0"/>
              </a:rPr>
              <a:t> </a:t>
            </a:r>
            <a:r>
              <a:rPr lang="sv-SE" dirty="0" smtClean="0">
                <a:latin typeface="Minya Nouvelle" pitchFamily="2" charset="0"/>
              </a:rPr>
              <a:t>2013-09-24</a:t>
            </a:r>
            <a:endParaRPr lang="sv-SE" dirty="0" smtClean="0">
              <a:latin typeface="Minya Nouvelle" pitchFamily="2" charset="0"/>
            </a:endParaRPr>
          </a:p>
        </p:txBody>
      </p:sp>
      <p:pic>
        <p:nvPicPr>
          <p:cNvPr id="3" name="Picture 2" descr="Skärmavbild 2013-09-24 kl. 08.1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29308"/>
            <a:ext cx="7696200" cy="4000500"/>
          </a:xfrm>
          <a:prstGeom prst="rect">
            <a:avLst/>
          </a:prstGeom>
        </p:spPr>
      </p:pic>
    </p:spTree>
    <p:extLst>
      <p:ext uri="{BB962C8B-B14F-4D97-AF65-F5344CB8AC3E}">
        <p14:creationId xmlns:p14="http://schemas.microsoft.com/office/powerpoint/2010/main" val="19859295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pic>
        <p:nvPicPr>
          <p:cNvPr id="34822" name="Picture 6" descr="http://www.digimantra.com/blog/wp-content/uploads/2010/10/apach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7341"/>
            <a:ext cx="1375433" cy="1224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8" name="Text Box 5"/>
          <p:cNvSpPr txBox="1">
            <a:spLocks noChangeArrowheads="1"/>
          </p:cNvSpPr>
          <p:nvPr/>
        </p:nvSpPr>
        <p:spPr bwMode="auto">
          <a:xfrm>
            <a:off x="3059832" y="1129308"/>
            <a:ext cx="6858000" cy="1892826"/>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rPr>
              <a:t> Marknadsledande</a:t>
            </a:r>
          </a:p>
          <a:p>
            <a:pPr>
              <a:spcBef>
                <a:spcPct val="50000"/>
              </a:spcBef>
              <a:buFontTx/>
              <a:buChar char="•"/>
            </a:pPr>
            <a:r>
              <a:rPr lang="sv-SE" dirty="0">
                <a:latin typeface="Minya Nouvelle" charset="0"/>
              </a:rPr>
              <a:t> Gratis (Open </a:t>
            </a:r>
            <a:r>
              <a:rPr lang="sv-SE" dirty="0" err="1">
                <a:latin typeface="Minya Nouvelle" charset="0"/>
              </a:rPr>
              <a:t>Source</a:t>
            </a:r>
            <a:r>
              <a:rPr lang="sv-SE" dirty="0">
                <a:latin typeface="Minya Nouvelle" charset="0"/>
              </a:rPr>
              <a:t>)</a:t>
            </a:r>
          </a:p>
          <a:p>
            <a:pPr>
              <a:spcBef>
                <a:spcPct val="50000"/>
              </a:spcBef>
              <a:buFontTx/>
              <a:buChar char="•"/>
            </a:pPr>
            <a:r>
              <a:rPr lang="sv-SE" dirty="0">
                <a:latin typeface="Minya Nouvelle" charset="0"/>
              </a:rPr>
              <a:t> Fungerar på många OS</a:t>
            </a:r>
          </a:p>
          <a:p>
            <a:pPr>
              <a:spcBef>
                <a:spcPct val="50000"/>
              </a:spcBef>
              <a:buFontTx/>
              <a:buChar char="•"/>
            </a:pPr>
            <a:r>
              <a:rPr lang="sv-SE" dirty="0">
                <a:latin typeface="Minya Nouvelle" charset="0"/>
              </a:rPr>
              <a:t> Stöd för bland annat PHP,</a:t>
            </a:r>
            <a:br>
              <a:rPr lang="sv-SE" dirty="0">
                <a:latin typeface="Minya Nouvelle" charset="0"/>
              </a:rPr>
            </a:br>
            <a:r>
              <a:rPr lang="sv-SE" dirty="0">
                <a:latin typeface="Minya Nouvelle" charset="0"/>
              </a:rPr>
              <a:t>  JSP och till och med </a:t>
            </a:r>
            <a:r>
              <a:rPr lang="sv-SE" dirty="0" smtClean="0">
                <a:latin typeface="Minya Nouvelle" charset="0"/>
              </a:rPr>
              <a:t>ASP.NET (om än bräckligt)</a:t>
            </a:r>
            <a:endParaRPr lang="sv-SE" dirty="0">
              <a:latin typeface="Minya Nouvelle" charset="0"/>
            </a:endParaRPr>
          </a:p>
        </p:txBody>
      </p:sp>
      <p:pic>
        <p:nvPicPr>
          <p:cNvPr id="3482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0000">
            <a:off x="6393778" y="3581672"/>
            <a:ext cx="1638434" cy="14953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1" name="Text Box 6"/>
          <p:cNvSpPr txBox="1">
            <a:spLocks noChangeArrowheads="1"/>
          </p:cNvSpPr>
          <p:nvPr/>
        </p:nvSpPr>
        <p:spPr bwMode="auto">
          <a:xfrm>
            <a:off x="576808" y="3274447"/>
            <a:ext cx="5867400" cy="2031325"/>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cs typeface="Courier New" pitchFamily="49" charset="0"/>
              </a:rPr>
              <a:t> Internet Information </a:t>
            </a:r>
            <a:r>
              <a:rPr lang="sv-SE" dirty="0" smtClean="0">
                <a:latin typeface="Minya Nouvelle" charset="0"/>
                <a:cs typeface="Courier New" pitchFamily="49" charset="0"/>
              </a:rPr>
              <a:t>Service</a:t>
            </a:r>
          </a:p>
          <a:p>
            <a:pPr>
              <a:spcBef>
                <a:spcPct val="50000"/>
              </a:spcBef>
              <a:buFontTx/>
              <a:buChar char="•"/>
            </a:pPr>
            <a:r>
              <a:rPr lang="sv-SE" dirty="0" smtClean="0">
                <a:latin typeface="Minya Nouvelle" charset="0"/>
                <a:cs typeface="Courier New" pitchFamily="49" charset="0"/>
              </a:rPr>
              <a:t> </a:t>
            </a:r>
            <a:r>
              <a:rPr lang="sv-SE" dirty="0">
                <a:latin typeface="Minya Nouvelle" charset="0"/>
                <a:cs typeface="Courier New" pitchFamily="49" charset="0"/>
              </a:rPr>
              <a:t>En samling av olika </a:t>
            </a:r>
            <a:r>
              <a:rPr lang="sv-SE" dirty="0" smtClean="0">
                <a:latin typeface="Minya Nouvelle" charset="0"/>
                <a:cs typeface="Courier New" pitchFamily="49" charset="0"/>
              </a:rPr>
              <a:t>servrar (</a:t>
            </a:r>
            <a:r>
              <a:rPr lang="sv-SE" dirty="0">
                <a:latin typeface="Minya Nouvelle" charset="0"/>
                <a:cs typeface="Courier New" pitchFamily="49" charset="0"/>
              </a:rPr>
              <a:t>webb, ftp, news etc.)</a:t>
            </a:r>
          </a:p>
          <a:p>
            <a:pPr>
              <a:spcBef>
                <a:spcPct val="50000"/>
              </a:spcBef>
              <a:buFontTx/>
              <a:buChar char="•"/>
            </a:pPr>
            <a:r>
              <a:rPr lang="sv-SE" dirty="0">
                <a:latin typeface="Minya Nouvelle" charset="0"/>
                <a:cs typeface="Courier New" pitchFamily="49" charset="0"/>
              </a:rPr>
              <a:t> Ingår i </a:t>
            </a:r>
            <a:r>
              <a:rPr lang="sv-SE" dirty="0" smtClean="0">
                <a:latin typeface="Minya Nouvelle" charset="0"/>
                <a:cs typeface="Courier New" pitchFamily="49" charset="0"/>
              </a:rPr>
              <a:t>2000/2003/</a:t>
            </a:r>
            <a:r>
              <a:rPr lang="sv-SE" dirty="0" smtClean="0">
                <a:latin typeface="Minya Nouvelle" charset="0"/>
                <a:cs typeface="Courier New" pitchFamily="49" charset="0"/>
              </a:rPr>
              <a:t>2008/2012 </a:t>
            </a:r>
            <a:r>
              <a:rPr lang="sv-SE" dirty="0" smtClean="0">
                <a:latin typeface="Minya Nouvelle" charset="0"/>
                <a:cs typeface="Courier New" pitchFamily="49" charset="0"/>
              </a:rPr>
              <a:t>server </a:t>
            </a:r>
          </a:p>
          <a:p>
            <a:pPr>
              <a:spcBef>
                <a:spcPct val="50000"/>
              </a:spcBef>
              <a:buFontTx/>
              <a:buChar char="•"/>
            </a:pPr>
            <a:r>
              <a:rPr lang="sv-SE" dirty="0" smtClean="0">
                <a:latin typeface="Minya Nouvelle" charset="0"/>
                <a:cs typeface="Courier New" pitchFamily="49" charset="0"/>
              </a:rPr>
              <a:t> Ingår i XP, Vista Pro och 7 </a:t>
            </a:r>
            <a:r>
              <a:rPr lang="sv-SE" dirty="0" smtClean="0">
                <a:latin typeface="Minya Nouvelle" charset="0"/>
                <a:cs typeface="Courier New" pitchFamily="49" charset="0"/>
              </a:rPr>
              <a:t>Pro, Windows 8</a:t>
            </a:r>
            <a:endParaRPr lang="sv-SE" sz="2400" dirty="0">
              <a:latin typeface="Minya Nouvelle" charset="0"/>
              <a:cs typeface="Courier New" pitchFamily="49" charset="0"/>
            </a:endParaRPr>
          </a:p>
          <a:p>
            <a:pPr>
              <a:spcBef>
                <a:spcPct val="50000"/>
              </a:spcBef>
              <a:buFontTx/>
              <a:buChar char="•"/>
            </a:pPr>
            <a:r>
              <a:rPr lang="sv-SE" dirty="0" smtClean="0">
                <a:latin typeface="Minya Nouvelle" charset="0"/>
                <a:cs typeface="Courier New" pitchFamily="49" charset="0"/>
              </a:rPr>
              <a:t> Direkt </a:t>
            </a:r>
            <a:r>
              <a:rPr lang="sv-SE" dirty="0">
                <a:latin typeface="Minya Nouvelle" charset="0"/>
                <a:cs typeface="Courier New" pitchFamily="49" charset="0"/>
              </a:rPr>
              <a:t>stöd för </a:t>
            </a:r>
            <a:r>
              <a:rPr lang="sv-SE" dirty="0" smtClean="0">
                <a:latin typeface="Minya Nouvelle" charset="0"/>
                <a:cs typeface="Courier New" pitchFamily="49" charset="0"/>
              </a:rPr>
              <a:t>ASP.NET </a:t>
            </a:r>
            <a:endParaRPr lang="sv-SE" dirty="0">
              <a:latin typeface="Minya Nouvelle" charset="0"/>
              <a:cs typeface="Courier New" pitchFamily="49" charset="0"/>
            </a:endParaRPr>
          </a:p>
        </p:txBody>
      </p:sp>
    </p:spTree>
    <p:extLst>
      <p:ext uri="{BB962C8B-B14F-4D97-AF65-F5344CB8AC3E}">
        <p14:creationId xmlns:p14="http://schemas.microsoft.com/office/powerpoint/2010/main" val="25003059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pic>
        <p:nvPicPr>
          <p:cNvPr id="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209428"/>
            <a:ext cx="946444" cy="9464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555" y="2038133"/>
            <a:ext cx="321911" cy="321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425452"/>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9651" y="2053467"/>
            <a:ext cx="145621" cy="1456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872" y="2065412"/>
            <a:ext cx="611095" cy="58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58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sp>
        <p:nvSpPr>
          <p:cNvPr id="4" name="Rectangle 3"/>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descr="Skärmavbild 2013-09-24 kl. 09.03.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7300"/>
            <a:ext cx="7377140" cy="4209152"/>
          </a:xfrm>
          <a:prstGeom prst="rect">
            <a:avLst/>
          </a:prstGeom>
        </p:spPr>
      </p:pic>
    </p:spTree>
    <p:extLst>
      <p:ext uri="{BB962C8B-B14F-4D97-AF65-F5344CB8AC3E}">
        <p14:creationId xmlns:p14="http://schemas.microsoft.com/office/powerpoint/2010/main" val="889061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549519" y="3883302"/>
            <a:ext cx="3838905" cy="1278454"/>
          </a:xfrm>
          <a:prstGeom prst="rect">
            <a:avLst/>
          </a:prstGeom>
          <a:solidFill>
            <a:srgbClr val="FFFFFF"/>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19" name="Rectangle 18"/>
          <p:cNvSpPr/>
          <p:nvPr/>
        </p:nvSpPr>
        <p:spPr>
          <a:xfrm>
            <a:off x="4549519" y="1498640"/>
            <a:ext cx="3838905" cy="1934924"/>
          </a:xfrm>
          <a:prstGeom prst="rect">
            <a:avLst/>
          </a:prstGeom>
          <a:solidFill>
            <a:schemeClr val="bg1"/>
          </a:solidFill>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8" name="Rectangle 7"/>
          <p:cNvSpPr/>
          <p:nvPr/>
        </p:nvSpPr>
        <p:spPr>
          <a:xfrm>
            <a:off x="395536" y="1498640"/>
            <a:ext cx="3744416" cy="1574884"/>
          </a:xfrm>
          <a:prstGeom prst="rect">
            <a:avLst/>
          </a:prstGeom>
          <a:solidFill>
            <a:srgbClr val="34DBFF"/>
          </a:solidFill>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Rendreringsmotor</a:t>
            </a:r>
            <a:endParaRPr lang="sv-SE" dirty="0"/>
          </a:p>
        </p:txBody>
      </p:sp>
      <p:sp>
        <p:nvSpPr>
          <p:cNvPr id="6" name="Text Box 11"/>
          <p:cNvSpPr txBox="1">
            <a:spLocks noChangeArrowheads="1"/>
          </p:cNvSpPr>
          <p:nvPr/>
        </p:nvSpPr>
        <p:spPr bwMode="auto">
          <a:xfrm>
            <a:off x="2050591" y="1657172"/>
            <a:ext cx="2632324" cy="1200329"/>
          </a:xfrm>
          <a:prstGeom prst="rect">
            <a:avLst/>
          </a:prstGeom>
          <a:noFill/>
          <a:ln w="9525">
            <a:noFill/>
            <a:miter lim="800000"/>
            <a:headEnd/>
            <a:tailEnd/>
          </a:ln>
        </p:spPr>
        <p:txBody>
          <a:bodyPr wrap="square">
            <a:spAutoFit/>
          </a:bodyPr>
          <a:lstStyle/>
          <a:p>
            <a:r>
              <a:rPr lang="sv-SE" dirty="0" smtClean="0">
                <a:latin typeface="Minya Nouvelle" charset="0"/>
              </a:rPr>
              <a:t>IE7.0 </a:t>
            </a:r>
            <a:r>
              <a:rPr lang="sv-SE" dirty="0">
                <a:latin typeface="Minya Nouvelle" charset="0"/>
              </a:rPr>
              <a:t>	</a:t>
            </a:r>
            <a:r>
              <a:rPr lang="sv-SE" dirty="0" smtClean="0">
                <a:latin typeface="Minya Nouvelle" charset="0"/>
              </a:rPr>
              <a:t>&lt; </a:t>
            </a:r>
            <a:r>
              <a:rPr lang="sv-SE" dirty="0" smtClean="0">
                <a:latin typeface="Minya Nouvelle" charset="0"/>
              </a:rPr>
              <a:t>1%</a:t>
            </a:r>
            <a:endParaRPr lang="sv-SE" dirty="0" smtClean="0">
              <a:latin typeface="Minya Nouvelle" charset="0"/>
            </a:endParaRPr>
          </a:p>
          <a:p>
            <a:r>
              <a:rPr lang="sv-SE" dirty="0" smtClean="0">
                <a:latin typeface="Minya Nouvelle" charset="0"/>
              </a:rPr>
              <a:t>IE8.0 	~ </a:t>
            </a:r>
            <a:r>
              <a:rPr lang="sv-SE" dirty="0" smtClean="0">
                <a:latin typeface="Minya Nouvelle" charset="0"/>
              </a:rPr>
              <a:t>9%</a:t>
            </a:r>
            <a:r>
              <a:rPr lang="sv-SE" dirty="0" smtClean="0">
                <a:latin typeface="Minya Nouvelle" charset="0"/>
              </a:rPr>
              <a:t/>
            </a:r>
            <a:br>
              <a:rPr lang="sv-SE" dirty="0" smtClean="0">
                <a:latin typeface="Minya Nouvelle" charset="0"/>
              </a:rPr>
            </a:br>
            <a:r>
              <a:rPr lang="sv-SE" dirty="0" smtClean="0">
                <a:latin typeface="Minya Nouvelle" charset="0"/>
              </a:rPr>
              <a:t>IE9.0	~ </a:t>
            </a:r>
            <a:r>
              <a:rPr lang="sv-SE" dirty="0" smtClean="0">
                <a:latin typeface="Minya Nouvelle" charset="0"/>
              </a:rPr>
              <a:t>13%</a:t>
            </a:r>
            <a:br>
              <a:rPr lang="sv-SE" dirty="0" smtClean="0">
                <a:latin typeface="Minya Nouvelle" charset="0"/>
              </a:rPr>
            </a:br>
            <a:r>
              <a:rPr lang="sv-SE" dirty="0" smtClean="0">
                <a:latin typeface="Minya Nouvelle" charset="0"/>
              </a:rPr>
              <a:t>IE10.0	</a:t>
            </a:r>
            <a:r>
              <a:rPr lang="sv-SE" dirty="0" smtClean="0">
                <a:latin typeface="Minya Nouvelle" charset="0"/>
              </a:rPr>
              <a:t>~ 4%</a:t>
            </a:r>
            <a:endParaRPr lang="sv-SE" dirty="0">
              <a:latin typeface="Minya Nouvelle" charset="0"/>
            </a:endParaRPr>
          </a:p>
        </p:txBody>
      </p:sp>
      <p:sp>
        <p:nvSpPr>
          <p:cNvPr id="7" name="TextBox 6"/>
          <p:cNvSpPr txBox="1"/>
          <p:nvPr/>
        </p:nvSpPr>
        <p:spPr>
          <a:xfrm>
            <a:off x="323528" y="1192024"/>
            <a:ext cx="1749197" cy="369332"/>
          </a:xfrm>
          <a:prstGeom prst="rect">
            <a:avLst/>
          </a:prstGeom>
          <a:noFill/>
        </p:spPr>
        <p:txBody>
          <a:bodyPr wrap="none" rtlCol="0">
            <a:spAutoFit/>
          </a:bodyPr>
          <a:lstStyle/>
          <a:p>
            <a:r>
              <a:rPr lang="sv-SE" b="1" dirty="0" smtClean="0">
                <a:latin typeface="Minya Nouvelle" pitchFamily="2" charset="0"/>
              </a:rPr>
              <a:t>Trident, </a:t>
            </a:r>
            <a:r>
              <a:rPr lang="sv-SE" b="1" dirty="0" smtClean="0">
                <a:latin typeface="Minya Nouvelle" pitchFamily="2" charset="0"/>
              </a:rPr>
              <a:t>~ 25</a:t>
            </a:r>
            <a:r>
              <a:rPr lang="sv-SE" b="1" dirty="0" smtClean="0">
                <a:latin typeface="Minya Nouvelle" pitchFamily="2" charset="0"/>
              </a:rPr>
              <a:t>%</a:t>
            </a:r>
          </a:p>
        </p:txBody>
      </p:sp>
      <p:sp>
        <p:nvSpPr>
          <p:cNvPr id="9" name="TextBox 8"/>
          <p:cNvSpPr txBox="1"/>
          <p:nvPr/>
        </p:nvSpPr>
        <p:spPr>
          <a:xfrm>
            <a:off x="323528" y="3208248"/>
            <a:ext cx="1685077" cy="369332"/>
          </a:xfrm>
          <a:prstGeom prst="rect">
            <a:avLst/>
          </a:prstGeom>
          <a:noFill/>
        </p:spPr>
        <p:txBody>
          <a:bodyPr wrap="none" rtlCol="0">
            <a:spAutoFit/>
          </a:bodyPr>
          <a:lstStyle/>
          <a:p>
            <a:r>
              <a:rPr lang="sv-SE" b="1" dirty="0" smtClean="0">
                <a:latin typeface="Minya Nouvelle" pitchFamily="2" charset="0"/>
              </a:rPr>
              <a:t>Gecko, </a:t>
            </a:r>
            <a:r>
              <a:rPr lang="sv-SE" b="1" dirty="0" smtClean="0">
                <a:latin typeface="Minya Nouvelle" pitchFamily="2" charset="0"/>
              </a:rPr>
              <a:t>~ 20%</a:t>
            </a:r>
            <a:endParaRPr lang="sv-SE" b="1" dirty="0" smtClean="0">
              <a:latin typeface="Minya Nouvelle" pitchFamily="2" charset="0"/>
            </a:endParaRPr>
          </a:p>
        </p:txBody>
      </p:sp>
      <p:pic>
        <p:nvPicPr>
          <p:cNvPr id="10" name="Picture 9" descr="http://frannie84.files.wordpress.com/2010/08/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242" y="3793604"/>
            <a:ext cx="1010922" cy="97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5536" y="3577580"/>
            <a:ext cx="3744416" cy="1584176"/>
          </a:xfrm>
          <a:prstGeom prst="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14" name="TextBox 13"/>
          <p:cNvSpPr txBox="1"/>
          <p:nvPr/>
        </p:nvSpPr>
        <p:spPr>
          <a:xfrm>
            <a:off x="1668321" y="4768049"/>
            <a:ext cx="907684" cy="307777"/>
          </a:xfrm>
          <a:prstGeom prst="rect">
            <a:avLst/>
          </a:prstGeom>
          <a:noFill/>
        </p:spPr>
        <p:txBody>
          <a:bodyPr wrap="none" rtlCol="0">
            <a:spAutoFit/>
          </a:bodyPr>
          <a:lstStyle/>
          <a:p>
            <a:r>
              <a:rPr lang="sv-SE" sz="1400" dirty="0" smtClean="0">
                <a:latin typeface="Minya Nouvelle" pitchFamily="2" charset="0"/>
              </a:rPr>
              <a:t>Netscape</a:t>
            </a:r>
          </a:p>
        </p:txBody>
      </p:sp>
      <p:cxnSp>
        <p:nvCxnSpPr>
          <p:cNvPr id="16" name="Straight Connector 15"/>
          <p:cNvCxnSpPr/>
          <p:nvPr/>
        </p:nvCxnSpPr>
        <p:spPr>
          <a:xfrm>
            <a:off x="1584164" y="4921937"/>
            <a:ext cx="10436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5816" y="3752497"/>
            <a:ext cx="914033" cy="261610"/>
          </a:xfrm>
          <a:prstGeom prst="rect">
            <a:avLst/>
          </a:prstGeom>
          <a:noFill/>
        </p:spPr>
        <p:txBody>
          <a:bodyPr wrap="none" rtlCol="0">
            <a:spAutoFit/>
          </a:bodyPr>
          <a:lstStyle/>
          <a:p>
            <a:r>
              <a:rPr lang="sv-SE" sz="1100" dirty="0" err="1" smtClean="0">
                <a:latin typeface="Minya Nouvelle" pitchFamily="2" charset="0"/>
              </a:rPr>
              <a:t>SeaMonkey</a:t>
            </a:r>
            <a:endParaRPr lang="sv-SE" sz="1100" dirty="0" smtClean="0">
              <a:latin typeface="Minya Nouvelle" pitchFamily="2" charset="0"/>
            </a:endParaRPr>
          </a:p>
        </p:txBody>
      </p:sp>
      <p:sp>
        <p:nvSpPr>
          <p:cNvPr id="18" name="TextBox 17"/>
          <p:cNvSpPr txBox="1"/>
          <p:nvPr/>
        </p:nvSpPr>
        <p:spPr>
          <a:xfrm>
            <a:off x="3005584" y="4491050"/>
            <a:ext cx="734496" cy="276999"/>
          </a:xfrm>
          <a:prstGeom prst="rect">
            <a:avLst/>
          </a:prstGeom>
          <a:noFill/>
        </p:spPr>
        <p:txBody>
          <a:bodyPr wrap="none" rtlCol="0">
            <a:spAutoFit/>
          </a:bodyPr>
          <a:lstStyle/>
          <a:p>
            <a:r>
              <a:rPr lang="sv-SE" sz="1200" dirty="0" err="1" smtClean="0">
                <a:latin typeface="Minya Nouvelle" pitchFamily="2" charset="0"/>
              </a:rPr>
              <a:t>Camino</a:t>
            </a:r>
            <a:endParaRPr lang="sv-SE" sz="1200" dirty="0" smtClean="0">
              <a:latin typeface="Minya Nouvelle" pitchFamily="2" charset="0"/>
            </a:endParaRPr>
          </a:p>
        </p:txBody>
      </p:sp>
      <p:sp>
        <p:nvSpPr>
          <p:cNvPr id="22" name="TextBox 21"/>
          <p:cNvSpPr txBox="1"/>
          <p:nvPr/>
        </p:nvSpPr>
        <p:spPr>
          <a:xfrm>
            <a:off x="4549519" y="1199484"/>
            <a:ext cx="1544012" cy="369332"/>
          </a:xfrm>
          <a:prstGeom prst="rect">
            <a:avLst/>
          </a:prstGeom>
          <a:noFill/>
        </p:spPr>
        <p:txBody>
          <a:bodyPr wrap="none" rtlCol="0">
            <a:spAutoFit/>
          </a:bodyPr>
          <a:lstStyle/>
          <a:p>
            <a:r>
              <a:rPr lang="sv-SE" b="1" dirty="0" smtClean="0">
                <a:latin typeface="Minya Nouvelle" pitchFamily="2" charset="0"/>
              </a:rPr>
              <a:t>Blink, ~ 45%</a:t>
            </a:r>
            <a:endParaRPr lang="sv-SE" b="1" dirty="0" smtClean="0">
              <a:latin typeface="Minya Nouvelle" pitchFamily="2" charset="0"/>
            </a:endParaRPr>
          </a:p>
        </p:txBody>
      </p:sp>
      <p:pic>
        <p:nvPicPr>
          <p:cNvPr id="26" name="Picture 4" descr="http://www.neowin.net/images/uploaded/Opera_256x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497460"/>
            <a:ext cx="771135" cy="7711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1"/>
          <p:cNvSpPr txBox="1">
            <a:spLocks noChangeArrowheads="1"/>
          </p:cNvSpPr>
          <p:nvPr/>
        </p:nvSpPr>
        <p:spPr bwMode="auto">
          <a:xfrm>
            <a:off x="5868144" y="2713484"/>
            <a:ext cx="2632324" cy="369332"/>
          </a:xfrm>
          <a:prstGeom prst="rect">
            <a:avLst/>
          </a:prstGeom>
          <a:noFill/>
          <a:ln w="9525">
            <a:noFill/>
            <a:miter lim="800000"/>
            <a:headEnd/>
            <a:tailEnd/>
          </a:ln>
        </p:spPr>
        <p:txBody>
          <a:bodyPr wrap="square">
            <a:spAutoFit/>
          </a:bodyPr>
          <a:lstStyle/>
          <a:p>
            <a:r>
              <a:rPr lang="sv-SE" dirty="0" smtClean="0">
                <a:latin typeface="Minya Nouvelle" charset="0"/>
              </a:rPr>
              <a:t>Opera</a:t>
            </a:r>
            <a:endParaRPr lang="sv-SE" dirty="0">
              <a:latin typeface="Minya Nouvelle" charset="0"/>
            </a:endParaRPr>
          </a:p>
        </p:txBody>
      </p:sp>
      <p:sp>
        <p:nvSpPr>
          <p:cNvPr id="29" name="TextBox 28"/>
          <p:cNvSpPr txBox="1"/>
          <p:nvPr/>
        </p:nvSpPr>
        <p:spPr>
          <a:xfrm>
            <a:off x="4499992" y="3567831"/>
            <a:ext cx="1764651" cy="369332"/>
          </a:xfrm>
          <a:prstGeom prst="rect">
            <a:avLst/>
          </a:prstGeom>
          <a:noFill/>
        </p:spPr>
        <p:txBody>
          <a:bodyPr wrap="none" rtlCol="0">
            <a:spAutoFit/>
          </a:bodyPr>
          <a:lstStyle/>
          <a:p>
            <a:r>
              <a:rPr lang="sv-SE" b="1" dirty="0" err="1" smtClean="0">
                <a:latin typeface="Minya Nouvelle" pitchFamily="2" charset="0"/>
              </a:rPr>
              <a:t>WebKit</a:t>
            </a:r>
            <a:r>
              <a:rPr lang="sv-SE" b="1" dirty="0" smtClean="0">
                <a:latin typeface="Minya Nouvelle" pitchFamily="2" charset="0"/>
              </a:rPr>
              <a:t>, </a:t>
            </a:r>
            <a:r>
              <a:rPr lang="sv-SE" b="1" dirty="0" smtClean="0">
                <a:latin typeface="Minya Nouvelle" pitchFamily="2" charset="0"/>
              </a:rPr>
              <a:t>~ 10</a:t>
            </a:r>
            <a:r>
              <a:rPr lang="sv-SE" b="1" dirty="0" smtClean="0">
                <a:latin typeface="Minya Nouvelle" pitchFamily="2" charset="0"/>
              </a:rPr>
              <a:t>%</a:t>
            </a:r>
            <a:endParaRPr lang="sv-SE" b="1" dirty="0" smtClean="0">
              <a:latin typeface="Minya Nouvelle" pitchFamily="2" charset="0"/>
            </a:endParaRPr>
          </a:p>
        </p:txBody>
      </p:sp>
      <p:sp>
        <p:nvSpPr>
          <p:cNvPr id="32" name="Rectangle 31"/>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p:cNvPicPr>
            <a:picLocks noChangeAspect="1"/>
          </p:cNvPicPr>
          <p:nvPr/>
        </p:nvPicPr>
        <p:blipFill>
          <a:blip r:embed="rId5"/>
          <a:stretch>
            <a:fillRect/>
          </a:stretch>
        </p:blipFill>
        <p:spPr>
          <a:xfrm>
            <a:off x="683568" y="1489348"/>
            <a:ext cx="1557288" cy="1568823"/>
          </a:xfrm>
          <a:prstGeom prst="rect">
            <a:avLst/>
          </a:prstGeom>
        </p:spPr>
      </p:pic>
      <p:pic>
        <p:nvPicPr>
          <p:cNvPr id="5" name="Picture 4"/>
          <p:cNvPicPr>
            <a:picLocks noChangeAspect="1"/>
          </p:cNvPicPr>
          <p:nvPr/>
        </p:nvPicPr>
        <p:blipFill>
          <a:blip r:embed="rId6"/>
          <a:stretch>
            <a:fillRect/>
          </a:stretch>
        </p:blipFill>
        <p:spPr>
          <a:xfrm>
            <a:off x="755576" y="4009628"/>
            <a:ext cx="2016224" cy="759475"/>
          </a:xfrm>
          <a:prstGeom prst="rect">
            <a:avLst/>
          </a:prstGeom>
        </p:spPr>
      </p:pic>
      <p:pic>
        <p:nvPicPr>
          <p:cNvPr id="33" name="Picture 32"/>
          <p:cNvPicPr>
            <a:picLocks noChangeAspect="1"/>
          </p:cNvPicPr>
          <p:nvPr/>
        </p:nvPicPr>
        <p:blipFill>
          <a:blip r:embed="rId7"/>
          <a:stretch>
            <a:fillRect/>
          </a:stretch>
        </p:blipFill>
        <p:spPr>
          <a:xfrm>
            <a:off x="5004048" y="4081636"/>
            <a:ext cx="1944216" cy="820891"/>
          </a:xfrm>
          <a:prstGeom prst="rect">
            <a:avLst/>
          </a:prstGeom>
        </p:spPr>
      </p:pic>
      <p:pic>
        <p:nvPicPr>
          <p:cNvPr id="34" name="Picture 33"/>
          <p:cNvPicPr>
            <a:picLocks noChangeAspect="1"/>
          </p:cNvPicPr>
          <p:nvPr/>
        </p:nvPicPr>
        <p:blipFill>
          <a:blip r:embed="rId8"/>
          <a:stretch>
            <a:fillRect/>
          </a:stretch>
        </p:blipFill>
        <p:spPr>
          <a:xfrm>
            <a:off x="5004048" y="1705372"/>
            <a:ext cx="2592288" cy="843021"/>
          </a:xfrm>
          <a:prstGeom prst="rect">
            <a:avLst/>
          </a:prstGeom>
        </p:spPr>
      </p:pic>
    </p:spTree>
    <p:extLst>
      <p:ext uri="{BB962C8B-B14F-4D97-AF65-F5344CB8AC3E}">
        <p14:creationId xmlns:p14="http://schemas.microsoft.com/office/powerpoint/2010/main" val="36155808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217446</TotalTime>
  <Words>1139</Words>
  <Application>Microsoft Macintosh PowerPoint</Application>
  <PresentationFormat>On-screen Show (16:10)</PresentationFormat>
  <Paragraphs>252</Paragraphs>
  <Slides>33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Verdana</vt:lpstr>
      <vt:lpstr>Georgia</vt:lpstr>
      <vt:lpstr>Algerian</vt:lpstr>
      <vt:lpstr>Garamond</vt:lpstr>
      <vt:lpstr>Minya Nouvelle</vt:lpstr>
      <vt:lpstr>Calisto MT</vt:lpstr>
      <vt:lpstr>Calibri</vt:lpstr>
      <vt:lpstr>Office Theme</vt:lpstr>
      <vt:lpstr>F04 – Webbteknik</vt:lpstr>
      <vt:lpstr>F04 –Webbteknik</vt:lpstr>
      <vt:lpstr>Från server till klient</vt:lpstr>
      <vt:lpstr>Ansluta på annan port än 80</vt:lpstr>
      <vt:lpstr>Webbservrar</vt:lpstr>
      <vt:lpstr>Webbservrar</vt:lpstr>
      <vt:lpstr>Webbläsare</vt:lpstr>
      <vt:lpstr>Webbläsare</vt:lpstr>
      <vt:lpstr>Rendreringsmotor</vt:lpstr>
      <vt:lpstr>Testa, testa, testa!</vt:lpstr>
      <vt:lpstr>Standarder på webben</vt:lpstr>
      <vt:lpstr>World Wide Web Consortium</vt:lpstr>
      <vt:lpstr>Från SGML till HTML5</vt:lpstr>
      <vt:lpstr>Tillgänglighet/Accessibility </vt:lpstr>
      <vt:lpstr>Varför bry sig? </vt:lpstr>
      <vt:lpstr>Vad tjänar jag på tillgänglighet?</vt:lpstr>
      <vt:lpstr>WAI</vt:lpstr>
      <vt:lpstr>Funka Nu</vt:lpstr>
      <vt:lpstr>Teknisk grundkonstruktion</vt:lpstr>
      <vt:lpstr>Pedagogiken</vt:lpstr>
      <vt:lpstr>Språklagen</vt:lpstr>
      <vt:lpstr>Vägledning för Webbutveckling</vt:lpstr>
      <vt:lpstr>Guidelines</vt:lpstr>
      <vt:lpstr>WCAG 1.0</vt:lpstr>
      <vt:lpstr>WCAG 2.0</vt:lpstr>
      <vt:lpstr>WCAG 2.0, Principer</vt:lpstr>
      <vt:lpstr>Princip 1: Uppfattningsbar</vt:lpstr>
      <vt:lpstr>Princip 2: Hanterbar</vt:lpstr>
      <vt:lpstr>Princip 3: Begriplig</vt:lpstr>
      <vt:lpstr>Princip 4: Robust</vt:lpstr>
      <vt:lpstr>Exempel</vt:lpstr>
      <vt:lpstr>Hjälpmedel</vt:lpstr>
      <vt:lpstr>Verktyg för testning</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4432</cp:revision>
  <dcterms:created xsi:type="dcterms:W3CDTF">2009-01-05T10:26:14Z</dcterms:created>
  <dcterms:modified xsi:type="dcterms:W3CDTF">2013-09-25T07:47:02Z</dcterms:modified>
</cp:coreProperties>
</file>