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1"/>
  </p:notesMasterIdLst>
  <p:handoutMasterIdLst>
    <p:handoutMasterId r:id="rId82"/>
  </p:handoutMasterIdLst>
  <p:sldIdLst>
    <p:sldId id="385" r:id="rId2"/>
    <p:sldId id="268" r:id="rId3"/>
    <p:sldId id="354" r:id="rId4"/>
    <p:sldId id="355" r:id="rId5"/>
    <p:sldId id="358" r:id="rId6"/>
    <p:sldId id="359" r:id="rId7"/>
    <p:sldId id="360" r:id="rId8"/>
    <p:sldId id="362" r:id="rId9"/>
    <p:sldId id="364" r:id="rId10"/>
    <p:sldId id="363" r:id="rId11"/>
    <p:sldId id="386" r:id="rId12"/>
    <p:sldId id="387" r:id="rId13"/>
    <p:sldId id="365" r:id="rId14"/>
    <p:sldId id="367" r:id="rId15"/>
    <p:sldId id="370" r:id="rId16"/>
    <p:sldId id="371" r:id="rId17"/>
    <p:sldId id="372" r:id="rId18"/>
    <p:sldId id="373" r:id="rId19"/>
    <p:sldId id="374" r:id="rId20"/>
    <p:sldId id="375" r:id="rId21"/>
    <p:sldId id="378" r:id="rId22"/>
    <p:sldId id="379" r:id="rId23"/>
    <p:sldId id="380" r:id="rId24"/>
    <p:sldId id="377" r:id="rId25"/>
    <p:sldId id="382" r:id="rId26"/>
    <p:sldId id="381" r:id="rId27"/>
    <p:sldId id="361" r:id="rId28"/>
    <p:sldId id="384" r:id="rId29"/>
    <p:sldId id="388" r:id="rId30"/>
    <p:sldId id="389" r:id="rId31"/>
    <p:sldId id="390" r:id="rId32"/>
    <p:sldId id="391" r:id="rId33"/>
    <p:sldId id="392" r:id="rId34"/>
    <p:sldId id="393" r:id="rId35"/>
    <p:sldId id="394" r:id="rId36"/>
    <p:sldId id="395" r:id="rId37"/>
    <p:sldId id="396" r:id="rId38"/>
    <p:sldId id="397" r:id="rId39"/>
    <p:sldId id="398" r:id="rId40"/>
    <p:sldId id="399" r:id="rId41"/>
    <p:sldId id="400" r:id="rId42"/>
    <p:sldId id="401" r:id="rId43"/>
    <p:sldId id="402" r:id="rId44"/>
    <p:sldId id="403" r:id="rId45"/>
    <p:sldId id="404" r:id="rId46"/>
    <p:sldId id="405" r:id="rId47"/>
    <p:sldId id="406" r:id="rId48"/>
    <p:sldId id="407" r:id="rId49"/>
    <p:sldId id="408" r:id="rId50"/>
    <p:sldId id="409" r:id="rId51"/>
    <p:sldId id="410" r:id="rId52"/>
    <p:sldId id="411" r:id="rId53"/>
    <p:sldId id="412" r:id="rId54"/>
    <p:sldId id="413" r:id="rId55"/>
    <p:sldId id="414" r:id="rId56"/>
    <p:sldId id="415" r:id="rId57"/>
    <p:sldId id="416" r:id="rId58"/>
    <p:sldId id="417" r:id="rId59"/>
    <p:sldId id="418" r:id="rId60"/>
    <p:sldId id="419" r:id="rId61"/>
    <p:sldId id="420" r:id="rId62"/>
    <p:sldId id="421" r:id="rId63"/>
    <p:sldId id="422" r:id="rId64"/>
    <p:sldId id="423" r:id="rId65"/>
    <p:sldId id="424" r:id="rId66"/>
    <p:sldId id="425" r:id="rId67"/>
    <p:sldId id="426" r:id="rId68"/>
    <p:sldId id="427" r:id="rId69"/>
    <p:sldId id="428" r:id="rId70"/>
    <p:sldId id="429" r:id="rId71"/>
    <p:sldId id="430" r:id="rId72"/>
    <p:sldId id="431" r:id="rId73"/>
    <p:sldId id="432" r:id="rId74"/>
    <p:sldId id="433" r:id="rId75"/>
    <p:sldId id="434" r:id="rId76"/>
    <p:sldId id="435" r:id="rId77"/>
    <p:sldId id="436" r:id="rId78"/>
    <p:sldId id="437" r:id="rId79"/>
    <p:sldId id="438" r:id="rId80"/>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4371" autoAdjust="0"/>
  </p:normalViewPr>
  <p:slideViewPr>
    <p:cSldViewPr>
      <p:cViewPr varScale="1">
        <p:scale>
          <a:sx n="123" d="100"/>
          <a:sy n="123" d="100"/>
        </p:scale>
        <p:origin x="-504" y="-9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handoutMaster" Target="handoutMasters/handoutMaster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2013-12-13</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2013-12-13</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www.youtube.com/watch?v=Y2Y0U-2qJM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video.yahoo.com/watch/111582/992708"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http://www.youtube.com/watch?v=Y2Y0U-2qJMs</a:t>
            </a:r>
            <a:r>
              <a:rPr lang="sv-SE" dirty="0" smtClean="0"/>
              <a:t> -7:33</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7</a:t>
            </a:fld>
            <a:endParaRPr lang="sv-SE"/>
          </a:p>
        </p:txBody>
      </p:sp>
    </p:spTree>
    <p:extLst>
      <p:ext uri="{BB962C8B-B14F-4D97-AF65-F5344CB8AC3E}">
        <p14:creationId xmlns:p14="http://schemas.microsoft.com/office/powerpoint/2010/main" val="279177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Sid 422</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50</a:t>
            </a:fld>
            <a:endParaRPr lang="sv-SE"/>
          </a:p>
        </p:txBody>
      </p:sp>
    </p:spTree>
    <p:extLst>
      <p:ext uri="{BB962C8B-B14F-4D97-AF65-F5344CB8AC3E}">
        <p14:creationId xmlns:p14="http://schemas.microsoft.com/office/powerpoint/2010/main" val="1418754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Det går att komma åt dessa konstanter</a:t>
            </a:r>
            <a:r>
              <a:rPr lang="sv-SE" baseline="0" dirty="0" smtClean="0"/>
              <a:t> via </a:t>
            </a:r>
            <a:r>
              <a:rPr lang="sv-SE" baseline="0" dirty="0" err="1" smtClean="0"/>
              <a:t>Node.TEXT_NODE</a:t>
            </a:r>
            <a:r>
              <a:rPr lang="sv-SE" baseline="0" dirty="0" smtClean="0"/>
              <a:t> i alla webbläsare IE &gt;=8</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8</a:t>
            </a:fld>
            <a:endParaRPr lang="sv-SE"/>
          </a:p>
        </p:txBody>
      </p:sp>
    </p:spTree>
    <p:extLst>
      <p:ext uri="{BB962C8B-B14F-4D97-AF65-F5344CB8AC3E}">
        <p14:creationId xmlns:p14="http://schemas.microsoft.com/office/powerpoint/2010/main" val="3913639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dirty="0" err="1" smtClean="0"/>
              <a:t>NodeList.prototype.forEach</a:t>
            </a:r>
            <a:r>
              <a:rPr lang="en-US" dirty="0" smtClean="0"/>
              <a:t>){</a:t>
            </a:r>
          </a:p>
          <a:p>
            <a:r>
              <a:rPr lang="en-US" dirty="0" smtClean="0"/>
              <a:t>    </a:t>
            </a:r>
            <a:r>
              <a:rPr lang="en-US" dirty="0" err="1" smtClean="0"/>
              <a:t>NodeList.prototype.forEach</a:t>
            </a:r>
            <a:r>
              <a:rPr lang="en-US" dirty="0" smtClean="0"/>
              <a:t> = </a:t>
            </a:r>
            <a:r>
              <a:rPr lang="en-US" dirty="0" err="1" smtClean="0"/>
              <a:t>Array.prototype.forEach</a:t>
            </a:r>
            <a:r>
              <a:rPr lang="en-US" dirty="0" smtClean="0"/>
              <a:t>;</a:t>
            </a:r>
          </a:p>
          <a:p>
            <a:r>
              <a:rPr lang="en-US" dirty="0" smtClean="0"/>
              <a:t>}</a:t>
            </a:r>
          </a:p>
          <a:p>
            <a:endParaRPr lang="en-US" dirty="0" smtClean="0"/>
          </a:p>
          <a:p>
            <a:r>
              <a:rPr lang="en-US" dirty="0" err="1" smtClean="0"/>
              <a:t>var</a:t>
            </a:r>
            <a:r>
              <a:rPr lang="en-US" dirty="0" smtClean="0"/>
              <a:t> nodes = </a:t>
            </a:r>
            <a:r>
              <a:rPr lang="en-US" dirty="0" err="1" smtClean="0"/>
              <a:t>document.querySelectorAll</a:t>
            </a:r>
            <a:r>
              <a:rPr lang="en-US" dirty="0" smtClean="0"/>
              <a:t>("#</a:t>
            </a:r>
            <a:r>
              <a:rPr lang="en-US" dirty="0" err="1" smtClean="0"/>
              <a:t>kalle</a:t>
            </a:r>
            <a:r>
              <a:rPr lang="en-US" dirty="0" smtClean="0"/>
              <a:t> li");</a:t>
            </a:r>
          </a:p>
          <a:p>
            <a:endParaRPr lang="en-US" dirty="0" smtClean="0"/>
          </a:p>
          <a:p>
            <a:r>
              <a:rPr lang="en-US" dirty="0" err="1" smtClean="0"/>
              <a:t>nodes.forEach</a:t>
            </a:r>
            <a:r>
              <a:rPr lang="en-US" dirty="0" smtClean="0"/>
              <a:t>( </a:t>
            </a:r>
            <a:r>
              <a:rPr lang="en-US" dirty="0" err="1" smtClean="0"/>
              <a:t>doSomething</a:t>
            </a:r>
            <a:r>
              <a:rPr lang="en-US" dirty="0" smtClean="0"/>
              <a:t>);</a:t>
            </a:r>
          </a:p>
          <a:p>
            <a:endParaRPr lang="en-US" dirty="0" smtClean="0"/>
          </a:p>
          <a:p>
            <a:r>
              <a:rPr lang="en-US" dirty="0" smtClean="0"/>
              <a:t>function </a:t>
            </a:r>
            <a:r>
              <a:rPr lang="en-US" dirty="0" err="1" smtClean="0"/>
              <a:t>doSomething</a:t>
            </a:r>
            <a:r>
              <a:rPr lang="en-US" dirty="0" smtClean="0"/>
              <a:t> (node){</a:t>
            </a:r>
          </a:p>
          <a:p>
            <a:r>
              <a:rPr lang="en-US" dirty="0" smtClean="0"/>
              <a:t>    alert(</a:t>
            </a:r>
            <a:r>
              <a:rPr lang="en-US" dirty="0" err="1" smtClean="0"/>
              <a:t>node.nodeName</a:t>
            </a:r>
            <a:r>
              <a:rPr lang="en-US" dirty="0" smtClean="0"/>
              <a:t>)</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12</a:t>
            </a:fld>
            <a:endParaRPr lang="sv-SE"/>
          </a:p>
        </p:txBody>
      </p:sp>
    </p:spTree>
    <p:extLst>
      <p:ext uri="{BB962C8B-B14F-4D97-AF65-F5344CB8AC3E}">
        <p14:creationId xmlns:p14="http://schemas.microsoft.com/office/powerpoint/2010/main" val="3412570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Observera att alla</a:t>
            </a:r>
            <a:r>
              <a:rPr lang="sv-SE" baseline="0" dirty="0" smtClean="0"/>
              <a:t> pekarna är read </a:t>
            </a:r>
            <a:r>
              <a:rPr lang="sv-SE" baseline="0" dirty="0" err="1" smtClean="0"/>
              <a:t>only</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13</a:t>
            </a:fld>
            <a:endParaRPr lang="sv-SE"/>
          </a:p>
        </p:txBody>
      </p:sp>
    </p:spTree>
    <p:extLst>
      <p:ext uri="{BB962C8B-B14F-4D97-AF65-F5344CB8AC3E}">
        <p14:creationId xmlns:p14="http://schemas.microsoft.com/office/powerpoint/2010/main" val="1126180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Observera</a:t>
            </a:r>
            <a:r>
              <a:rPr lang="sv-SE" baseline="0" dirty="0" smtClean="0"/>
              <a:t> att det finns fler metoder på #textnoden: </a:t>
            </a:r>
            <a:r>
              <a:rPr lang="sv-SE" baseline="0" dirty="0" err="1" smtClean="0"/>
              <a:t>deleteData</a:t>
            </a:r>
            <a:r>
              <a:rPr lang="sv-SE" baseline="0" dirty="0" smtClean="0"/>
              <a:t>(), </a:t>
            </a:r>
            <a:r>
              <a:rPr lang="sv-SE" baseline="0" dirty="0" err="1" smtClean="0"/>
              <a:t>inserData</a:t>
            </a:r>
            <a:r>
              <a:rPr lang="sv-SE" baseline="0" dirty="0" smtClean="0"/>
              <a:t>(), </a:t>
            </a:r>
            <a:r>
              <a:rPr lang="sv-SE" baseline="0" dirty="0" err="1" smtClean="0"/>
              <a:t>replaceData</a:t>
            </a:r>
            <a:r>
              <a:rPr lang="sv-SE" baseline="0" dirty="0" smtClean="0"/>
              <a:t>(), </a:t>
            </a:r>
            <a:r>
              <a:rPr lang="sv-SE" baseline="0" dirty="0" err="1" smtClean="0"/>
              <a:t>splitText</a:t>
            </a:r>
            <a:r>
              <a:rPr lang="sv-SE" baseline="0" dirty="0" smtClean="0"/>
              <a:t>(), </a:t>
            </a:r>
            <a:r>
              <a:rPr lang="sv-SE" baseline="0" dirty="0" err="1" smtClean="0"/>
              <a:t>substringData</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21</a:t>
            </a:fld>
            <a:endParaRPr lang="sv-SE"/>
          </a:p>
        </p:txBody>
      </p:sp>
    </p:spTree>
    <p:extLst>
      <p:ext uri="{BB962C8B-B14F-4D97-AF65-F5344CB8AC3E}">
        <p14:creationId xmlns:p14="http://schemas.microsoft.com/office/powerpoint/2010/main" val="2384982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Efter denna föreläsning kan man titta på:</a:t>
            </a:r>
          </a:p>
          <a:p>
            <a:r>
              <a:rPr lang="sv-SE" smtClean="0">
                <a:hlinkClick r:id="rId3"/>
              </a:rPr>
              <a:t>http://video.yahoo.com/watch/111582/992708</a:t>
            </a:r>
            <a:r>
              <a:rPr lang="sv-SE" smtClean="0"/>
              <a:t> </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27</a:t>
            </a:fld>
            <a:endParaRPr lang="sv-SE"/>
          </a:p>
        </p:txBody>
      </p:sp>
    </p:spTree>
    <p:extLst>
      <p:ext uri="{BB962C8B-B14F-4D97-AF65-F5344CB8AC3E}">
        <p14:creationId xmlns:p14="http://schemas.microsoft.com/office/powerpoint/2010/main" val="1651471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smtClean="0"/>
              <a:t>Anledningen till att jag använder prefixet .</a:t>
            </a:r>
            <a:r>
              <a:rPr lang="sv-SE" dirty="0" err="1" smtClean="0"/>
              <a:t>js</a:t>
            </a:r>
            <a:r>
              <a:rPr lang="sv-SE" dirty="0" smtClean="0"/>
              <a:t> på mina klasser är för att enkelt kunna skilja dem från de som har effekt med en gång. Detta är absolut inget som måste göras.</a:t>
            </a:r>
          </a:p>
          <a:p>
            <a:pPr eaLnBrk="1" hangingPunct="1"/>
            <a:endParaRPr lang="sv-SE" dirty="0" smtClean="0"/>
          </a:p>
          <a:p>
            <a:pPr eaLnBrk="1" hangingPunct="1"/>
            <a:r>
              <a:rPr lang="sv-SE" dirty="0" smtClean="0"/>
              <a:t>Vill du inte ändra klass kan du lägga till nya klasser genom att skriva:</a:t>
            </a:r>
          </a:p>
          <a:p>
            <a:pPr eaLnBrk="1" hangingPunct="1"/>
            <a:r>
              <a:rPr lang="sv-SE" dirty="0" err="1" smtClean="0"/>
              <a:t>node.className</a:t>
            </a:r>
            <a:r>
              <a:rPr lang="sv-SE" dirty="0" smtClean="0"/>
              <a:t> +=" </a:t>
            </a:r>
            <a:r>
              <a:rPr lang="sv-SE" dirty="0" err="1" smtClean="0"/>
              <a:t>jsChanged</a:t>
            </a:r>
            <a:r>
              <a:rPr lang="sv-SE" dirty="0" smtClean="0"/>
              <a:t>";</a:t>
            </a:r>
          </a:p>
          <a:p>
            <a:pPr eaLnBrk="1" hangingPunct="1"/>
            <a:endParaRPr lang="sv-SE" dirty="0" smtClean="0"/>
          </a:p>
          <a:p>
            <a:pPr eaLnBrk="1" hangingPunct="1"/>
            <a:r>
              <a:rPr lang="sv-SE" dirty="0" smtClean="0"/>
              <a:t>Observera mellanslaget innan </a:t>
            </a:r>
            <a:r>
              <a:rPr lang="sv-SE" dirty="0" err="1" smtClean="0"/>
              <a:t>jsChanged</a:t>
            </a:r>
            <a:r>
              <a:rPr lang="sv-SE" dirty="0" smtClean="0"/>
              <a:t>.</a:t>
            </a:r>
          </a:p>
          <a:p>
            <a:pPr eaLnBrk="1" hangingPunct="1"/>
            <a:endParaRPr lang="sv-SE" dirty="0" smtClean="0"/>
          </a:p>
          <a:p>
            <a:pPr eaLnBrk="1" hangingPunct="1"/>
            <a:r>
              <a:rPr lang="sv-SE" dirty="0" smtClean="0"/>
              <a:t>Ovanstående fungerar då det redan finns ett klassnamn så ska man vara korrekt så bör man testa om det redan finns ett klassnamn och då lägga på mellanslaget. Har man ingen klass sedan tidigare så ska det inte skrivas in ett mellanslag.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33</a:t>
            </a:fld>
            <a:endParaRPr lang="sv-SE"/>
          </a:p>
        </p:txBody>
      </p:sp>
    </p:spTree>
    <p:extLst>
      <p:ext uri="{BB962C8B-B14F-4D97-AF65-F5344CB8AC3E}">
        <p14:creationId xmlns:p14="http://schemas.microsoft.com/office/powerpoint/2010/main" val="4015491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Visa:</a:t>
            </a:r>
          </a:p>
          <a:p>
            <a:endParaRPr lang="sv-SE" dirty="0" smtClean="0"/>
          </a:p>
          <a:p>
            <a:r>
              <a:rPr lang="sv-SE" dirty="0" err="1" smtClean="0"/>
              <a:t>link.addEventListener</a:t>
            </a:r>
            <a:r>
              <a:rPr lang="sv-SE" dirty="0" smtClean="0"/>
              <a:t>("</a:t>
            </a:r>
            <a:r>
              <a:rPr lang="sv-SE" dirty="0" err="1" smtClean="0"/>
              <a:t>click</a:t>
            </a:r>
            <a:r>
              <a:rPr lang="sv-SE" dirty="0" smtClean="0"/>
              <a:t>", </a:t>
            </a:r>
            <a:r>
              <a:rPr lang="sv-SE" dirty="0" err="1" smtClean="0"/>
              <a:t>function</a:t>
            </a:r>
            <a:r>
              <a:rPr lang="sv-SE" dirty="0" smtClean="0"/>
              <a:t>(e){</a:t>
            </a:r>
          </a:p>
          <a:p>
            <a:endParaRPr lang="sv-SE" dirty="0" smtClean="0"/>
          </a:p>
          <a:p>
            <a:endParaRPr lang="sv-SE" dirty="0" smtClean="0"/>
          </a:p>
          <a:p>
            <a:r>
              <a:rPr lang="sv-SE"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41</a:t>
            </a:fld>
            <a:endParaRPr lang="sv-SE"/>
          </a:p>
        </p:txBody>
      </p:sp>
    </p:spTree>
    <p:extLst>
      <p:ext uri="{BB962C8B-B14F-4D97-AF65-F5344CB8AC3E}">
        <p14:creationId xmlns:p14="http://schemas.microsoft.com/office/powerpoint/2010/main" val="280453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Förutom dessa finns det en hel del enhetsspecifika</a:t>
            </a:r>
            <a:r>
              <a:rPr lang="sv-SE" baseline="0" dirty="0" smtClean="0"/>
              <a:t> event som </a:t>
            </a:r>
            <a:r>
              <a:rPr lang="sv-SE" baseline="0" dirty="0" err="1" smtClean="0"/>
              <a:t>exempelvid</a:t>
            </a:r>
            <a:r>
              <a:rPr lang="sv-SE" baseline="0" dirty="0" smtClean="0"/>
              <a:t> håller reda på </a:t>
            </a:r>
            <a:r>
              <a:rPr lang="sv-SE" baseline="0" dirty="0" err="1" smtClean="0"/>
              <a:t>orientation</a:t>
            </a:r>
            <a:r>
              <a:rPr lang="sv-SE" baseline="0" dirty="0" smtClean="0"/>
              <a:t> när man vänder sin telefon.</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47</a:t>
            </a:fld>
            <a:endParaRPr lang="sv-SE"/>
          </a:p>
        </p:txBody>
      </p:sp>
    </p:spTree>
    <p:extLst>
      <p:ext uri="{BB962C8B-B14F-4D97-AF65-F5344CB8AC3E}">
        <p14:creationId xmlns:p14="http://schemas.microsoft.com/office/powerpoint/2010/main" val="363882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0.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6.png"/><Relationship Id="rId8"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47.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6.png"/><Relationship Id="rId8"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2.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4" Type="http://schemas.openxmlformats.org/officeDocument/2006/relationships/image" Target="../media/image62.png"/><Relationship Id="rId5" Type="http://schemas.openxmlformats.org/officeDocument/2006/relationships/image" Target="../media/image63.png"/><Relationship Id="rId6" Type="http://schemas.openxmlformats.org/officeDocument/2006/relationships/image" Target="../media/image64.png"/><Relationship Id="rId7" Type="http://schemas.openxmlformats.org/officeDocument/2006/relationships/image" Target="../media/image65.png"/><Relationship Id="rId8" Type="http://schemas.openxmlformats.org/officeDocument/2006/relationships/image" Target="../media/image66.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5.xml.rels><?xml version="1.0" encoding="UTF-8" standalone="yes"?>
<Relationships xmlns="http://schemas.openxmlformats.org/package/2006/relationships"><Relationship Id="rId3" Type="http://schemas.openxmlformats.org/officeDocument/2006/relationships/image" Target="../media/image68.png"/><Relationship Id="rId4" Type="http://schemas.openxmlformats.org/officeDocument/2006/relationships/image" Target="../media/image69.png"/><Relationship Id="rId1" Type="http://schemas.openxmlformats.org/officeDocument/2006/relationships/slideLayout" Target="../slideLayouts/slideLayout2.xml"/><Relationship Id="rId2" Type="http://schemas.openxmlformats.org/officeDocument/2006/relationships/image" Target="../media/image6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 Id="rId3" Type="http://schemas.openxmlformats.org/officeDocument/2006/relationships/image" Target="../media/image7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 Id="rId3" Type="http://schemas.openxmlformats.org/officeDocument/2006/relationships/image" Target="../media/image7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4.png"/></Relationships>
</file>

<file path=ppt/slides/_rels/slide74.xml.rels><?xml version="1.0" encoding="UTF-8" standalone="yes"?>
<Relationships xmlns="http://schemas.openxmlformats.org/package/2006/relationships"><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image" Target="../media/image79.png"/><Relationship Id="rId7" Type="http://schemas.openxmlformats.org/officeDocument/2006/relationships/image" Target="../media/image74.png"/><Relationship Id="rId8" Type="http://schemas.openxmlformats.org/officeDocument/2006/relationships/image" Target="../media/image80.png"/><Relationship Id="rId1" Type="http://schemas.openxmlformats.org/officeDocument/2006/relationships/slideLayout" Target="../slideLayouts/slideLayout2.xml"/><Relationship Id="rId2" Type="http://schemas.openxmlformats.org/officeDocument/2006/relationships/image" Target="../media/image75.png"/></Relationships>
</file>

<file path=ppt/slides/_rels/slide75.xml.rels><?xml version="1.0" encoding="UTF-8" standalone="yes"?>
<Relationships xmlns="http://schemas.openxmlformats.org/package/2006/relationships"><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image" Target="../media/image79.png"/><Relationship Id="rId7" Type="http://schemas.openxmlformats.org/officeDocument/2006/relationships/image" Target="../media/image81.png"/><Relationship Id="rId8" Type="http://schemas.openxmlformats.org/officeDocument/2006/relationships/image" Target="../media/image74.png"/><Relationship Id="rId9"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75.png"/></Relationships>
</file>

<file path=ppt/slides/_rels/slide76.xml.rels><?xml version="1.0" encoding="UTF-8" standalone="yes"?>
<Relationships xmlns="http://schemas.openxmlformats.org/package/2006/relationships"><Relationship Id="rId3" Type="http://schemas.openxmlformats.org/officeDocument/2006/relationships/image" Target="../media/image77.png"/><Relationship Id="rId4" Type="http://schemas.openxmlformats.org/officeDocument/2006/relationships/image" Target="../media/image74.png"/><Relationship Id="rId1" Type="http://schemas.openxmlformats.org/officeDocument/2006/relationships/slideLayout" Target="../slideLayouts/slideLayout2.xml"/><Relationship Id="rId2" Type="http://schemas.openxmlformats.org/officeDocument/2006/relationships/image" Target="../media/image76.png"/></Relationships>
</file>

<file path=ppt/slides/_rels/slide77.xml.rels><?xml version="1.0" encoding="UTF-8" standalone="yes"?>
<Relationships xmlns="http://schemas.openxmlformats.org/package/2006/relationships"><Relationship Id="rId3" Type="http://schemas.openxmlformats.org/officeDocument/2006/relationships/image" Target="../media/image82.png"/><Relationship Id="rId4" Type="http://schemas.openxmlformats.org/officeDocument/2006/relationships/image" Target="../media/image80.png"/><Relationship Id="rId1" Type="http://schemas.openxmlformats.org/officeDocument/2006/relationships/slideLayout" Target="../slideLayouts/slideLayout2.xml"/><Relationship Id="rId2" Type="http://schemas.openxmlformats.org/officeDocument/2006/relationships/image" Target="../media/image7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3.png"/><Relationship Id="rId3" Type="http://schemas.openxmlformats.org/officeDocument/2006/relationships/image" Target="../media/image7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5.png"/><Relationship Id="rId3" Type="http://schemas.openxmlformats.org/officeDocument/2006/relationships/image" Target="../media/image7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F07 </a:t>
            </a:r>
            <a:r>
              <a:rPr lang="sv-SE" sz="3200" dirty="0" smtClean="0"/>
              <a:t>–</a:t>
            </a:r>
            <a:r>
              <a:rPr lang="sv-SE" sz="3200" b="1" dirty="0" smtClean="0"/>
              <a:t> </a:t>
            </a:r>
            <a:r>
              <a:rPr lang="sv-SE" sz="3200" b="1" dirty="0" smtClean="0"/>
              <a:t>DOM</a:t>
            </a:r>
            <a:endParaRPr lang="sv-SE" sz="4000" b="1" dirty="0"/>
          </a:p>
        </p:txBody>
      </p:sp>
      <p:sp>
        <p:nvSpPr>
          <p:cNvPr id="15" name="TextBox 14"/>
          <p:cNvSpPr txBox="1"/>
          <p:nvPr/>
        </p:nvSpPr>
        <p:spPr>
          <a:xfrm>
            <a:off x="395536" y="1201316"/>
            <a:ext cx="4183518" cy="954107"/>
          </a:xfrm>
          <a:prstGeom prst="rect">
            <a:avLst/>
          </a:prstGeom>
          <a:noFill/>
        </p:spPr>
        <p:txBody>
          <a:bodyPr wrap="none" rtlCol="0">
            <a:spAutoFit/>
          </a:bodyPr>
          <a:lstStyle/>
          <a:p>
            <a:r>
              <a:rPr lang="sv-SE" sz="2800" b="1" dirty="0" smtClean="0">
                <a:latin typeface="Minya Nouvelle" pitchFamily="2" charset="0"/>
              </a:rPr>
              <a:t>Föreläsning </a:t>
            </a:r>
            <a:r>
              <a:rPr lang="sv-SE" sz="2800" b="1" dirty="0">
                <a:latin typeface="Minya Nouvelle" pitchFamily="2" charset="0"/>
              </a:rPr>
              <a:t>7</a:t>
            </a:r>
            <a:r>
              <a:rPr lang="sv-SE" sz="2800" b="1" dirty="0" smtClean="0">
                <a:latin typeface="Minya Nouvelle" pitchFamily="2" charset="0"/>
              </a:rPr>
              <a:t>, </a:t>
            </a:r>
            <a:r>
              <a:rPr lang="sv-SE" sz="2800" b="1" dirty="0" smtClean="0">
                <a:latin typeface="Minya Nouvelle" pitchFamily="2" charset="0"/>
              </a:rPr>
              <a:t>HT2013</a:t>
            </a:r>
          </a:p>
          <a:p>
            <a:r>
              <a:rPr lang="sv-SE" sz="2800" dirty="0" err="1" smtClean="0">
                <a:latin typeface="Minya Nouvelle" pitchFamily="2" charset="0"/>
              </a:rPr>
              <a:t>Document</a:t>
            </a:r>
            <a:r>
              <a:rPr lang="sv-SE" sz="2800" dirty="0" smtClean="0">
                <a:latin typeface="Minya Nouvelle" pitchFamily="2" charset="0"/>
              </a:rPr>
              <a:t> </a:t>
            </a:r>
            <a:r>
              <a:rPr lang="sv-SE" sz="2800" dirty="0" err="1" smtClean="0">
                <a:latin typeface="Minya Nouvelle" pitchFamily="2" charset="0"/>
              </a:rPr>
              <a:t>Object</a:t>
            </a:r>
            <a:r>
              <a:rPr lang="sv-SE" sz="2800" dirty="0" smtClean="0">
                <a:latin typeface="Minya Nouvelle" pitchFamily="2" charset="0"/>
              </a:rPr>
              <a:t> </a:t>
            </a:r>
            <a:r>
              <a:rPr lang="sv-SE" sz="2800" dirty="0" err="1">
                <a:latin typeface="Minya Nouvelle" pitchFamily="2" charset="0"/>
              </a:rPr>
              <a:t>M</a:t>
            </a:r>
            <a:r>
              <a:rPr lang="sv-SE" sz="2800" dirty="0" err="1" smtClean="0">
                <a:latin typeface="Minya Nouvelle" pitchFamily="2" charset="0"/>
              </a:rPr>
              <a:t>odel</a:t>
            </a:r>
            <a:endParaRPr lang="sv-SE" sz="2800" dirty="0" smtClean="0">
              <a:latin typeface="Minya Nouvelle" pitchFamily="2" charset="0"/>
            </a:endParaRP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1DV435 Klientbaserad Webbutveckling</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7537181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265212"/>
            <a:ext cx="6400800" cy="2520280"/>
          </a:xfrm>
        </p:spPr>
        <p:style>
          <a:lnRef idx="1">
            <a:schemeClr val="accent3"/>
          </a:lnRef>
          <a:fillRef idx="2">
            <a:schemeClr val="accent3"/>
          </a:fillRef>
          <a:effectRef idx="1">
            <a:schemeClr val="accent3"/>
          </a:effectRef>
          <a:fontRef idx="minor">
            <a:schemeClr val="dk1"/>
          </a:fontRef>
        </p:style>
        <p:txBody>
          <a:bodyPr/>
          <a:lstStyle/>
          <a:p>
            <a:r>
              <a:rPr lang="sv-SE" sz="1200" dirty="0">
                <a:latin typeface="Courier New" pitchFamily="49" charset="0"/>
                <a:cs typeface="Courier New" pitchFamily="49" charset="0"/>
              </a:rPr>
              <a:t>&lt;html&gt;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head</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title</a:t>
            </a:r>
            <a:r>
              <a:rPr lang="sv-SE" sz="1200" dirty="0">
                <a:latin typeface="Courier New" pitchFamily="49" charset="0"/>
                <a:cs typeface="Courier New" pitchFamily="49" charset="0"/>
              </a:rPr>
              <a:t>&gt;Flash / </a:t>
            </a:r>
            <a:r>
              <a:rPr lang="sv-SE" sz="1200" dirty="0" err="1">
                <a:latin typeface="Courier New" pitchFamily="49" charset="0"/>
                <a:cs typeface="Courier New" pitchFamily="49" charset="0"/>
              </a:rPr>
              <a:t>Thunder</a:t>
            </a:r>
            <a:r>
              <a:rPr lang="sv-SE" sz="1200" dirty="0">
                <a:latin typeface="Courier New" pitchFamily="49" charset="0"/>
                <a:cs typeface="Courier New" pitchFamily="49" charset="0"/>
              </a:rPr>
              <a:t>&lt;/</a:t>
            </a:r>
            <a:r>
              <a:rPr lang="sv-SE" sz="1200" dirty="0" err="1">
                <a:latin typeface="Courier New" pitchFamily="49" charset="0"/>
                <a:cs typeface="Courier New" pitchFamily="49" charset="0"/>
              </a:rPr>
              <a:t>title</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head</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body</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a:latin typeface="Courier New" pitchFamily="49" charset="0"/>
                <a:cs typeface="Courier New" pitchFamily="49" charset="0"/>
              </a:rPr>
              <a:t>div </a:t>
            </a:r>
            <a:r>
              <a:rPr lang="sv-SE" sz="1200" dirty="0" err="1">
                <a:latin typeface="Courier New" pitchFamily="49" charset="0"/>
                <a:cs typeface="Courier New" pitchFamily="49" charset="0"/>
              </a:rPr>
              <a:t>class</a:t>
            </a:r>
            <a:r>
              <a:rPr lang="sv-SE" sz="1200" dirty="0" smtClean="0">
                <a:latin typeface="Courier New" pitchFamily="49" charset="0"/>
                <a:cs typeface="Courier New" pitchFamily="49" charset="0"/>
              </a:rPr>
              <a:t>="</a:t>
            </a:r>
            <a:r>
              <a:rPr lang="sv-SE" sz="1200" dirty="0" err="1" smtClean="0">
                <a:latin typeface="Courier New" pitchFamily="49" charset="0"/>
                <a:cs typeface="Courier New" pitchFamily="49" charset="0"/>
              </a:rPr>
              <a:t>topMenu</a:t>
            </a:r>
            <a:r>
              <a:rPr lang="sv-SE" sz="1200" dirty="0" smtClean="0">
                <a:latin typeface="Courier New" pitchFamily="49" charset="0"/>
                <a:cs typeface="Courier New" pitchFamily="49" charset="0"/>
              </a:rPr>
              <a:t>"&gt;</a:t>
            </a:r>
            <a:endParaRPr lang="sv-SE" sz="1200" dirty="0">
              <a:latin typeface="Courier New" pitchFamily="49" charset="0"/>
              <a:cs typeface="Courier New" pitchFamily="49" charset="0"/>
            </a:endParaRP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ul</a:t>
            </a:r>
            <a:r>
              <a:rPr lang="sv-SE" sz="1200" dirty="0">
                <a:latin typeface="Courier New" pitchFamily="49" charset="0"/>
                <a:cs typeface="Courier New" pitchFamily="49" charset="0"/>
              </a:rPr>
              <a:t> id</a:t>
            </a:r>
            <a:r>
              <a:rPr lang="sv-SE" sz="1200" dirty="0" smtClean="0">
                <a:latin typeface="Courier New" pitchFamily="49" charset="0"/>
                <a:cs typeface="Courier New" pitchFamily="49" charset="0"/>
              </a:rPr>
              <a:t>="</a:t>
            </a:r>
            <a:r>
              <a:rPr lang="sv-SE" sz="1200" b="1" dirty="0" err="1" smtClean="0">
                <a:latin typeface="Courier New" pitchFamily="49" charset="0"/>
                <a:cs typeface="Courier New" pitchFamily="49" charset="0"/>
              </a:rPr>
              <a:t>mainNav</a:t>
            </a:r>
            <a:r>
              <a:rPr lang="sv-SE" sz="1200" dirty="0" smtClean="0">
                <a:latin typeface="Courier New" pitchFamily="49" charset="0"/>
                <a:cs typeface="Courier New" pitchFamily="49" charset="0"/>
              </a:rPr>
              <a:t>"&gt;</a:t>
            </a:r>
            <a:endParaRPr lang="sv-SE" sz="1200" dirty="0">
              <a:latin typeface="Courier New" pitchFamily="49" charset="0"/>
              <a:cs typeface="Courier New" pitchFamily="49" charset="0"/>
            </a:endParaRPr>
          </a:p>
          <a:p>
            <a:r>
              <a:rPr lang="it-IT" sz="1200" dirty="0" smtClean="0">
                <a:latin typeface="Courier New" pitchFamily="49" charset="0"/>
                <a:cs typeface="Courier New" pitchFamily="49" charset="0"/>
              </a:rPr>
              <a:t>             &lt;</a:t>
            </a:r>
            <a:r>
              <a:rPr lang="it-IT" sz="1200" dirty="0">
                <a:latin typeface="Courier New" pitchFamily="49" charset="0"/>
                <a:cs typeface="Courier New" pitchFamily="49" charset="0"/>
              </a:rPr>
              <a:t>li&gt;&lt;a href</a:t>
            </a:r>
            <a:r>
              <a:rPr lang="it-IT" sz="1200" dirty="0" smtClean="0">
                <a:latin typeface="Courier New" pitchFamily="49" charset="0"/>
                <a:cs typeface="Courier New" pitchFamily="49" charset="0"/>
              </a:rPr>
              <a:t>="#"&gt;VAT69&lt;/</a:t>
            </a:r>
            <a:r>
              <a:rPr lang="it-IT" sz="1200" dirty="0">
                <a:latin typeface="Courier New" pitchFamily="49" charset="0"/>
                <a:cs typeface="Courier New" pitchFamily="49" charset="0"/>
              </a:rPr>
              <a:t>a&gt;&lt;/li</a:t>
            </a:r>
            <a:r>
              <a:rPr lang="it-IT" sz="1200" dirty="0" smtClean="0">
                <a:latin typeface="Courier New" pitchFamily="49" charset="0"/>
                <a:cs typeface="Courier New" pitchFamily="49" charset="0"/>
              </a:rPr>
              <a:t>&gt;</a:t>
            </a:r>
          </a:p>
          <a:p>
            <a:r>
              <a:rPr lang="it-IT" sz="1200" dirty="0" smtClean="0">
                <a:latin typeface="Courier New" pitchFamily="49" charset="0"/>
                <a:cs typeface="Courier New" pitchFamily="49" charset="0"/>
              </a:rPr>
              <a:t>	   </a:t>
            </a:r>
            <a:r>
              <a:rPr lang="it-IT" sz="1200" dirty="0">
                <a:latin typeface="Courier New" pitchFamily="49" charset="0"/>
                <a:cs typeface="Courier New" pitchFamily="49" charset="0"/>
              </a:rPr>
              <a:t>&lt;li&gt;&lt;a href</a:t>
            </a:r>
            <a:r>
              <a:rPr lang="it-IT" sz="1200" dirty="0" smtClean="0">
                <a:latin typeface="Courier New" pitchFamily="49" charset="0"/>
                <a:cs typeface="Courier New" pitchFamily="49" charset="0"/>
              </a:rPr>
              <a:t>="#"&gt;Coffey&lt;/</a:t>
            </a:r>
            <a:r>
              <a:rPr lang="it-IT" sz="1200" dirty="0">
                <a:latin typeface="Courier New" pitchFamily="49" charset="0"/>
                <a:cs typeface="Courier New" pitchFamily="49" charset="0"/>
              </a:rPr>
              <a:t>a&gt;&lt;/li&gt;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ul</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a:latin typeface="Courier New" pitchFamily="49" charset="0"/>
                <a:cs typeface="Courier New" pitchFamily="49" charset="0"/>
              </a:rPr>
              <a:t>div&gt;</a:t>
            </a:r>
          </a:p>
          <a:p>
            <a:endParaRPr lang="sv-SE" sz="1600" dirty="0">
              <a:latin typeface="Courier New" pitchFamily="49" charset="0"/>
              <a:cs typeface="Courier New" pitchFamily="49" charset="0"/>
            </a:endParaRPr>
          </a:p>
        </p:txBody>
      </p:sp>
      <p:sp>
        <p:nvSpPr>
          <p:cNvPr id="5" name="Subtitle 2"/>
          <p:cNvSpPr txBox="1">
            <a:spLocks/>
          </p:cNvSpPr>
          <p:nvPr/>
        </p:nvSpPr>
        <p:spPr>
          <a:xfrm>
            <a:off x="1619672" y="3001516"/>
            <a:ext cx="6048672" cy="23568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node1 = </a:t>
            </a:r>
            <a:r>
              <a:rPr lang="sv-SE" sz="1400" dirty="0" err="1" smtClean="0">
                <a:latin typeface="Courier New" pitchFamily="49" charset="0"/>
                <a:cs typeface="Courier New" pitchFamily="49" charset="0"/>
              </a:rPr>
              <a:t>document.getElementBy</a:t>
            </a:r>
            <a:r>
              <a:rPr lang="sv-SE" sz="1400" b="1" dirty="0" err="1" smtClean="0">
                <a:latin typeface="Courier New" pitchFamily="49" charset="0"/>
                <a:cs typeface="Courier New" pitchFamily="49" charset="0"/>
              </a:rPr>
              <a:t>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mainNav</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console.log(node1.nodeName); // UL</a:t>
            </a:r>
          </a:p>
          <a:p>
            <a:r>
              <a:rPr lang="sv-SE" sz="1400" dirty="0">
                <a:latin typeface="Courier New" pitchFamily="49" charset="0"/>
                <a:cs typeface="Courier New" pitchFamily="49" charset="0"/>
              </a:rPr>
              <a:t>console.log(node1.nodeType</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1</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var node2 = </a:t>
            </a:r>
            <a:r>
              <a:rPr lang="sv-SE" sz="1400" dirty="0" err="1" smtClean="0">
                <a:latin typeface="Courier New" pitchFamily="49" charset="0"/>
                <a:cs typeface="Courier New" pitchFamily="49" charset="0"/>
              </a:rPr>
              <a:t>document.getElement</a:t>
            </a:r>
            <a:r>
              <a:rPr lang="sv-SE" sz="1400" b="1" dirty="0" err="1" smtClean="0">
                <a:latin typeface="Courier New" pitchFamily="49" charset="0"/>
                <a:cs typeface="Courier New" pitchFamily="49" charset="0"/>
              </a:rPr>
              <a:t>s</a:t>
            </a:r>
            <a:r>
              <a:rPr lang="sv-SE" sz="1400" dirty="0" err="1" smtClean="0">
                <a:latin typeface="Courier New" pitchFamily="49" charset="0"/>
                <a:cs typeface="Courier New" pitchFamily="49" charset="0"/>
              </a:rPr>
              <a:t>ByTagName</a:t>
            </a:r>
            <a:r>
              <a:rPr lang="sv-SE" sz="1400" dirty="0" smtClean="0">
                <a:latin typeface="Courier New" pitchFamily="49" charset="0"/>
                <a:cs typeface="Courier New" pitchFamily="49" charset="0"/>
              </a:rPr>
              <a:t>("li");</a:t>
            </a:r>
          </a:p>
          <a:p>
            <a:r>
              <a:rPr lang="sv-SE" sz="1400" dirty="0">
                <a:latin typeface="Courier New" pitchFamily="49" charset="0"/>
                <a:cs typeface="Courier New" pitchFamily="49" charset="0"/>
              </a:rPr>
              <a:t>console.log(node2.length</a:t>
            </a:r>
            <a:r>
              <a:rPr lang="sv-SE" sz="1400" dirty="0" smtClean="0">
                <a:latin typeface="Courier New" pitchFamily="49" charset="0"/>
                <a:cs typeface="Courier New" pitchFamily="49" charset="0"/>
              </a:rPr>
              <a:t>); // 2</a:t>
            </a:r>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console.log(node2[0].</a:t>
            </a:r>
            <a:r>
              <a:rPr lang="sv-SE" sz="1400" dirty="0" err="1">
                <a:latin typeface="Courier New" pitchFamily="49" charset="0"/>
                <a:cs typeface="Courier New" pitchFamily="49" charset="0"/>
              </a:rPr>
              <a:t>nodeName</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LI</a:t>
            </a:r>
          </a:p>
        </p:txBody>
      </p:sp>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2648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Selectors</a:t>
            </a:r>
            <a:r>
              <a:rPr lang="sv-SE" dirty="0" smtClean="0"/>
              <a:t> API</a:t>
            </a:r>
            <a:endParaRPr lang="sv-SE" dirty="0"/>
          </a:p>
        </p:txBody>
      </p:sp>
      <p:sp>
        <p:nvSpPr>
          <p:cNvPr id="3" name="Subtitle 2"/>
          <p:cNvSpPr>
            <a:spLocks noGrp="1"/>
          </p:cNvSpPr>
          <p:nvPr>
            <p:ph type="subTitle" idx="1"/>
          </p:nvPr>
        </p:nvSpPr>
        <p:spPr>
          <a:xfrm>
            <a:off x="354308" y="1036960"/>
            <a:ext cx="7962108" cy="1460500"/>
          </a:xfrm>
        </p:spPr>
        <p:txBody>
          <a:bodyPr/>
          <a:lstStyle/>
          <a:p>
            <a:r>
              <a:rPr lang="sv-SE" dirty="0" smtClean="0"/>
              <a:t>I nyare webbläsare kan vi hämta ut noder med </a:t>
            </a:r>
            <a:r>
              <a:rPr lang="sv-SE" dirty="0" err="1" smtClean="0"/>
              <a:t>CSS-selektorer</a:t>
            </a:r>
            <a:r>
              <a:rPr lang="sv-SE" dirty="0" smtClean="0"/>
              <a:t>:</a:t>
            </a:r>
            <a:endParaRPr lang="sv-SE" dirty="0"/>
          </a:p>
        </p:txBody>
      </p:sp>
      <p:graphicFrame>
        <p:nvGraphicFramePr>
          <p:cNvPr id="4" name="Group 19"/>
          <p:cNvGraphicFramePr>
            <a:graphicFrameLocks noGrp="1"/>
          </p:cNvGraphicFramePr>
          <p:nvPr>
            <p:extLst>
              <p:ext uri="{D42A27DB-BD31-4B8C-83A1-F6EECF244321}">
                <p14:modId xmlns:p14="http://schemas.microsoft.com/office/powerpoint/2010/main" val="4287446315"/>
              </p:ext>
            </p:extLst>
          </p:nvPr>
        </p:nvGraphicFramePr>
        <p:xfrm>
          <a:off x="394146" y="1921396"/>
          <a:ext cx="8282310" cy="1944623"/>
        </p:xfrm>
        <a:graphic>
          <a:graphicData uri="http://schemas.openxmlformats.org/drawingml/2006/table">
            <a:tbl>
              <a:tblPr>
                <a:tableStyleId>{8A107856-5554-42FB-B03E-39F5DBC370BA}</a:tableStyleId>
              </a:tblPr>
              <a:tblGrid>
                <a:gridCol w="3727772"/>
                <a:gridCol w="4554538"/>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u="none" strike="noStrike" cap="none" normalizeH="0" baseline="0" dirty="0" err="1" smtClean="0">
                          <a:ln>
                            <a:noFill/>
                          </a:ln>
                          <a:effectLst/>
                          <a:latin typeface="Courier New" pitchFamily="49" charset="0"/>
                          <a:cs typeface="Courier New" pitchFamily="49" charset="0"/>
                        </a:rPr>
                        <a:t>document.querySelector</a:t>
                      </a:r>
                      <a:r>
                        <a:rPr kumimoji="0" lang="sv-SE" sz="1200" b="1" u="none" strike="noStrike" cap="none" normalizeH="0" baseline="0" dirty="0" smtClean="0">
                          <a:ln>
                            <a:noFill/>
                          </a:ln>
                          <a:effectLst/>
                          <a:latin typeface="Courier New" pitchFamily="49" charset="0"/>
                          <a:cs typeface="Courier New" pitchFamily="49" charset="0"/>
                        </a:rPr>
                        <a:t>( </a:t>
                      </a:r>
                      <a:r>
                        <a:rPr kumimoji="0" lang="sv-SE" sz="1200" b="1" i="1" u="none" strike="noStrike" cap="none" normalizeH="0" baseline="0" dirty="0" err="1" smtClean="0">
                          <a:ln>
                            <a:noFill/>
                          </a:ln>
                          <a:effectLst/>
                          <a:latin typeface="Courier New" pitchFamily="49" charset="0"/>
                          <a:cs typeface="Courier New" pitchFamily="49" charset="0"/>
                        </a:rPr>
                        <a:t>selector</a:t>
                      </a:r>
                      <a:r>
                        <a:rPr kumimoji="0" lang="sv-SE" sz="1200" b="1" i="1" u="none" strike="noStrike" cap="none" normalizeH="0" baseline="0" dirty="0" smtClean="0">
                          <a:ln>
                            <a:noFill/>
                          </a:ln>
                          <a:effectLst/>
                          <a:latin typeface="Courier New" pitchFamily="49" charset="0"/>
                          <a:cs typeface="Courier New" pitchFamily="49" charset="0"/>
                        </a:rPr>
                        <a:t> </a:t>
                      </a:r>
                      <a:r>
                        <a:rPr kumimoji="0" lang="sv-SE" sz="1200" b="1" u="none" strike="noStrike" cap="none" normalizeH="0" baseline="0" dirty="0" smtClean="0">
                          <a:ln>
                            <a:noFill/>
                          </a:ln>
                          <a:effectLst/>
                          <a:latin typeface="Courier New" pitchFamily="49" charset="0"/>
                          <a:cs typeface="Courier New" pitchFamily="49" charset="0"/>
                        </a:rPr>
                        <a:t>)</a:t>
                      </a:r>
                      <a:br>
                        <a:rPr kumimoji="0" lang="sv-SE" sz="1200" b="1" u="none" strike="noStrike" cap="none" normalizeH="0" baseline="0" dirty="0" smtClean="0">
                          <a:ln>
                            <a:noFill/>
                          </a:ln>
                          <a:effectLst/>
                          <a:latin typeface="Courier New" pitchFamily="49" charset="0"/>
                          <a:cs typeface="Courier New" pitchFamily="49" charset="0"/>
                        </a:rPr>
                      </a:br>
                      <a:endParaRPr kumimoji="0" lang="sv-SE" sz="12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chemeClr val="tx1"/>
                          </a:solidFill>
                          <a:effectLst/>
                          <a:latin typeface="Courier New" pitchFamily="49" charset="0"/>
                          <a:cs typeface="Courier New" pitchFamily="49" charset="0"/>
                        </a:rPr>
                        <a:t>node.querySelector</a:t>
                      </a:r>
                      <a:r>
                        <a:rPr kumimoji="0" lang="sv-SE" sz="1200" b="1" i="0" u="none" strike="noStrike" cap="none" normalizeH="0" baseline="0" dirty="0" smtClean="0">
                          <a:ln>
                            <a:noFill/>
                          </a:ln>
                          <a:solidFill>
                            <a:schemeClr val="tx1"/>
                          </a:solidFill>
                          <a:effectLst/>
                          <a:latin typeface="Courier New" pitchFamily="49" charset="0"/>
                          <a:cs typeface="Courier New" pitchFamily="49" charset="0"/>
                        </a:rPr>
                        <a:t>( </a:t>
                      </a:r>
                      <a:r>
                        <a:rPr kumimoji="0" lang="sv-SE" sz="1200" b="1" i="1" u="none" strike="noStrike" cap="none" normalizeH="0" baseline="0" dirty="0" err="1" smtClean="0">
                          <a:ln>
                            <a:noFill/>
                          </a:ln>
                          <a:solidFill>
                            <a:schemeClr val="tx1"/>
                          </a:solidFill>
                          <a:effectLst/>
                          <a:latin typeface="Courier New" pitchFamily="49" charset="0"/>
                          <a:cs typeface="Courier New" pitchFamily="49" charset="0"/>
                        </a:rPr>
                        <a:t>selector</a:t>
                      </a:r>
                      <a:r>
                        <a:rPr kumimoji="0" lang="sv-SE" sz="12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12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första nod som stämmer mot selektorn.</a:t>
                      </a:r>
                      <a:br>
                        <a:rPr kumimoji="0" lang="sv-SE" sz="1400" u="none" strike="noStrike" cap="none" normalizeH="0" baseline="0" dirty="0" smtClean="0">
                          <a:ln>
                            <a:noFill/>
                          </a:ln>
                          <a:effectLst/>
                        </a:rPr>
                      </a:br>
                      <a:r>
                        <a:rPr kumimoji="0" lang="sv-SE" sz="1400" u="none" strike="noStrike" cap="none" normalizeH="0" baseline="0" dirty="0" smtClean="0">
                          <a:ln>
                            <a:noFill/>
                          </a:ln>
                          <a:effectLst/>
                        </a:rPr>
                        <a:t>Kastar undantag vid syntaxfel eller okänd selektor.</a:t>
                      </a:r>
                      <a:br>
                        <a:rPr kumimoji="0" lang="sv-SE" sz="1400" u="none" strike="noStrike" cap="none" normalizeH="0" baseline="0" dirty="0" smtClean="0">
                          <a:ln>
                            <a:noFill/>
                          </a:ln>
                          <a:effectLst/>
                        </a:rPr>
                      </a:br>
                      <a:endParaRPr kumimoji="0" lang="sv-SE" sz="14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i="1" u="none" strike="noStrike" cap="none" normalizeH="0" baseline="0" dirty="0" smtClean="0">
                          <a:ln>
                            <a:noFill/>
                          </a:ln>
                          <a:effectLst/>
                        </a:rPr>
                        <a:t>Internet Explorer 8+</a:t>
                      </a: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u="none" strike="noStrike" cap="none" normalizeH="0" baseline="0" dirty="0" err="1" smtClean="0">
                          <a:ln>
                            <a:noFill/>
                          </a:ln>
                          <a:effectLst/>
                          <a:latin typeface="Courier New" pitchFamily="49" charset="0"/>
                          <a:cs typeface="Courier New" pitchFamily="49" charset="0"/>
                        </a:rPr>
                        <a:t>document.querySelectorAll</a:t>
                      </a:r>
                      <a:r>
                        <a:rPr kumimoji="0" lang="sv-SE" sz="1100" b="1" u="none" strike="noStrike" cap="none" normalizeH="0" baseline="0" dirty="0" smtClean="0">
                          <a:ln>
                            <a:noFill/>
                          </a:ln>
                          <a:effectLst/>
                          <a:latin typeface="Courier New" pitchFamily="49" charset="0"/>
                          <a:cs typeface="Courier New" pitchFamily="49" charset="0"/>
                        </a:rPr>
                        <a:t>( </a:t>
                      </a:r>
                      <a:r>
                        <a:rPr kumimoji="0" lang="sv-SE" sz="1100" b="1" i="1" u="none" strike="noStrike" cap="none" normalizeH="0" baseline="0" dirty="0" err="1" smtClean="0">
                          <a:ln>
                            <a:noFill/>
                          </a:ln>
                          <a:effectLst/>
                          <a:latin typeface="Courier New" pitchFamily="49" charset="0"/>
                          <a:cs typeface="Courier New" pitchFamily="49" charset="0"/>
                        </a:rPr>
                        <a:t>selector</a:t>
                      </a:r>
                      <a:r>
                        <a:rPr kumimoji="0" lang="sv-SE" sz="1100" b="1" i="1" u="none" strike="noStrike" cap="none" normalizeH="0" baseline="0" dirty="0" smtClean="0">
                          <a:ln>
                            <a:noFill/>
                          </a:ln>
                          <a:effectLst/>
                          <a:latin typeface="Courier New" pitchFamily="49" charset="0"/>
                          <a:cs typeface="Courier New" pitchFamily="49" charset="0"/>
                        </a:rPr>
                        <a:t> </a:t>
                      </a:r>
                      <a:r>
                        <a:rPr kumimoji="0" lang="sv-SE" sz="1100" b="1" u="none" strike="noStrike" cap="none" normalizeH="0" baseline="0" dirty="0" smtClean="0">
                          <a:ln>
                            <a:noFill/>
                          </a:ln>
                          <a:effectLst/>
                          <a:latin typeface="Courier New" pitchFamily="49" charset="0"/>
                          <a:cs typeface="Courier New" pitchFamily="49" charset="0"/>
                        </a:rPr>
                        <a:t>)</a:t>
                      </a:r>
                      <a:br>
                        <a:rPr kumimoji="0" lang="sv-SE" sz="1100" b="1" u="none" strike="noStrike" cap="none" normalizeH="0" baseline="0" dirty="0" smtClean="0">
                          <a:ln>
                            <a:noFill/>
                          </a:ln>
                          <a:effectLst/>
                          <a:latin typeface="Courier New" pitchFamily="49" charset="0"/>
                          <a:cs typeface="Courier New" pitchFamily="49" charset="0"/>
                        </a:rPr>
                      </a:br>
                      <a:endParaRPr kumimoji="0" lang="sv-SE" sz="11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i="0" u="none" strike="noStrike" cap="none" normalizeH="0" baseline="0" dirty="0" err="1" smtClean="0">
                          <a:ln>
                            <a:noFill/>
                          </a:ln>
                          <a:solidFill>
                            <a:schemeClr val="tx1"/>
                          </a:solidFill>
                          <a:effectLst/>
                          <a:latin typeface="Courier New" pitchFamily="49" charset="0"/>
                          <a:cs typeface="Courier New" pitchFamily="49" charset="0"/>
                        </a:rPr>
                        <a:t>node.querySelectorAll</a:t>
                      </a:r>
                      <a:r>
                        <a:rPr kumimoji="0" lang="sv-SE" sz="1100" b="1" i="0" u="none" strike="noStrike" cap="none" normalizeH="0" baseline="0" dirty="0" smtClean="0">
                          <a:ln>
                            <a:noFill/>
                          </a:ln>
                          <a:solidFill>
                            <a:schemeClr val="tx1"/>
                          </a:solidFill>
                          <a:effectLst/>
                          <a:latin typeface="Courier New" pitchFamily="49" charset="0"/>
                          <a:cs typeface="Courier New" pitchFamily="49" charset="0"/>
                        </a:rPr>
                        <a:t>( </a:t>
                      </a:r>
                      <a:r>
                        <a:rPr kumimoji="0" lang="sv-SE" sz="1100" b="1" i="1" u="none" strike="noStrike" cap="none" normalizeH="0" baseline="0" dirty="0" err="1" smtClean="0">
                          <a:ln>
                            <a:noFill/>
                          </a:ln>
                          <a:solidFill>
                            <a:schemeClr val="tx1"/>
                          </a:solidFill>
                          <a:effectLst/>
                          <a:latin typeface="Courier New" pitchFamily="49" charset="0"/>
                          <a:cs typeface="Courier New" pitchFamily="49" charset="0"/>
                        </a:rPr>
                        <a:t>selector</a:t>
                      </a:r>
                      <a:r>
                        <a:rPr kumimoji="0" lang="sv-SE" sz="11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alla noder som stämmer mot selektorn.</a:t>
                      </a:r>
                      <a:br>
                        <a:rPr kumimoji="0" lang="sv-SE" sz="1400" u="none" strike="noStrike" cap="none" normalizeH="0" baseline="0" dirty="0" smtClean="0">
                          <a:ln>
                            <a:noFill/>
                          </a:ln>
                          <a:effectLst/>
                        </a:rPr>
                      </a:br>
                      <a:r>
                        <a:rPr kumimoji="0" lang="sv-SE" sz="1400" u="none" strike="noStrike" cap="none" normalizeH="0" baseline="0" dirty="0" smtClean="0">
                          <a:ln>
                            <a:noFill/>
                          </a:ln>
                          <a:effectLst/>
                        </a:rPr>
                        <a:t>Kastar undantag vid syntaxfel eller okänd selektor.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
                      </a:r>
                      <a:br>
                        <a:rPr kumimoji="0" lang="sv-SE" sz="1400" u="none" strike="noStrike" cap="none" normalizeH="0" baseline="0" dirty="0" smtClean="0">
                          <a:ln>
                            <a:noFill/>
                          </a:ln>
                          <a:effectLst/>
                        </a:rPr>
                      </a:br>
                      <a:r>
                        <a:rPr kumimoji="0" lang="sv-SE" sz="1400" i="1" u="none" strike="noStrike" cap="none" normalizeH="0" baseline="0" dirty="0" smtClean="0">
                          <a:ln>
                            <a:noFill/>
                          </a:ln>
                          <a:effectLst/>
                        </a:rPr>
                        <a:t>Internet Explorer 8+</a:t>
                      </a:r>
                      <a:endParaRPr kumimoji="0" lang="sv-SE" sz="1400" b="0" i="0" u="none" strike="noStrike" cap="none" normalizeH="0" baseline="0" dirty="0" smtClean="0">
                        <a:ln>
                          <a:noFill/>
                        </a:ln>
                        <a:solidFill>
                          <a:schemeClr val="tx1"/>
                        </a:solidFill>
                        <a:effectLst/>
                        <a:latin typeface="Minya Nouvelle" charset="0"/>
                      </a:endParaRPr>
                    </a:p>
                  </a:txBody>
                  <a:tcPr marT="38100" marB="38100" horzOverflow="overflow"/>
                </a:tc>
              </a:tr>
            </a:tbl>
          </a:graphicData>
        </a:graphic>
      </p:graphicFrame>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308304" y="5233764"/>
            <a:ext cx="1672253" cy="369332"/>
          </a:xfrm>
          <a:prstGeom prst="rect">
            <a:avLst/>
          </a:prstGeom>
          <a:noFill/>
        </p:spPr>
        <p:txBody>
          <a:bodyPr wrap="none" rtlCol="0">
            <a:spAutoFit/>
          </a:bodyPr>
          <a:lstStyle/>
          <a:p>
            <a:r>
              <a:rPr lang="sv-SE" dirty="0" err="1" smtClean="0">
                <a:latin typeface="Minya Nouvelle" pitchFamily="2" charset="0"/>
              </a:rPr>
              <a:t>Zakas</a:t>
            </a:r>
            <a:r>
              <a:rPr lang="sv-SE" dirty="0" smtClean="0">
                <a:latin typeface="Minya Nouvelle" pitchFamily="2" charset="0"/>
              </a:rPr>
              <a:t>: Kap. 11</a:t>
            </a:r>
          </a:p>
        </p:txBody>
      </p:sp>
      <p:sp>
        <p:nvSpPr>
          <p:cNvPr id="8" name="Subtitle 2"/>
          <p:cNvSpPr txBox="1">
            <a:spLocks/>
          </p:cNvSpPr>
          <p:nvPr/>
        </p:nvSpPr>
        <p:spPr>
          <a:xfrm>
            <a:off x="899592" y="3937620"/>
            <a:ext cx="7128792" cy="106074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articles = </a:t>
            </a:r>
            <a:r>
              <a:rPr lang="sv-SE" sz="1400" b="1" dirty="0" err="1" smtClean="0">
                <a:latin typeface="Courier New" pitchFamily="49" charset="0"/>
                <a:cs typeface="Courier New" pitchFamily="49" charset="0"/>
              </a:rPr>
              <a:t>document.querySelectorAll</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content</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article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console.log(</a:t>
            </a:r>
            <a:r>
              <a:rPr lang="sv-SE" sz="1400" dirty="0" err="1" smtClean="0">
                <a:latin typeface="Courier New" pitchFamily="49" charset="0"/>
                <a:cs typeface="Courier New" pitchFamily="49" charset="0"/>
              </a:rPr>
              <a:t>articles.length</a:t>
            </a:r>
            <a:r>
              <a:rPr lang="sv-SE" sz="1400" dirty="0" smtClean="0">
                <a:latin typeface="Courier New" pitchFamily="49" charset="0"/>
                <a:cs typeface="Courier New" pitchFamily="49" charset="0"/>
              </a:rPr>
              <a:t>);</a:t>
            </a:r>
          </a:p>
        </p:txBody>
      </p:sp>
    </p:spTree>
    <p:extLst>
      <p:ext uri="{BB962C8B-B14F-4D97-AF65-F5344CB8AC3E}">
        <p14:creationId xmlns:p14="http://schemas.microsoft.com/office/powerpoint/2010/main" val="19839376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NodeList</a:t>
            </a:r>
            <a:r>
              <a:rPr lang="en-US" dirty="0" smtClean="0"/>
              <a:t> != Array</a:t>
            </a:r>
            <a:endParaRPr lang="en-US" dirty="0"/>
          </a:p>
        </p:txBody>
      </p:sp>
      <p:sp>
        <p:nvSpPr>
          <p:cNvPr id="4" name="Rectangle 3"/>
          <p:cNvSpPr/>
          <p:nvPr/>
        </p:nvSpPr>
        <p:spPr>
          <a:xfrm>
            <a:off x="271903" y="5140944"/>
            <a:ext cx="6336704" cy="369332"/>
          </a:xfrm>
          <a:prstGeom prst="rect">
            <a:avLst/>
          </a:prstGeom>
        </p:spPr>
        <p:txBody>
          <a:bodyPr wrap="square">
            <a:spAutoFit/>
          </a:bodyPr>
          <a:lstStyle/>
          <a:p>
            <a:r>
              <a:rPr lang="en-US" dirty="0"/>
              <a:t>https://</a:t>
            </a:r>
            <a:r>
              <a:rPr lang="en-US" dirty="0" err="1"/>
              <a:t>developer.mozilla.org</a:t>
            </a:r>
            <a:r>
              <a:rPr lang="en-US" dirty="0"/>
              <a:t>/en-US/docs/Web/API/</a:t>
            </a:r>
            <a:r>
              <a:rPr lang="en-US" dirty="0" err="1"/>
              <a:t>NodeList</a:t>
            </a:r>
            <a:endParaRPr lang="en-US" dirty="0"/>
          </a:p>
        </p:txBody>
      </p:sp>
      <p:pic>
        <p:nvPicPr>
          <p:cNvPr id="5" name="Picture 4"/>
          <p:cNvPicPr>
            <a:picLocks noChangeAspect="1"/>
          </p:cNvPicPr>
          <p:nvPr/>
        </p:nvPicPr>
        <p:blipFill>
          <a:blip r:embed="rId3"/>
          <a:stretch>
            <a:fillRect/>
          </a:stretch>
        </p:blipFill>
        <p:spPr>
          <a:xfrm>
            <a:off x="1331640" y="1345332"/>
            <a:ext cx="6360492" cy="3009112"/>
          </a:xfrm>
          <a:prstGeom prst="rect">
            <a:avLst/>
          </a:prstGeom>
        </p:spPr>
      </p:pic>
    </p:spTree>
    <p:extLst>
      <p:ext uri="{BB962C8B-B14F-4D97-AF65-F5344CB8AC3E}">
        <p14:creationId xmlns:p14="http://schemas.microsoft.com/office/powerpoint/2010/main" val="675918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99592" y="2866792"/>
            <a:ext cx="7344816" cy="1008112"/>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err="1" smtClean="0"/>
              <a:t>Nodträdet</a:t>
            </a:r>
            <a:endParaRPr lang="sv-SE" dirty="0"/>
          </a:p>
        </p:txBody>
      </p:sp>
      <p:sp>
        <p:nvSpPr>
          <p:cNvPr id="4" name="TextBox 3"/>
          <p:cNvSpPr txBox="1"/>
          <p:nvPr/>
        </p:nvSpPr>
        <p:spPr>
          <a:xfrm>
            <a:off x="3923928" y="1129308"/>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5" name="TextBox 4"/>
          <p:cNvSpPr txBox="1"/>
          <p:nvPr/>
        </p:nvSpPr>
        <p:spPr>
          <a:xfrm>
            <a:off x="1115616" y="3154824"/>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6" name="TextBox 5"/>
          <p:cNvSpPr txBox="1"/>
          <p:nvPr/>
        </p:nvSpPr>
        <p:spPr>
          <a:xfrm>
            <a:off x="3923928" y="3154824"/>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7" name="TextBox 6"/>
          <p:cNvSpPr txBox="1"/>
          <p:nvPr/>
        </p:nvSpPr>
        <p:spPr>
          <a:xfrm>
            <a:off x="6732240" y="3145056"/>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9" name="TextBox 8"/>
          <p:cNvSpPr txBox="1"/>
          <p:nvPr/>
        </p:nvSpPr>
        <p:spPr>
          <a:xfrm>
            <a:off x="827584" y="3865612"/>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childNodes</a:t>
            </a:r>
            <a:endParaRPr lang="sv-SE" dirty="0" smtClean="0">
              <a:latin typeface="Courier New" pitchFamily="49" charset="0"/>
              <a:cs typeface="Courier New" pitchFamily="49" charset="0"/>
            </a:endParaRPr>
          </a:p>
        </p:txBody>
      </p:sp>
      <p:cxnSp>
        <p:nvCxnSpPr>
          <p:cNvPr id="11" name="Straight Arrow Connector 10"/>
          <p:cNvCxnSpPr/>
          <p:nvPr/>
        </p:nvCxnSpPr>
        <p:spPr>
          <a:xfrm>
            <a:off x="5220072" y="3226832"/>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220072" y="3514864"/>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11760" y="3226832"/>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11760" y="3514864"/>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4" idx="2"/>
          </p:cNvCxnSpPr>
          <p:nvPr/>
        </p:nvCxnSpPr>
        <p:spPr>
          <a:xfrm flipV="1">
            <a:off x="4572000" y="1590973"/>
            <a:ext cx="0" cy="1563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403648" y="1210608"/>
            <a:ext cx="2520280" cy="19442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051720" y="1498640"/>
            <a:ext cx="1872208" cy="16464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220072" y="1498640"/>
            <a:ext cx="1800200" cy="16464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220072" y="1210608"/>
            <a:ext cx="2448272" cy="19344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9384374">
            <a:off x="1789851" y="1848881"/>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firstChild</a:t>
            </a:r>
            <a:endParaRPr lang="sv-SE" dirty="0" smtClean="0">
              <a:latin typeface="Courier New" pitchFamily="49" charset="0"/>
              <a:cs typeface="Courier New" pitchFamily="49" charset="0"/>
            </a:endParaRPr>
          </a:p>
        </p:txBody>
      </p:sp>
      <p:sp>
        <p:nvSpPr>
          <p:cNvPr id="30" name="TextBox 29"/>
          <p:cNvSpPr txBox="1"/>
          <p:nvPr/>
        </p:nvSpPr>
        <p:spPr>
          <a:xfrm rot="2289033">
            <a:off x="5849070" y="1899447"/>
            <a:ext cx="1425390" cy="369332"/>
          </a:xfrm>
          <a:prstGeom prst="rect">
            <a:avLst/>
          </a:prstGeom>
          <a:noFill/>
        </p:spPr>
        <p:txBody>
          <a:bodyPr wrap="none" rtlCol="0">
            <a:spAutoFit/>
          </a:bodyPr>
          <a:lstStyle/>
          <a:p>
            <a:r>
              <a:rPr lang="sv-SE" dirty="0" err="1" smtClean="0">
                <a:latin typeface="Courier New" pitchFamily="49" charset="0"/>
                <a:cs typeface="Courier New" pitchFamily="49" charset="0"/>
              </a:rPr>
              <a:t>lastChild</a:t>
            </a:r>
            <a:endParaRPr lang="sv-SE" dirty="0" smtClean="0">
              <a:latin typeface="Courier New" pitchFamily="49" charset="0"/>
              <a:cs typeface="Courier New" pitchFamily="49" charset="0"/>
            </a:endParaRPr>
          </a:p>
        </p:txBody>
      </p:sp>
      <p:sp>
        <p:nvSpPr>
          <p:cNvPr id="31" name="TextBox 30"/>
          <p:cNvSpPr txBox="1"/>
          <p:nvPr/>
        </p:nvSpPr>
        <p:spPr>
          <a:xfrm>
            <a:off x="5148064" y="2950347"/>
            <a:ext cx="1542410"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nextSibling</a:t>
            </a:r>
            <a:endParaRPr lang="sv-SE" dirty="0" smtClean="0">
              <a:latin typeface="Courier New" pitchFamily="49" charset="0"/>
              <a:cs typeface="Courier New" pitchFamily="49" charset="0"/>
            </a:endParaRPr>
          </a:p>
        </p:txBody>
      </p:sp>
      <p:sp>
        <p:nvSpPr>
          <p:cNvPr id="32" name="TextBox 31"/>
          <p:cNvSpPr txBox="1"/>
          <p:nvPr/>
        </p:nvSpPr>
        <p:spPr>
          <a:xfrm>
            <a:off x="5220072" y="3453889"/>
            <a:ext cx="1579278" cy="276999"/>
          </a:xfrm>
          <a:prstGeom prst="rect">
            <a:avLst/>
          </a:prstGeom>
          <a:noFill/>
        </p:spPr>
        <p:txBody>
          <a:bodyPr wrap="none" rtlCol="0">
            <a:spAutoFit/>
          </a:bodyPr>
          <a:lstStyle/>
          <a:p>
            <a:r>
              <a:rPr lang="sv-SE" sz="1200" dirty="0" err="1" smtClean="0">
                <a:latin typeface="Courier New" pitchFamily="49" charset="0"/>
                <a:cs typeface="Courier New" pitchFamily="49" charset="0"/>
              </a:rPr>
              <a:t>previousSibling</a:t>
            </a:r>
            <a:endParaRPr lang="sv-SE" sz="1400" dirty="0" smtClean="0">
              <a:latin typeface="Courier New" pitchFamily="49" charset="0"/>
              <a:cs typeface="Courier New" pitchFamily="49" charset="0"/>
            </a:endParaRPr>
          </a:p>
        </p:txBody>
      </p:sp>
      <p:sp>
        <p:nvSpPr>
          <p:cNvPr id="33" name="TextBox 32"/>
          <p:cNvSpPr txBox="1"/>
          <p:nvPr/>
        </p:nvSpPr>
        <p:spPr>
          <a:xfrm>
            <a:off x="2339752" y="2938800"/>
            <a:ext cx="1542410"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nextSibling</a:t>
            </a:r>
            <a:endParaRPr lang="sv-SE" dirty="0" smtClean="0">
              <a:latin typeface="Courier New" pitchFamily="49" charset="0"/>
              <a:cs typeface="Courier New" pitchFamily="49" charset="0"/>
            </a:endParaRPr>
          </a:p>
        </p:txBody>
      </p:sp>
      <p:sp>
        <p:nvSpPr>
          <p:cNvPr id="34" name="TextBox 33"/>
          <p:cNvSpPr txBox="1"/>
          <p:nvPr/>
        </p:nvSpPr>
        <p:spPr>
          <a:xfrm>
            <a:off x="2411760" y="3442342"/>
            <a:ext cx="1579278" cy="276999"/>
          </a:xfrm>
          <a:prstGeom prst="rect">
            <a:avLst/>
          </a:prstGeom>
          <a:noFill/>
        </p:spPr>
        <p:txBody>
          <a:bodyPr wrap="none" rtlCol="0">
            <a:spAutoFit/>
          </a:bodyPr>
          <a:lstStyle/>
          <a:p>
            <a:r>
              <a:rPr lang="sv-SE" sz="1200" dirty="0" err="1" smtClean="0">
                <a:latin typeface="Courier New" pitchFamily="49" charset="0"/>
                <a:cs typeface="Courier New" pitchFamily="49" charset="0"/>
              </a:rPr>
              <a:t>previousSibling</a:t>
            </a:r>
            <a:endParaRPr lang="sv-SE" sz="1400" dirty="0" smtClean="0">
              <a:latin typeface="Courier New" pitchFamily="49" charset="0"/>
              <a:cs typeface="Courier New" pitchFamily="49" charset="0"/>
            </a:endParaRPr>
          </a:p>
        </p:txBody>
      </p:sp>
      <p:sp>
        <p:nvSpPr>
          <p:cNvPr id="35" name="TextBox 34"/>
          <p:cNvSpPr txBox="1"/>
          <p:nvPr/>
        </p:nvSpPr>
        <p:spPr>
          <a:xfrm rot="2543193">
            <a:off x="5112980" y="2115471"/>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sp>
        <p:nvSpPr>
          <p:cNvPr id="36" name="TextBox 35"/>
          <p:cNvSpPr txBox="1"/>
          <p:nvPr/>
        </p:nvSpPr>
        <p:spPr>
          <a:xfrm rot="5400000">
            <a:off x="3965750" y="2188534"/>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sp>
        <p:nvSpPr>
          <p:cNvPr id="37" name="TextBox 36"/>
          <p:cNvSpPr txBox="1"/>
          <p:nvPr/>
        </p:nvSpPr>
        <p:spPr>
          <a:xfrm rot="19200739">
            <a:off x="2491690" y="2110356"/>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pic>
        <p:nvPicPr>
          <p:cNvPr id="39"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0" name="Group 81"/>
          <p:cNvGraphicFramePr>
            <a:graphicFrameLocks noGrp="1"/>
          </p:cNvGraphicFramePr>
          <p:nvPr>
            <p:extLst>
              <p:ext uri="{D42A27DB-BD31-4B8C-83A1-F6EECF244321}">
                <p14:modId xmlns:p14="http://schemas.microsoft.com/office/powerpoint/2010/main" val="2607819168"/>
              </p:ext>
            </p:extLst>
          </p:nvPr>
        </p:nvGraphicFramePr>
        <p:xfrm>
          <a:off x="1115616" y="4441676"/>
          <a:ext cx="7104062" cy="838200"/>
        </p:xfrm>
        <a:graphic>
          <a:graphicData uri="http://schemas.openxmlformats.org/drawingml/2006/table">
            <a:tbl>
              <a:tblPr>
                <a:tableStyleId>{284E427A-3D55-4303-BF80-6455036E1DE7}</a:tableStyleId>
              </a:tblPr>
              <a:tblGrid>
                <a:gridCol w="2879725"/>
                <a:gridCol w="4224337"/>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Namn på en nod</a:t>
                      </a:r>
                      <a:endParaRPr kumimoji="0" lang="en-US" sz="1300" b="0" i="0" u="none" strike="noStrike" cap="none" normalizeH="0" baseline="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nodeType</a:t>
                      </a:r>
                      <a:endParaRPr kumimoji="0" lang="en-US" sz="1300" b="0" i="1" u="none" strike="noStrike" cap="none" normalizeH="0" baseline="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Ett nummer som visar typ av nod</a:t>
                      </a:r>
                      <a:endParaRPr kumimoji="0" lang="en-US" sz="1300" b="0" i="0" u="none" strike="noStrike" cap="none" normalizeH="0" baseline="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nodeValue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Ger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texten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på</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textnoder</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Tree>
    <p:extLst>
      <p:ext uri="{BB962C8B-B14F-4D97-AF65-F5344CB8AC3E}">
        <p14:creationId xmlns:p14="http://schemas.microsoft.com/office/powerpoint/2010/main" val="3404787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par>
                                <p:cTn id="70" presetID="10" presetClass="entr" presetSubtype="0"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P spid="7" grpId="0" animBg="1"/>
      <p:bldP spid="9" grpId="0"/>
      <p:bldP spid="29" grpId="0"/>
      <p:bldP spid="30" grpId="0"/>
      <p:bldP spid="31" grpId="0"/>
      <p:bldP spid="32" grpId="0"/>
      <p:bldP spid="33" grpId="0"/>
      <p:bldP spid="34" grpId="0"/>
      <p:bldP spid="35" grpId="0"/>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7584" y="3073524"/>
            <a:ext cx="4680520" cy="1008112"/>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err="1" smtClean="0"/>
              <a:t>document</a:t>
            </a:r>
            <a:endParaRPr lang="sv-SE" dirty="0"/>
          </a:p>
        </p:txBody>
      </p:sp>
      <p:sp>
        <p:nvSpPr>
          <p:cNvPr id="4" name="TextBox 3"/>
          <p:cNvSpPr txBox="1"/>
          <p:nvPr/>
        </p:nvSpPr>
        <p:spPr>
          <a:xfrm>
            <a:off x="2627784" y="1273324"/>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document</a:t>
            </a:r>
            <a:endParaRPr lang="sv-SE" sz="2400" dirty="0" smtClean="0">
              <a:latin typeface="Minya Nouvelle" pitchFamily="2" charset="0"/>
            </a:endParaRPr>
          </a:p>
        </p:txBody>
      </p:sp>
      <p:sp>
        <p:nvSpPr>
          <p:cNvPr id="5" name="TextBox 4"/>
          <p:cNvSpPr txBox="1"/>
          <p:nvPr/>
        </p:nvSpPr>
        <p:spPr>
          <a:xfrm>
            <a:off x="3347864" y="3331939"/>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smtClean="0">
                <a:latin typeface="Minya Nouvelle" pitchFamily="2" charset="0"/>
              </a:rPr>
              <a:t>HTML</a:t>
            </a:r>
          </a:p>
        </p:txBody>
      </p:sp>
      <p:sp>
        <p:nvSpPr>
          <p:cNvPr id="7" name="Subtitle 2"/>
          <p:cNvSpPr>
            <a:spLocks noGrp="1"/>
          </p:cNvSpPr>
          <p:nvPr>
            <p:ph type="subTitle" idx="1"/>
          </p:nvPr>
        </p:nvSpPr>
        <p:spPr>
          <a:xfrm>
            <a:off x="6300192" y="1273324"/>
            <a:ext cx="2232248" cy="1944216"/>
          </a:xfrm>
        </p:spPr>
        <p:style>
          <a:lnRef idx="1">
            <a:schemeClr val="accent3"/>
          </a:lnRef>
          <a:fillRef idx="2">
            <a:schemeClr val="accent3"/>
          </a:fillRef>
          <a:effectRef idx="1">
            <a:schemeClr val="accent3"/>
          </a:effectRef>
          <a:fontRef idx="minor">
            <a:schemeClr val="dk1"/>
          </a:fontRef>
        </p:style>
        <p:txBody>
          <a:bodyPr/>
          <a:lstStyle/>
          <a:p>
            <a:r>
              <a:rPr lang="sv-SE" sz="1200" dirty="0" smtClean="0">
                <a:latin typeface="Courier New" pitchFamily="49" charset="0"/>
                <a:cs typeface="Courier New" pitchFamily="49" charset="0"/>
              </a:rPr>
              <a:t>&lt;!</a:t>
            </a:r>
            <a:r>
              <a:rPr lang="sv-SE" sz="1200" dirty="0" err="1" smtClean="0">
                <a:latin typeface="Courier New" pitchFamily="49" charset="0"/>
                <a:cs typeface="Courier New" pitchFamily="49" charset="0"/>
              </a:rPr>
              <a:t>doctype</a:t>
            </a:r>
            <a:r>
              <a:rPr lang="sv-SE" sz="1200" dirty="0" smtClean="0">
                <a:latin typeface="Courier New" pitchFamily="49" charset="0"/>
                <a:cs typeface="Courier New" pitchFamily="49" charset="0"/>
              </a:rPr>
              <a:t> html&gt;</a:t>
            </a:r>
          </a:p>
          <a:p>
            <a:endParaRPr lang="sv-SE" sz="1200" dirty="0">
              <a:latin typeface="Courier New" pitchFamily="49" charset="0"/>
              <a:cs typeface="Courier New" pitchFamily="49" charset="0"/>
            </a:endParaRPr>
          </a:p>
          <a:p>
            <a:r>
              <a:rPr lang="sv-SE" sz="1200" dirty="0" smtClean="0">
                <a:latin typeface="Courier New" pitchFamily="49" charset="0"/>
                <a:cs typeface="Courier New" pitchFamily="49" charset="0"/>
              </a:rPr>
              <a:t>&lt;</a:t>
            </a:r>
            <a:r>
              <a:rPr lang="sv-SE" sz="1200" dirty="0">
                <a:latin typeface="Courier New" pitchFamily="49" charset="0"/>
                <a:cs typeface="Courier New" pitchFamily="49" charset="0"/>
              </a:rPr>
              <a:t>html</a:t>
            </a:r>
            <a:r>
              <a:rPr lang="sv-SE" sz="1200" dirty="0" smtClean="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smtClean="0">
                <a:latin typeface="Courier New" pitchFamily="49" charset="0"/>
                <a:cs typeface="Courier New" pitchFamily="49" charset="0"/>
              </a:rPr>
              <a:t>head</a:t>
            </a:r>
            <a:r>
              <a:rPr lang="sv-SE" sz="1200" dirty="0" smtClean="0">
                <a:latin typeface="Courier New" pitchFamily="49" charset="0"/>
                <a:cs typeface="Courier New" pitchFamily="49" charset="0"/>
              </a:rPr>
              <a:t>&gt;...&lt;/</a:t>
            </a:r>
            <a:r>
              <a:rPr lang="sv-SE" sz="1200" dirty="0" err="1" smtClean="0">
                <a:latin typeface="Courier New" pitchFamily="49" charset="0"/>
                <a:cs typeface="Courier New" pitchFamily="49" charset="0"/>
              </a:rPr>
              <a:t>head</a:t>
            </a:r>
            <a:r>
              <a:rPr lang="sv-SE" sz="1200" dirty="0" smtClean="0">
                <a:latin typeface="Courier New" pitchFamily="49" charset="0"/>
                <a:cs typeface="Courier New" pitchFamily="49" charset="0"/>
              </a:rPr>
              <a:t>&gt;</a:t>
            </a:r>
          </a:p>
          <a:p>
            <a:r>
              <a:rPr lang="sv-SE" sz="1200" dirty="0">
                <a:latin typeface="Courier New" pitchFamily="49" charset="0"/>
                <a:cs typeface="Courier New" pitchFamily="49" charset="0"/>
              </a:rPr>
              <a:t> </a:t>
            </a:r>
            <a:r>
              <a:rPr lang="sv-SE" sz="1200" dirty="0" smtClean="0">
                <a:latin typeface="Courier New" pitchFamily="49" charset="0"/>
                <a:cs typeface="Courier New" pitchFamily="49" charset="0"/>
              </a:rPr>
              <a:t>  &lt;</a:t>
            </a:r>
            <a:r>
              <a:rPr lang="sv-SE" sz="1200" dirty="0" err="1" smtClean="0">
                <a:latin typeface="Courier New" pitchFamily="49" charset="0"/>
                <a:cs typeface="Courier New" pitchFamily="49" charset="0"/>
              </a:rPr>
              <a:t>body</a:t>
            </a:r>
            <a:r>
              <a:rPr lang="sv-SE" sz="1200" dirty="0" smtClean="0">
                <a:latin typeface="Courier New" pitchFamily="49" charset="0"/>
                <a:cs typeface="Courier New" pitchFamily="49" charset="0"/>
              </a:rPr>
              <a:t>&gt;</a:t>
            </a:r>
          </a:p>
          <a:p>
            <a:r>
              <a:rPr lang="sv-SE" sz="1200" dirty="0">
                <a:latin typeface="Courier New" pitchFamily="49" charset="0"/>
                <a:cs typeface="Courier New" pitchFamily="49" charset="0"/>
              </a:rPr>
              <a:t> </a:t>
            </a:r>
            <a:r>
              <a:rPr lang="sv-SE" sz="1200" dirty="0" smtClean="0">
                <a:latin typeface="Courier New" pitchFamily="49" charset="0"/>
                <a:cs typeface="Courier New" pitchFamily="49" charset="0"/>
              </a:rPr>
              <a:t>      ...</a:t>
            </a:r>
          </a:p>
          <a:p>
            <a:r>
              <a:rPr lang="sv-SE" sz="1200" dirty="0">
                <a:latin typeface="Courier New" pitchFamily="49" charset="0"/>
                <a:cs typeface="Courier New" pitchFamily="49" charset="0"/>
              </a:rPr>
              <a:t> </a:t>
            </a:r>
            <a:r>
              <a:rPr lang="sv-SE" sz="1200" dirty="0" smtClean="0">
                <a:latin typeface="Courier New" pitchFamily="49" charset="0"/>
                <a:cs typeface="Courier New" pitchFamily="49" charset="0"/>
              </a:rPr>
              <a:t>  &lt;/</a:t>
            </a:r>
            <a:r>
              <a:rPr lang="sv-SE" sz="1200" dirty="0" err="1" smtClean="0">
                <a:latin typeface="Courier New" pitchFamily="49" charset="0"/>
                <a:cs typeface="Courier New" pitchFamily="49" charset="0"/>
              </a:rPr>
              <a:t>body</a:t>
            </a:r>
            <a:r>
              <a:rPr lang="sv-SE" sz="1200" dirty="0" smtClean="0">
                <a:latin typeface="Courier New" pitchFamily="49" charset="0"/>
                <a:cs typeface="Courier New" pitchFamily="49" charset="0"/>
              </a:rPr>
              <a:t>&gt;</a:t>
            </a:r>
          </a:p>
          <a:p>
            <a:r>
              <a:rPr lang="sv-SE" sz="1200" dirty="0" smtClean="0">
                <a:latin typeface="Courier New" pitchFamily="49" charset="0"/>
                <a:cs typeface="Courier New" pitchFamily="49" charset="0"/>
              </a:rPr>
              <a:t>&lt;/html&gt;</a:t>
            </a:r>
            <a:endParaRPr lang="sv-SE" sz="1200" dirty="0">
              <a:latin typeface="Courier New" pitchFamily="49" charset="0"/>
              <a:cs typeface="Courier New" pitchFamily="49" charset="0"/>
            </a:endParaRPr>
          </a:p>
        </p:txBody>
      </p:sp>
      <p:sp>
        <p:nvSpPr>
          <p:cNvPr id="8" name="TextBox 7"/>
          <p:cNvSpPr txBox="1"/>
          <p:nvPr/>
        </p:nvSpPr>
        <p:spPr>
          <a:xfrm>
            <a:off x="1043608" y="3344313"/>
            <a:ext cx="1944216"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000" dirty="0" err="1" smtClean="0">
                <a:latin typeface="Minya Nouvelle" pitchFamily="2" charset="0"/>
              </a:rPr>
              <a:t>DocumentType</a:t>
            </a:r>
            <a:endParaRPr lang="sv-SE" sz="2000" dirty="0" smtClean="0">
              <a:latin typeface="Minya Nouvelle" pitchFamily="2" charset="0"/>
            </a:endParaRPr>
          </a:p>
        </p:txBody>
      </p:sp>
      <p:cxnSp>
        <p:nvCxnSpPr>
          <p:cNvPr id="10" name="Straight Arrow Connector 9"/>
          <p:cNvCxnSpPr>
            <a:endCxn id="5" idx="0"/>
          </p:cNvCxnSpPr>
          <p:nvPr/>
        </p:nvCxnSpPr>
        <p:spPr>
          <a:xfrm>
            <a:off x="3491880" y="1734989"/>
            <a:ext cx="828092" cy="15969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3688758">
            <a:off x="2822214" y="2364788"/>
            <a:ext cx="1795684" cy="307777"/>
          </a:xfrm>
          <a:prstGeom prst="rect">
            <a:avLst/>
          </a:prstGeom>
          <a:noFill/>
        </p:spPr>
        <p:txBody>
          <a:bodyPr wrap="none" rtlCol="0">
            <a:spAutoFit/>
          </a:bodyPr>
          <a:lstStyle/>
          <a:p>
            <a:r>
              <a:rPr lang="sv-SE" sz="1400" b="1" dirty="0" err="1" smtClean="0">
                <a:latin typeface="Courier New" pitchFamily="49" charset="0"/>
                <a:cs typeface="Courier New" pitchFamily="49" charset="0"/>
              </a:rPr>
              <a:t>documentElement</a:t>
            </a:r>
            <a:endParaRPr lang="sv-SE" sz="1400" b="1" dirty="0" smtClean="0">
              <a:latin typeface="Courier New" pitchFamily="49" charset="0"/>
              <a:cs typeface="Courier New" pitchFamily="49" charset="0"/>
            </a:endParaRPr>
          </a:p>
        </p:txBody>
      </p:sp>
      <p:pic>
        <p:nvPicPr>
          <p:cNvPr id="12"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2195736" y="4297660"/>
            <a:ext cx="4680520" cy="1008112"/>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sv-SE"/>
          </a:p>
        </p:txBody>
      </p:sp>
      <p:sp>
        <p:nvSpPr>
          <p:cNvPr id="15" name="TextBox 14"/>
          <p:cNvSpPr txBox="1"/>
          <p:nvPr/>
        </p:nvSpPr>
        <p:spPr>
          <a:xfrm>
            <a:off x="4716016" y="4556075"/>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smtClean="0">
                <a:latin typeface="Minya Nouvelle" pitchFamily="2" charset="0"/>
              </a:rPr>
              <a:t>BODY</a:t>
            </a:r>
          </a:p>
        </p:txBody>
      </p:sp>
      <p:sp>
        <p:nvSpPr>
          <p:cNvPr id="16" name="TextBox 15"/>
          <p:cNvSpPr txBox="1"/>
          <p:nvPr/>
        </p:nvSpPr>
        <p:spPr>
          <a:xfrm>
            <a:off x="2411760" y="4568449"/>
            <a:ext cx="1944216"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000" dirty="0" smtClean="0">
                <a:latin typeface="Minya Nouvelle" pitchFamily="2" charset="0"/>
              </a:rPr>
              <a:t>HEAD</a:t>
            </a:r>
          </a:p>
        </p:txBody>
      </p:sp>
      <p:cxnSp>
        <p:nvCxnSpPr>
          <p:cNvPr id="18" name="Straight Arrow Connector 17"/>
          <p:cNvCxnSpPr/>
          <p:nvPr/>
        </p:nvCxnSpPr>
        <p:spPr>
          <a:xfrm>
            <a:off x="4211960" y="1734989"/>
            <a:ext cx="1584176" cy="28210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3652352">
            <a:off x="4439551" y="2292139"/>
            <a:ext cx="736099" cy="369332"/>
          </a:xfrm>
          <a:prstGeom prst="rect">
            <a:avLst/>
          </a:prstGeom>
          <a:noFill/>
        </p:spPr>
        <p:txBody>
          <a:bodyPr wrap="none" rtlCol="0">
            <a:spAutoFit/>
          </a:bodyPr>
          <a:lstStyle/>
          <a:p>
            <a:r>
              <a:rPr lang="sv-SE" b="1" dirty="0" err="1" smtClean="0">
                <a:latin typeface="Courier New" pitchFamily="49" charset="0"/>
                <a:cs typeface="Courier New" pitchFamily="49" charset="0"/>
              </a:rPr>
              <a:t>body</a:t>
            </a:r>
            <a:endParaRPr lang="sv-SE" b="1" dirty="0" smtClean="0">
              <a:latin typeface="Courier New" pitchFamily="49" charset="0"/>
              <a:cs typeface="Courier New" pitchFamily="49" charset="0"/>
            </a:endParaRPr>
          </a:p>
        </p:txBody>
      </p:sp>
    </p:spTree>
    <p:extLst>
      <p:ext uri="{BB962C8B-B14F-4D97-AF65-F5344CB8AC3E}">
        <p14:creationId xmlns:p14="http://schemas.microsoft.com/office/powerpoint/2010/main" val="29902583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HTML-element</a:t>
            </a:r>
            <a:endParaRPr lang="sv-SE" dirty="0"/>
          </a:p>
        </p:txBody>
      </p:sp>
      <p:sp>
        <p:nvSpPr>
          <p:cNvPr id="5" name="TextBox 4"/>
          <p:cNvSpPr txBox="1"/>
          <p:nvPr/>
        </p:nvSpPr>
        <p:spPr>
          <a:xfrm>
            <a:off x="3275856" y="1345332"/>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smtClean="0">
                <a:latin typeface="Minya Nouvelle" pitchFamily="2" charset="0"/>
              </a:rPr>
              <a:t>IMG</a:t>
            </a:r>
          </a:p>
        </p:txBody>
      </p:sp>
      <p:sp>
        <p:nvSpPr>
          <p:cNvPr id="6" name="TextBox 5"/>
          <p:cNvSpPr txBox="1"/>
          <p:nvPr/>
        </p:nvSpPr>
        <p:spPr>
          <a:xfrm>
            <a:off x="7164288" y="1129308"/>
            <a:ext cx="1308371" cy="2862322"/>
          </a:xfrm>
          <a:prstGeom prst="rect">
            <a:avLst/>
          </a:prstGeom>
          <a:noFill/>
        </p:spPr>
        <p:txBody>
          <a:bodyPr wrap="none" rtlCol="0">
            <a:spAutoFit/>
          </a:bodyPr>
          <a:lstStyle/>
          <a:p>
            <a:r>
              <a:rPr lang="sv-SE" dirty="0" smtClean="0">
                <a:solidFill>
                  <a:srgbClr val="FF0000"/>
                </a:solidFill>
                <a:latin typeface="Minya Nouvelle" pitchFamily="2" charset="0"/>
              </a:rPr>
              <a:t>A</a:t>
            </a:r>
          </a:p>
          <a:p>
            <a:r>
              <a:rPr lang="sv-SE" dirty="0" smtClean="0">
                <a:solidFill>
                  <a:srgbClr val="FF0000"/>
                </a:solidFill>
                <a:latin typeface="Minya Nouvelle" pitchFamily="2" charset="0"/>
              </a:rPr>
              <a:t>BR</a:t>
            </a:r>
          </a:p>
          <a:p>
            <a:r>
              <a:rPr lang="sv-SE" dirty="0" smtClean="0">
                <a:solidFill>
                  <a:srgbClr val="FF0000"/>
                </a:solidFill>
                <a:latin typeface="Minya Nouvelle" pitchFamily="2" charset="0"/>
              </a:rPr>
              <a:t>BUTTON</a:t>
            </a:r>
          </a:p>
          <a:p>
            <a:r>
              <a:rPr lang="sv-SE" dirty="0" smtClean="0">
                <a:solidFill>
                  <a:srgbClr val="FF0000"/>
                </a:solidFill>
                <a:latin typeface="Minya Nouvelle" pitchFamily="2" charset="0"/>
              </a:rPr>
              <a:t>DIV</a:t>
            </a:r>
          </a:p>
          <a:p>
            <a:r>
              <a:rPr lang="sv-SE" dirty="0" smtClean="0">
                <a:solidFill>
                  <a:srgbClr val="FF0000"/>
                </a:solidFill>
                <a:latin typeface="Minya Nouvelle" pitchFamily="2" charset="0"/>
              </a:rPr>
              <a:t>FORM</a:t>
            </a:r>
          </a:p>
          <a:p>
            <a:r>
              <a:rPr lang="sv-SE" dirty="0" smtClean="0">
                <a:solidFill>
                  <a:srgbClr val="FF0000"/>
                </a:solidFill>
                <a:latin typeface="Minya Nouvelle" pitchFamily="2" charset="0"/>
              </a:rPr>
              <a:t>H1, H2...H6</a:t>
            </a:r>
          </a:p>
          <a:p>
            <a:r>
              <a:rPr lang="sv-SE" dirty="0" smtClean="0">
                <a:solidFill>
                  <a:srgbClr val="FF0000"/>
                </a:solidFill>
                <a:latin typeface="Minya Nouvelle" pitchFamily="2" charset="0"/>
              </a:rPr>
              <a:t>HEAD</a:t>
            </a:r>
            <a:br>
              <a:rPr lang="sv-SE" dirty="0" smtClean="0">
                <a:solidFill>
                  <a:srgbClr val="FF0000"/>
                </a:solidFill>
                <a:latin typeface="Minya Nouvelle" pitchFamily="2" charset="0"/>
              </a:rPr>
            </a:br>
            <a:r>
              <a:rPr lang="sv-SE" dirty="0" smtClean="0">
                <a:solidFill>
                  <a:srgbClr val="FF0000"/>
                </a:solidFill>
                <a:latin typeface="Minya Nouvelle" pitchFamily="2" charset="0"/>
              </a:rPr>
              <a:t>LI</a:t>
            </a:r>
          </a:p>
          <a:p>
            <a:r>
              <a:rPr lang="sv-SE" dirty="0" smtClean="0">
                <a:solidFill>
                  <a:srgbClr val="FF0000"/>
                </a:solidFill>
                <a:latin typeface="Minya Nouvelle" pitchFamily="2" charset="0"/>
              </a:rPr>
              <a:t>P</a:t>
            </a:r>
          </a:p>
          <a:p>
            <a:r>
              <a:rPr lang="sv-SE" dirty="0" smtClean="0">
                <a:solidFill>
                  <a:srgbClr val="FF0000"/>
                </a:solidFill>
                <a:latin typeface="Minya Nouvelle" pitchFamily="2" charset="0"/>
              </a:rPr>
              <a:t>...</a:t>
            </a:r>
          </a:p>
        </p:txBody>
      </p:sp>
      <p:sp>
        <p:nvSpPr>
          <p:cNvPr id="7" name="Freeform 6"/>
          <p:cNvSpPr/>
          <p:nvPr/>
        </p:nvSpPr>
        <p:spPr>
          <a:xfrm>
            <a:off x="5364088" y="1251407"/>
            <a:ext cx="1728978" cy="2565219"/>
          </a:xfrm>
          <a:custGeom>
            <a:avLst/>
            <a:gdLst>
              <a:gd name="connsiteX0" fmla="*/ 1699592 w 1728978"/>
              <a:gd name="connsiteY0" fmla="*/ 2565219 h 2565219"/>
              <a:gd name="connsiteX1" fmla="*/ 1620079 w 1728978"/>
              <a:gd name="connsiteY1" fmla="*/ 398489 h 2565219"/>
              <a:gd name="connsiteX2" fmla="*/ 815009 w 1728978"/>
              <a:gd name="connsiteY2" fmla="*/ 923 h 2565219"/>
              <a:gd name="connsiteX3" fmla="*/ 0 w 1728978"/>
              <a:gd name="connsiteY3" fmla="*/ 289158 h 2565219"/>
            </a:gdLst>
            <a:ahLst/>
            <a:cxnLst>
              <a:cxn ang="0">
                <a:pos x="connsiteX0" y="connsiteY0"/>
              </a:cxn>
              <a:cxn ang="0">
                <a:pos x="connsiteX1" y="connsiteY1"/>
              </a:cxn>
              <a:cxn ang="0">
                <a:pos x="connsiteX2" y="connsiteY2"/>
              </a:cxn>
              <a:cxn ang="0">
                <a:pos x="connsiteX3" y="connsiteY3"/>
              </a:cxn>
            </a:cxnLst>
            <a:rect l="l" t="t" r="r" b="b"/>
            <a:pathLst>
              <a:path w="1728978" h="2565219">
                <a:moveTo>
                  <a:pt x="1699592" y="2565219"/>
                </a:moveTo>
                <a:cubicBezTo>
                  <a:pt x="1733550" y="1695545"/>
                  <a:pt x="1767509" y="825872"/>
                  <a:pt x="1620079" y="398489"/>
                </a:cubicBezTo>
                <a:cubicBezTo>
                  <a:pt x="1472649" y="-28894"/>
                  <a:pt x="1085022" y="19145"/>
                  <a:pt x="815009" y="923"/>
                </a:cubicBezTo>
                <a:cubicBezTo>
                  <a:pt x="544996" y="-17299"/>
                  <a:pt x="173935" y="239462"/>
                  <a:pt x="0" y="289158"/>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graphicFrame>
        <p:nvGraphicFramePr>
          <p:cNvPr id="9" name="Group 81"/>
          <p:cNvGraphicFramePr>
            <a:graphicFrameLocks noGrp="1"/>
          </p:cNvGraphicFramePr>
          <p:nvPr>
            <p:extLst>
              <p:ext uri="{D42A27DB-BD31-4B8C-83A1-F6EECF244321}">
                <p14:modId xmlns:p14="http://schemas.microsoft.com/office/powerpoint/2010/main" val="2058919495"/>
              </p:ext>
            </p:extLst>
          </p:nvPr>
        </p:nvGraphicFramePr>
        <p:xfrm>
          <a:off x="827584" y="2281436"/>
          <a:ext cx="5832648" cy="2794000"/>
        </p:xfrm>
        <a:graphic>
          <a:graphicData uri="http://schemas.openxmlformats.org/drawingml/2006/table">
            <a:tbl>
              <a:tblPr>
                <a:tableStyleId>{284E427A-3D55-4303-BF80-6455036E1DE7}</a:tableStyleId>
              </a:tblPr>
              <a:tblGrid>
                <a:gridCol w="2364341"/>
                <a:gridCol w="3468307"/>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"IMG", "P", "BR" etc...</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nodeType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1</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nodeValue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null</a:t>
                      </a: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parentNode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smtClean="0">
                          <a:ln>
                            <a:noFill/>
                          </a:ln>
                          <a:solidFill>
                            <a:schemeClr val="dk1"/>
                          </a:solidFill>
                          <a:effectLst/>
                          <a:latin typeface="+mn-lt"/>
                        </a:rPr>
                        <a:t>Document </a:t>
                      </a:r>
                      <a:r>
                        <a:rPr kumimoji="0" lang="en-US" sz="1300" b="0" i="0" u="none" strike="noStrike" cap="none" normalizeH="0" baseline="0" dirty="0" err="1" smtClean="0">
                          <a:ln>
                            <a:noFill/>
                          </a:ln>
                          <a:solidFill>
                            <a:schemeClr val="dk1"/>
                          </a:solidFill>
                          <a:effectLst/>
                          <a:latin typeface="+mn-lt"/>
                        </a:rPr>
                        <a:t>eller</a:t>
                      </a:r>
                      <a:r>
                        <a:rPr kumimoji="0" lang="en-US" sz="1300" b="0" i="0" u="none" strike="noStrike" cap="none" normalizeH="0" baseline="0" dirty="0" smtClean="0">
                          <a:ln>
                            <a:noFill/>
                          </a:ln>
                          <a:solidFill>
                            <a:schemeClr val="dk1"/>
                          </a:solidFill>
                          <a:effectLst/>
                          <a:latin typeface="+mn-lt"/>
                        </a:rPr>
                        <a:t> Element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id</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id</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title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title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lang</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lang</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dir</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dir</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className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1" u="none" strike="noStrike" cap="none" normalizeH="0" baseline="0" dirty="0" err="1" smtClean="0">
                          <a:ln>
                            <a:noFill/>
                          </a:ln>
                          <a:effectLst/>
                        </a:rPr>
                        <a:t>nodeegenskapen</a:t>
                      </a:r>
                      <a:r>
                        <a:rPr kumimoji="0" lang="en-US" sz="1300" b="1" u="none" strike="noStrike" cap="none" normalizeH="0" baseline="0" dirty="0" smtClean="0">
                          <a:ln>
                            <a:noFill/>
                          </a:ln>
                          <a:effectLst/>
                        </a:rPr>
                        <a:t> </a:t>
                      </a:r>
                      <a:r>
                        <a:rPr kumimoji="0" lang="en-US" sz="1300" b="1" i="0" u="none" strike="noStrike" cap="none" normalizeH="0" baseline="0" dirty="0" smtClean="0">
                          <a:ln>
                            <a:noFill/>
                          </a:ln>
                          <a:solidFill>
                            <a:schemeClr val="dk1"/>
                          </a:solidFill>
                          <a:effectLst/>
                          <a:latin typeface="+mn-lt"/>
                        </a:rPr>
                        <a:t>class</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pic>
        <p:nvPicPr>
          <p:cNvPr id="10"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634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4" name="Subtitle 2"/>
          <p:cNvSpPr>
            <a:spLocks noGrp="1"/>
          </p:cNvSpPr>
          <p:nvPr>
            <p:ph type="subTitle" idx="1"/>
          </p:nvPr>
        </p:nvSpPr>
        <p:spPr>
          <a:xfrm>
            <a:off x="755576" y="1273324"/>
            <a:ext cx="7704856" cy="504056"/>
          </a:xfrm>
        </p:spPr>
        <p:style>
          <a:lnRef idx="1">
            <a:schemeClr val="accent3"/>
          </a:lnRef>
          <a:fillRef idx="2">
            <a:schemeClr val="accent3"/>
          </a:fillRef>
          <a:effectRef idx="1">
            <a:schemeClr val="accent3"/>
          </a:effectRef>
          <a:fontRef idx="minor">
            <a:schemeClr val="dk1"/>
          </a:fontRef>
        </p:style>
        <p:txBody>
          <a:bodyPr/>
          <a:lstStyle/>
          <a:p>
            <a:r>
              <a:rPr lang="sv-SE" sz="1800" dirty="0" smtClean="0">
                <a:latin typeface="Courier New" pitchFamily="49" charset="0"/>
                <a:cs typeface="Courier New" pitchFamily="49" charset="0"/>
              </a:rPr>
              <a:t>&lt;div id="</a:t>
            </a:r>
            <a:r>
              <a:rPr lang="sv-SE" sz="1800" dirty="0" err="1" smtClean="0">
                <a:latin typeface="Courier New" pitchFamily="49" charset="0"/>
                <a:cs typeface="Courier New" pitchFamily="49" charset="0"/>
              </a:rPr>
              <a:t>Airborne</a:t>
            </a:r>
            <a:r>
              <a:rPr lang="sv-SE" sz="1800" dirty="0" smtClean="0">
                <a:latin typeface="Courier New" pitchFamily="49" charset="0"/>
                <a:cs typeface="Courier New" pitchFamily="49" charset="0"/>
              </a:rPr>
              <a:t>" </a:t>
            </a:r>
            <a:r>
              <a:rPr lang="sv-SE" sz="1800" dirty="0" err="1" smtClean="0">
                <a:latin typeface="Courier New" pitchFamily="49" charset="0"/>
                <a:cs typeface="Courier New" pitchFamily="49" charset="0"/>
              </a:rPr>
              <a:t>eget_attribut</a:t>
            </a:r>
            <a:r>
              <a:rPr lang="sv-SE" sz="1800" dirty="0" smtClean="0">
                <a:latin typeface="Courier New" pitchFamily="49" charset="0"/>
                <a:cs typeface="Courier New" pitchFamily="49" charset="0"/>
              </a:rPr>
              <a:t>="test" </a:t>
            </a:r>
            <a:r>
              <a:rPr lang="sv-SE" sz="1800" dirty="0" err="1" smtClean="0">
                <a:latin typeface="Courier New" pitchFamily="49" charset="0"/>
                <a:cs typeface="Courier New" pitchFamily="49" charset="0"/>
              </a:rPr>
              <a:t>class</a:t>
            </a:r>
            <a:r>
              <a:rPr lang="sv-SE" sz="1800" dirty="0" smtClean="0">
                <a:latin typeface="Courier New" pitchFamily="49" charset="0"/>
                <a:cs typeface="Courier New" pitchFamily="49" charset="0"/>
              </a:rPr>
              <a:t>="ab"&gt;</a:t>
            </a:r>
            <a:endParaRPr lang="sv-SE" sz="1800" dirty="0">
              <a:latin typeface="Courier New" pitchFamily="49" charset="0"/>
              <a:cs typeface="Courier New" pitchFamily="49" charset="0"/>
            </a:endParaRPr>
          </a:p>
        </p:txBody>
      </p:sp>
      <p:sp>
        <p:nvSpPr>
          <p:cNvPr id="5" name="Subtitle 2"/>
          <p:cNvSpPr txBox="1">
            <a:spLocks/>
          </p:cNvSpPr>
          <p:nvPr/>
        </p:nvSpPr>
        <p:spPr>
          <a:xfrm>
            <a:off x="1619672" y="2065412"/>
            <a:ext cx="6048672" cy="16561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Airborne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alert(node.id);  		// </a:t>
            </a:r>
            <a:r>
              <a:rPr lang="sv-SE" sz="1400" dirty="0" err="1" smtClean="0">
                <a:latin typeface="Courier New" pitchFamily="49" charset="0"/>
                <a:cs typeface="Courier New" pitchFamily="49" charset="0"/>
              </a:rPr>
              <a:t>Airborne</a:t>
            </a:r>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node.eget_attribut</a:t>
            </a:r>
            <a:r>
              <a:rPr lang="sv-SE" sz="1400" dirty="0" smtClean="0">
                <a:latin typeface="Courier New" pitchFamily="49" charset="0"/>
                <a:cs typeface="Courier New" pitchFamily="49" charset="0"/>
              </a:rPr>
              <a:t>);// </a:t>
            </a:r>
            <a:r>
              <a:rPr lang="sv-SE" sz="1400" dirty="0" err="1">
                <a:latin typeface="Courier New" pitchFamily="49" charset="0"/>
                <a:cs typeface="Courier New" pitchFamily="49" charset="0"/>
              </a:rPr>
              <a:t>u</a:t>
            </a:r>
            <a:r>
              <a:rPr lang="sv-SE" sz="1400" dirty="0" err="1" smtClean="0">
                <a:latin typeface="Courier New" pitchFamily="49" charset="0"/>
                <a:cs typeface="Courier New" pitchFamily="49" charset="0"/>
              </a:rPr>
              <a:t>ndefined</a:t>
            </a:r>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node.class</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undefined</a:t>
            </a:r>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node.className</a:t>
            </a:r>
            <a:r>
              <a:rPr lang="sv-SE" sz="1400" dirty="0" smtClean="0">
                <a:latin typeface="Courier New" pitchFamily="49" charset="0"/>
                <a:cs typeface="Courier New" pitchFamily="49" charset="0"/>
              </a:rPr>
              <a:t>); 	// ab</a:t>
            </a:r>
          </a:p>
        </p:txBody>
      </p:sp>
      <p:sp>
        <p:nvSpPr>
          <p:cNvPr id="8" name="TextBox 7"/>
          <p:cNvSpPr txBox="1"/>
          <p:nvPr/>
        </p:nvSpPr>
        <p:spPr>
          <a:xfrm>
            <a:off x="6444208" y="2497460"/>
            <a:ext cx="1303562" cy="369332"/>
          </a:xfrm>
          <a:prstGeom prst="rect">
            <a:avLst/>
          </a:prstGeom>
          <a:noFill/>
        </p:spPr>
        <p:txBody>
          <a:bodyPr wrap="none" rtlCol="0">
            <a:spAutoFit/>
          </a:bodyPr>
          <a:lstStyle/>
          <a:p>
            <a:r>
              <a:rPr lang="sv-SE" dirty="0" smtClean="0">
                <a:solidFill>
                  <a:srgbClr val="FF0000"/>
                </a:solidFill>
                <a:latin typeface="Minya Nouvelle" pitchFamily="2" charset="0"/>
              </a:rPr>
              <a:t>I IE: "test"</a:t>
            </a:r>
          </a:p>
        </p:txBody>
      </p:sp>
      <p:sp>
        <p:nvSpPr>
          <p:cNvPr id="9" name="TextBox 8"/>
          <p:cNvSpPr txBox="1"/>
          <p:nvPr/>
        </p:nvSpPr>
        <p:spPr>
          <a:xfrm>
            <a:off x="611560" y="4072344"/>
            <a:ext cx="8233344" cy="646331"/>
          </a:xfrm>
          <a:prstGeom prst="rect">
            <a:avLst/>
          </a:prstGeom>
          <a:noFill/>
        </p:spPr>
        <p:txBody>
          <a:bodyPr wrap="none" rtlCol="0">
            <a:spAutoFit/>
          </a:bodyPr>
          <a:lstStyle/>
          <a:p>
            <a:r>
              <a:rPr lang="sv-SE" dirty="0" smtClean="0">
                <a:latin typeface="Minya Nouvelle" pitchFamily="2" charset="0"/>
              </a:rPr>
              <a:t>Vi kommer enbart åt attribut som är definierade i HTML via .attributnamn.</a:t>
            </a:r>
          </a:p>
          <a:p>
            <a:r>
              <a:rPr lang="sv-SE" dirty="0" smtClean="0">
                <a:latin typeface="Minya Nouvelle" pitchFamily="2" charset="0"/>
              </a:rPr>
              <a:t>Vi måste dessutom se upp med vissa attributnamn.</a:t>
            </a:r>
          </a:p>
        </p:txBody>
      </p:sp>
      <p:sp>
        <p:nvSpPr>
          <p:cNvPr id="10" name="Freeform 9"/>
          <p:cNvSpPr/>
          <p:nvPr/>
        </p:nvSpPr>
        <p:spPr>
          <a:xfrm>
            <a:off x="5796136" y="2785492"/>
            <a:ext cx="1162878" cy="268162"/>
          </a:xfrm>
          <a:custGeom>
            <a:avLst/>
            <a:gdLst>
              <a:gd name="connsiteX0" fmla="*/ 1162878 w 1162878"/>
              <a:gd name="connsiteY0" fmla="*/ 0 h 268162"/>
              <a:gd name="connsiteX1" fmla="*/ 964095 w 1162878"/>
              <a:gd name="connsiteY1" fmla="*/ 258418 h 268162"/>
              <a:gd name="connsiteX2" fmla="*/ 0 w 1162878"/>
              <a:gd name="connsiteY2" fmla="*/ 188844 h 268162"/>
            </a:gdLst>
            <a:ahLst/>
            <a:cxnLst>
              <a:cxn ang="0">
                <a:pos x="connsiteX0" y="connsiteY0"/>
              </a:cxn>
              <a:cxn ang="0">
                <a:pos x="connsiteX1" y="connsiteY1"/>
              </a:cxn>
              <a:cxn ang="0">
                <a:pos x="connsiteX2" y="connsiteY2"/>
              </a:cxn>
            </a:cxnLst>
            <a:rect l="l" t="t" r="r" b="b"/>
            <a:pathLst>
              <a:path w="1162878" h="268162">
                <a:moveTo>
                  <a:pt x="1162878" y="0"/>
                </a:moveTo>
                <a:cubicBezTo>
                  <a:pt x="1096617" y="86139"/>
                  <a:pt x="1157908" y="226944"/>
                  <a:pt x="964095" y="258418"/>
                </a:cubicBezTo>
                <a:cubicBezTo>
                  <a:pt x="770282" y="289892"/>
                  <a:pt x="385141" y="239368"/>
                  <a:pt x="0" y="188844"/>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1"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7512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4" name="Subtitle 2"/>
          <p:cNvSpPr>
            <a:spLocks noGrp="1"/>
          </p:cNvSpPr>
          <p:nvPr>
            <p:ph type="subTitle" idx="1"/>
          </p:nvPr>
        </p:nvSpPr>
        <p:spPr>
          <a:xfrm>
            <a:off x="755576" y="1489348"/>
            <a:ext cx="7704856" cy="504056"/>
          </a:xfrm>
        </p:spPr>
        <p:style>
          <a:lnRef idx="1">
            <a:schemeClr val="accent3"/>
          </a:lnRef>
          <a:fillRef idx="2">
            <a:schemeClr val="accent3"/>
          </a:fillRef>
          <a:effectRef idx="1">
            <a:schemeClr val="accent3"/>
          </a:effectRef>
          <a:fontRef idx="minor">
            <a:schemeClr val="dk1"/>
          </a:fontRef>
        </p:style>
        <p:txBody>
          <a:bodyPr/>
          <a:lstStyle/>
          <a:p>
            <a:r>
              <a:rPr lang="sv-SE" sz="1800" dirty="0" smtClean="0">
                <a:latin typeface="Courier New" pitchFamily="49" charset="0"/>
                <a:cs typeface="Courier New" pitchFamily="49" charset="0"/>
              </a:rPr>
              <a:t>&lt;div id="</a:t>
            </a:r>
            <a:r>
              <a:rPr lang="sv-SE" sz="1800" dirty="0" err="1" smtClean="0">
                <a:latin typeface="Courier New" pitchFamily="49" charset="0"/>
                <a:cs typeface="Courier New" pitchFamily="49" charset="0"/>
              </a:rPr>
              <a:t>Airborne</a:t>
            </a:r>
            <a:r>
              <a:rPr lang="sv-SE" sz="1800" dirty="0" smtClean="0">
                <a:latin typeface="Courier New" pitchFamily="49" charset="0"/>
                <a:cs typeface="Courier New" pitchFamily="49" charset="0"/>
              </a:rPr>
              <a:t>" </a:t>
            </a:r>
            <a:r>
              <a:rPr lang="sv-SE" sz="1800" dirty="0" err="1" smtClean="0">
                <a:latin typeface="Courier New" pitchFamily="49" charset="0"/>
                <a:cs typeface="Courier New" pitchFamily="49" charset="0"/>
              </a:rPr>
              <a:t>eget_attribut</a:t>
            </a:r>
            <a:r>
              <a:rPr lang="sv-SE" sz="1800" dirty="0" smtClean="0">
                <a:latin typeface="Courier New" pitchFamily="49" charset="0"/>
                <a:cs typeface="Courier New" pitchFamily="49" charset="0"/>
              </a:rPr>
              <a:t>="test" </a:t>
            </a:r>
            <a:r>
              <a:rPr lang="sv-SE" sz="1800" dirty="0" err="1" smtClean="0">
                <a:latin typeface="Courier New" pitchFamily="49" charset="0"/>
                <a:cs typeface="Courier New" pitchFamily="49" charset="0"/>
              </a:rPr>
              <a:t>class</a:t>
            </a:r>
            <a:r>
              <a:rPr lang="sv-SE" sz="1800" dirty="0" smtClean="0">
                <a:latin typeface="Courier New" pitchFamily="49" charset="0"/>
                <a:cs typeface="Courier New" pitchFamily="49" charset="0"/>
              </a:rPr>
              <a:t>="ab"&gt;</a:t>
            </a:r>
            <a:endParaRPr lang="sv-SE" sz="1800" dirty="0">
              <a:latin typeface="Courier New" pitchFamily="49" charset="0"/>
              <a:cs typeface="Courier New" pitchFamily="49" charset="0"/>
            </a:endParaRPr>
          </a:p>
        </p:txBody>
      </p:sp>
      <p:sp>
        <p:nvSpPr>
          <p:cNvPr id="5" name="Subtitle 2"/>
          <p:cNvSpPr txBox="1">
            <a:spLocks/>
          </p:cNvSpPr>
          <p:nvPr/>
        </p:nvSpPr>
        <p:spPr>
          <a:xfrm>
            <a:off x="1619672" y="2425452"/>
            <a:ext cx="6048672" cy="16561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Airborne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alert(</a:t>
            </a:r>
            <a:r>
              <a:rPr lang="sv-SE" sz="1400" dirty="0" err="1">
                <a:latin typeface="Courier New" pitchFamily="49" charset="0"/>
                <a:cs typeface="Courier New" pitchFamily="49" charset="0"/>
              </a:rPr>
              <a:t>node.</a:t>
            </a:r>
            <a:r>
              <a:rPr lang="sv-SE" sz="1400" b="1" dirty="0" err="1">
                <a:latin typeface="Courier New" pitchFamily="49" charset="0"/>
                <a:cs typeface="Courier New" pitchFamily="49" charset="0"/>
              </a:rPr>
              <a:t>getAttribute</a:t>
            </a:r>
            <a:r>
              <a:rPr lang="sv-SE" sz="1400" dirty="0" smtClean="0">
                <a:latin typeface="Courier New" pitchFamily="49" charset="0"/>
                <a:cs typeface="Courier New" pitchFamily="49" charset="0"/>
              </a:rPr>
              <a:t>("id"));		// </a:t>
            </a:r>
            <a:r>
              <a:rPr lang="sv-SE" sz="1400" dirty="0" err="1" smtClean="0">
                <a:latin typeface="Courier New" pitchFamily="49" charset="0"/>
                <a:cs typeface="Courier New" pitchFamily="49" charset="0"/>
              </a:rPr>
              <a:t>Airborne</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getAttribute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eget_attribut</a:t>
            </a:r>
            <a:r>
              <a:rPr lang="sv-SE" sz="1400" dirty="0" smtClean="0">
                <a:latin typeface="Courier New" pitchFamily="49" charset="0"/>
                <a:cs typeface="Courier New" pitchFamily="49" charset="0"/>
              </a:rPr>
              <a:t>")); // test</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getAttribute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class</a:t>
            </a:r>
            <a:r>
              <a:rPr lang="sv-SE" sz="1400" dirty="0" smtClean="0">
                <a:latin typeface="Courier New" pitchFamily="49" charset="0"/>
                <a:cs typeface="Courier New" pitchFamily="49" charset="0"/>
              </a:rPr>
              <a:t>"));		// ab</a:t>
            </a:r>
          </a:p>
        </p:txBody>
      </p:sp>
      <p:sp>
        <p:nvSpPr>
          <p:cNvPr id="6" name="TextBox 5"/>
          <p:cNvSpPr txBox="1"/>
          <p:nvPr/>
        </p:nvSpPr>
        <p:spPr>
          <a:xfrm>
            <a:off x="368429" y="1057300"/>
            <a:ext cx="5937716" cy="369332"/>
          </a:xfrm>
          <a:prstGeom prst="rect">
            <a:avLst/>
          </a:prstGeom>
          <a:noFill/>
        </p:spPr>
        <p:txBody>
          <a:bodyPr wrap="none" rtlCol="0">
            <a:spAutoFit/>
          </a:bodyPr>
          <a:lstStyle/>
          <a:p>
            <a:r>
              <a:rPr lang="sv-SE" dirty="0" smtClean="0">
                <a:latin typeface="Minya Nouvelle" pitchFamily="2" charset="0"/>
              </a:rPr>
              <a:t>W3C har ett standardiserat sätt att jobba med attribut:</a:t>
            </a:r>
          </a:p>
        </p:txBody>
      </p:sp>
      <p:sp>
        <p:nvSpPr>
          <p:cNvPr id="7" name="TextBox 6"/>
          <p:cNvSpPr txBox="1">
            <a:spLocks noChangeArrowheads="1"/>
          </p:cNvSpPr>
          <p:nvPr/>
        </p:nvSpPr>
        <p:spPr bwMode="auto">
          <a:xfrm>
            <a:off x="1325810" y="4513684"/>
            <a:ext cx="8286750" cy="369332"/>
          </a:xfrm>
          <a:prstGeom prst="rect">
            <a:avLst/>
          </a:prstGeom>
          <a:noFill/>
          <a:ln w="9525">
            <a:noFill/>
            <a:miter lim="800000"/>
            <a:headEnd/>
            <a:tailEnd/>
          </a:ln>
        </p:spPr>
        <p:txBody>
          <a:bodyPr>
            <a:spAutoFit/>
          </a:bodyPr>
          <a:lstStyle/>
          <a:p>
            <a:r>
              <a:rPr lang="sv-SE" dirty="0" err="1"/>
              <a:t>setAttribute</a:t>
            </a:r>
            <a:r>
              <a:rPr lang="sv-SE" dirty="0"/>
              <a:t> fungerar inte i </a:t>
            </a:r>
            <a:r>
              <a:rPr lang="sv-SE" dirty="0" smtClean="0"/>
              <a:t>IE (7 eller tidigare) </a:t>
            </a:r>
            <a:r>
              <a:rPr lang="sv-SE" dirty="0"/>
              <a:t>för </a:t>
            </a:r>
            <a:r>
              <a:rPr lang="sv-SE" dirty="0" smtClean="0"/>
              <a:t>"</a:t>
            </a:r>
            <a:r>
              <a:rPr lang="sv-SE" dirty="0" err="1" smtClean="0"/>
              <a:t>class</a:t>
            </a:r>
            <a:r>
              <a:rPr lang="sv-SE" dirty="0" smtClean="0"/>
              <a:t>" </a:t>
            </a:r>
            <a:r>
              <a:rPr lang="sv-SE" dirty="0"/>
              <a:t>eller </a:t>
            </a:r>
            <a:r>
              <a:rPr lang="sv-SE" dirty="0" smtClean="0"/>
              <a:t>"style". </a:t>
            </a:r>
            <a:endParaRPr lang="sv-SE" dirty="0"/>
          </a:p>
        </p:txBody>
      </p:sp>
      <p:pic>
        <p:nvPicPr>
          <p:cNvPr id="9"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Icons\48x48\shadow\war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a:spLocks noChangeArrowheads="1"/>
          </p:cNvSpPr>
          <p:nvPr/>
        </p:nvSpPr>
        <p:spPr bwMode="auto">
          <a:xfrm>
            <a:off x="1331640" y="4864432"/>
            <a:ext cx="8286750" cy="369332"/>
          </a:xfrm>
          <a:prstGeom prst="rect">
            <a:avLst/>
          </a:prstGeom>
          <a:noFill/>
          <a:ln w="9525">
            <a:noFill/>
            <a:miter lim="800000"/>
            <a:headEnd/>
            <a:tailEnd/>
          </a:ln>
        </p:spPr>
        <p:txBody>
          <a:bodyPr>
            <a:spAutoFit/>
          </a:bodyPr>
          <a:lstStyle/>
          <a:p>
            <a:r>
              <a:rPr lang="sv-SE" dirty="0" err="1" smtClean="0"/>
              <a:t>removeAttribute</a:t>
            </a:r>
            <a:r>
              <a:rPr lang="sv-SE" dirty="0" smtClean="0"/>
              <a:t> är ej implementerat i IE6 eller tidigare.</a:t>
            </a:r>
            <a:endParaRPr lang="sv-SE" dirty="0"/>
          </a:p>
        </p:txBody>
      </p:sp>
      <p:pic>
        <p:nvPicPr>
          <p:cNvPr id="12" name="Picture 3" descr="P:\Icons\48x48\shadow\text_t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091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3" name="Subtitle 2"/>
          <p:cNvSpPr>
            <a:spLocks noGrp="1"/>
          </p:cNvSpPr>
          <p:nvPr>
            <p:ph type="subTitle" idx="1"/>
          </p:nvPr>
        </p:nvSpPr>
        <p:spPr>
          <a:xfrm>
            <a:off x="1195536" y="1757040"/>
            <a:ext cx="6400800" cy="1460500"/>
          </a:xfrm>
        </p:spPr>
        <p:txBody>
          <a:bodyPr/>
          <a:lstStyle/>
          <a:p>
            <a:pPr marL="342900" indent="-342900">
              <a:buFont typeface="Arial" charset="0"/>
              <a:buChar char="•"/>
            </a:pPr>
            <a:r>
              <a:rPr lang="sv-SE" dirty="0" err="1" smtClean="0"/>
              <a:t>getAttribute</a:t>
            </a:r>
            <a:r>
              <a:rPr lang="sv-SE" dirty="0" smtClean="0"/>
              <a:t>("attributnamn");</a:t>
            </a:r>
          </a:p>
          <a:p>
            <a:pPr marL="342900" indent="-342900">
              <a:buFont typeface="Arial" charset="0"/>
              <a:buChar char="•"/>
            </a:pPr>
            <a:r>
              <a:rPr lang="sv-SE" dirty="0" err="1" smtClean="0"/>
              <a:t>setAttribute</a:t>
            </a:r>
            <a:r>
              <a:rPr lang="sv-SE" dirty="0" smtClean="0"/>
              <a:t>("attributnamn", "värde");</a:t>
            </a:r>
          </a:p>
          <a:p>
            <a:pPr marL="342900" indent="-342900">
              <a:buFont typeface="Arial" charset="0"/>
              <a:buChar char="•"/>
            </a:pPr>
            <a:r>
              <a:rPr lang="sv-SE" dirty="0" err="1" smtClean="0"/>
              <a:t>removeAttribute</a:t>
            </a:r>
            <a:r>
              <a:rPr lang="sv-SE" dirty="0" smtClean="0"/>
              <a:t>("attributnamn");</a:t>
            </a:r>
            <a:endParaRPr lang="sv-SE" dirty="0"/>
          </a:p>
          <a:p>
            <a:pPr marL="342900" indent="-342900">
              <a:buFont typeface="Arial" charset="0"/>
              <a:buChar char="•"/>
            </a:pPr>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13211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element</a:t>
            </a:r>
            <a:endParaRPr lang="sv-SE" dirty="0"/>
          </a:p>
        </p:txBody>
      </p:sp>
      <p:sp>
        <p:nvSpPr>
          <p:cNvPr id="3" name="Subtitle 2"/>
          <p:cNvSpPr>
            <a:spLocks noGrp="1"/>
          </p:cNvSpPr>
          <p:nvPr>
            <p:ph type="subTitle" idx="1"/>
          </p:nvPr>
        </p:nvSpPr>
        <p:spPr>
          <a:xfrm>
            <a:off x="323528" y="985292"/>
            <a:ext cx="8640960" cy="1460500"/>
          </a:xfrm>
        </p:spPr>
        <p:txBody>
          <a:bodyPr/>
          <a:lstStyle/>
          <a:p>
            <a:r>
              <a:rPr lang="sv-SE" sz="2000" dirty="0" smtClean="0"/>
              <a:t>Skapar nya noder gör vi med </a:t>
            </a:r>
            <a:r>
              <a:rPr lang="sv-SE" sz="2000" dirty="0" err="1" smtClean="0"/>
              <a:t>document.</a:t>
            </a:r>
            <a:r>
              <a:rPr lang="sv-SE" sz="2000" b="1" dirty="0" err="1" smtClean="0"/>
              <a:t>createElement</a:t>
            </a:r>
            <a:r>
              <a:rPr lang="sv-SE" sz="2000" dirty="0" smtClean="0"/>
              <a:t>("</a:t>
            </a:r>
            <a:r>
              <a:rPr lang="sv-SE" sz="2000" dirty="0" err="1" smtClean="0"/>
              <a:t>nodenamn</a:t>
            </a:r>
            <a:r>
              <a:rPr lang="sv-SE" sz="2000" dirty="0" smtClean="0"/>
              <a:t>")</a:t>
            </a:r>
            <a:endParaRPr lang="sv-SE" sz="2000" dirty="0"/>
          </a:p>
        </p:txBody>
      </p:sp>
      <p:sp>
        <p:nvSpPr>
          <p:cNvPr id="4" name="Subtitle 2"/>
          <p:cNvSpPr txBox="1">
            <a:spLocks/>
          </p:cNvSpPr>
          <p:nvPr/>
        </p:nvSpPr>
        <p:spPr>
          <a:xfrm>
            <a:off x="1475656" y="1561356"/>
            <a:ext cx="6048672"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div = </a:t>
            </a:r>
            <a:r>
              <a:rPr lang="sv-SE" sz="1600" dirty="0" err="1" smtClean="0">
                <a:latin typeface="Courier New" pitchFamily="49" charset="0"/>
                <a:cs typeface="Courier New" pitchFamily="49" charset="0"/>
              </a:rPr>
              <a:t>document.createElement</a:t>
            </a:r>
            <a:r>
              <a:rPr lang="sv-SE" sz="1600" dirty="0" smtClean="0">
                <a:latin typeface="Courier New" pitchFamily="49" charset="0"/>
                <a:cs typeface="Courier New" pitchFamily="49" charset="0"/>
              </a:rPr>
              <a:t>("div");</a:t>
            </a:r>
          </a:p>
          <a:p>
            <a:endParaRPr lang="sv-SE" sz="1600" dirty="0" smtClean="0">
              <a:latin typeface="Courier New" pitchFamily="49" charset="0"/>
              <a:cs typeface="Courier New" pitchFamily="49" charset="0"/>
            </a:endParaRPr>
          </a:p>
          <a:p>
            <a:r>
              <a:rPr lang="sv-SE" sz="1600" dirty="0" smtClean="0">
                <a:latin typeface="Courier New" pitchFamily="49" charset="0"/>
                <a:cs typeface="Courier New" pitchFamily="49" charset="0"/>
              </a:rPr>
              <a:t>div.id = "</a:t>
            </a:r>
            <a:r>
              <a:rPr lang="sv-SE" sz="1600" dirty="0" err="1" smtClean="0">
                <a:latin typeface="Courier New" pitchFamily="49" charset="0"/>
                <a:cs typeface="Courier New" pitchFamily="49" charset="0"/>
              </a:rPr>
              <a:t>Malarkey</a:t>
            </a:r>
            <a:r>
              <a:rPr lang="sv-SE" sz="1600" dirty="0" smtClean="0">
                <a:latin typeface="Courier New" pitchFamily="49" charset="0"/>
                <a:cs typeface="Courier New" pitchFamily="49" charset="0"/>
              </a:rPr>
              <a:t>";</a:t>
            </a:r>
          </a:p>
          <a:p>
            <a:r>
              <a:rPr lang="sv-SE" sz="1600" dirty="0" err="1" smtClean="0">
                <a:latin typeface="Courier New" pitchFamily="49" charset="0"/>
                <a:cs typeface="Courier New" pitchFamily="49" charset="0"/>
              </a:rPr>
              <a:t>div.className</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redHair</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5" name="TextBox 4"/>
          <p:cNvSpPr txBox="1"/>
          <p:nvPr/>
        </p:nvSpPr>
        <p:spPr>
          <a:xfrm>
            <a:off x="2627784" y="4484067"/>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DIV#Malarkey</a:t>
            </a:r>
            <a:endParaRPr lang="sv-SE" sz="2400" dirty="0" smtClean="0">
              <a:latin typeface="Minya Nouvelle" pitchFamily="2"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5420" y="2836640"/>
            <a:ext cx="2356940" cy="261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TextBox 55"/>
          <p:cNvSpPr txBox="1"/>
          <p:nvPr/>
        </p:nvSpPr>
        <p:spPr>
          <a:xfrm>
            <a:off x="395536" y="3433564"/>
            <a:ext cx="4608954" cy="646331"/>
          </a:xfrm>
          <a:prstGeom prst="rect">
            <a:avLst/>
          </a:prstGeom>
          <a:noFill/>
        </p:spPr>
        <p:txBody>
          <a:bodyPr wrap="none" rtlCol="0">
            <a:spAutoFit/>
          </a:bodyPr>
          <a:lstStyle/>
          <a:p>
            <a:r>
              <a:rPr lang="sv-SE" dirty="0" smtClean="0">
                <a:latin typeface="Minya Nouvelle" pitchFamily="2" charset="0"/>
              </a:rPr>
              <a:t>Koden ovans skapar bara elementet. </a:t>
            </a:r>
          </a:p>
          <a:p>
            <a:r>
              <a:rPr lang="sv-SE" dirty="0" smtClean="0">
                <a:latin typeface="Minya Nouvelle" pitchFamily="2" charset="0"/>
              </a:rPr>
              <a:t>Det är fortfarande utanför vårt dokument.</a:t>
            </a:r>
          </a:p>
        </p:txBody>
      </p:sp>
      <p:pic>
        <p:nvPicPr>
          <p:cNvPr id="58"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7428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E06 – </a:t>
            </a:r>
            <a:r>
              <a:rPr lang="en-US" sz="3200" b="1" dirty="0" smtClean="0"/>
              <a:t>Why We Fight</a:t>
            </a:r>
            <a:endParaRPr lang="sv-SE" sz="3200" dirty="0"/>
          </a:p>
        </p:txBody>
      </p:sp>
      <p:sp>
        <p:nvSpPr>
          <p:cNvPr id="4" name="TextBox 3"/>
          <p:cNvSpPr txBox="1"/>
          <p:nvPr/>
        </p:nvSpPr>
        <p:spPr>
          <a:xfrm>
            <a:off x="1403648" y="1378601"/>
            <a:ext cx="2678938" cy="6217087"/>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Våra lager</a:t>
            </a:r>
          </a:p>
          <a:p>
            <a:pPr marL="285750" indent="-285750">
              <a:buFont typeface="Arial" charset="0"/>
              <a:buChar char="•"/>
            </a:pPr>
            <a:r>
              <a:rPr lang="sv-SE" dirty="0" smtClean="0">
                <a:latin typeface="Minya Nouvelle" pitchFamily="2" charset="0"/>
              </a:rPr>
              <a:t>JavaScript </a:t>
            </a:r>
            <a:r>
              <a:rPr lang="sv-SE" dirty="0" err="1" smtClean="0">
                <a:latin typeface="Minya Nouvelle" pitchFamily="2" charset="0"/>
              </a:rPr>
              <a:t>engines</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DOM och BOM</a:t>
            </a:r>
          </a:p>
          <a:p>
            <a:pPr marL="285750" indent="-285750">
              <a:buFont typeface="Arial" charset="0"/>
              <a:buChar char="•"/>
            </a:pPr>
            <a:r>
              <a:rPr lang="sv-SE" dirty="0" smtClean="0">
                <a:latin typeface="Minya Nouvelle" pitchFamily="2" charset="0"/>
              </a:rPr>
              <a:t>DOM-strukturen</a:t>
            </a:r>
          </a:p>
          <a:p>
            <a:pPr marL="285750" indent="-285750">
              <a:buFont typeface="Arial" charset="0"/>
              <a:buChar char="•"/>
            </a:pPr>
            <a:r>
              <a:rPr lang="sv-SE" dirty="0" err="1" smtClean="0">
                <a:latin typeface="Minya Nouvelle" pitchFamily="2" charset="0"/>
              </a:rPr>
              <a:t>Nodtyper</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Navigering i noder</a:t>
            </a:r>
          </a:p>
          <a:p>
            <a:pPr marL="285750" indent="-285750">
              <a:buFont typeface="Arial" charset="0"/>
              <a:buChar char="•"/>
            </a:pPr>
            <a:r>
              <a:rPr lang="sv-SE" dirty="0" err="1" smtClean="0">
                <a:latin typeface="Minya Nouvelle" pitchFamily="2" charset="0"/>
              </a:rPr>
              <a:t>document</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Jobba med attribut</a:t>
            </a:r>
          </a:p>
          <a:p>
            <a:pPr marL="285750" indent="-285750">
              <a:buFont typeface="Arial" charset="0"/>
              <a:buChar char="•"/>
            </a:pPr>
            <a:r>
              <a:rPr lang="sv-SE" dirty="0" smtClean="0">
                <a:latin typeface="Minya Nouvelle" pitchFamily="2" charset="0"/>
              </a:rPr>
              <a:t>Skapa element</a:t>
            </a:r>
          </a:p>
          <a:p>
            <a:pPr marL="285750" indent="-285750">
              <a:buFont typeface="Arial" charset="0"/>
              <a:buChar char="•"/>
            </a:pPr>
            <a:r>
              <a:rPr lang="sv-SE" dirty="0" smtClean="0">
                <a:latin typeface="Minya Nouvelle" pitchFamily="2" charset="0"/>
              </a:rPr>
              <a:t>Textnoder</a:t>
            </a:r>
          </a:p>
          <a:p>
            <a:pPr marL="285750" indent="-285750">
              <a:buFont typeface="Arial" charset="0"/>
              <a:buChar char="•"/>
            </a:pPr>
            <a:r>
              <a:rPr lang="sv-SE" dirty="0" err="1" smtClean="0">
                <a:latin typeface="Minya Nouvelle" pitchFamily="2" charset="0"/>
              </a:rPr>
              <a:t>innerHTML</a:t>
            </a: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Lägga till noder</a:t>
            </a:r>
            <a:endParaRPr lang="sv-SE" dirty="0"/>
          </a:p>
        </p:txBody>
      </p:sp>
      <p:graphicFrame>
        <p:nvGraphicFramePr>
          <p:cNvPr id="4" name="Group 81"/>
          <p:cNvGraphicFramePr>
            <a:graphicFrameLocks noGrp="1"/>
          </p:cNvGraphicFramePr>
          <p:nvPr>
            <p:extLst>
              <p:ext uri="{D42A27DB-BD31-4B8C-83A1-F6EECF244321}">
                <p14:modId xmlns:p14="http://schemas.microsoft.com/office/powerpoint/2010/main" val="2227336986"/>
              </p:ext>
            </p:extLst>
          </p:nvPr>
        </p:nvGraphicFramePr>
        <p:xfrm>
          <a:off x="899592" y="1273324"/>
          <a:ext cx="7200800" cy="1976120"/>
        </p:xfrm>
        <a:graphic>
          <a:graphicData uri="http://schemas.openxmlformats.org/drawingml/2006/table">
            <a:tbl>
              <a:tblPr>
                <a:tableStyleId>{284E427A-3D55-4303-BF80-6455036E1DE7}</a:tableStyleId>
              </a:tblPr>
              <a:tblGrid>
                <a:gridCol w="3911546"/>
                <a:gridCol w="3289254"/>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node.appendChild</a:t>
                      </a:r>
                      <a:r>
                        <a:rPr kumimoji="0" lang="sv-SE" sz="1300" b="1" u="none" strike="noStrike" cap="none" normalizeH="0" baseline="0" dirty="0" smtClean="0">
                          <a:ln>
                            <a:noFill/>
                          </a:ln>
                          <a:effectLst/>
                        </a:rPr>
                        <a:t>(</a:t>
                      </a:r>
                      <a:r>
                        <a:rPr kumimoji="0" lang="sv-SE" sz="1300" b="1" u="none" strike="noStrike" cap="none" normalizeH="0" baseline="0" dirty="0" err="1" smtClean="0">
                          <a:ln>
                            <a:noFill/>
                          </a:ln>
                          <a:effectLst/>
                        </a:rPr>
                        <a:t>newNode</a:t>
                      </a:r>
                      <a:r>
                        <a:rPr kumimoji="0" lang="sv-SE" sz="1300" b="1" u="none" strike="noStrike" cap="none" normalizeH="0" baseline="0" dirty="0" smtClean="0">
                          <a:ln>
                            <a:noFill/>
                          </a:ln>
                          <a:effectLst/>
                        </a:rPr>
                        <a:t>)</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Lägger till </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sist i </a:t>
                      </a:r>
                      <a:r>
                        <a:rPr kumimoji="0" lang="sv-SE" sz="1300" u="none" strike="noStrike" cap="none" normalizeH="0" baseline="0" dirty="0" err="1" smtClean="0">
                          <a:ln>
                            <a:noFill/>
                          </a:ln>
                          <a:effectLst/>
                        </a:rPr>
                        <a:t>node.childNodes</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node.insertBefore</a:t>
                      </a:r>
                      <a:r>
                        <a:rPr kumimoji="0" lang="sv-SE" sz="1300" u="none" strike="noStrike" cap="none" normalizeH="0" baseline="0" dirty="0" smtClean="0">
                          <a:ln>
                            <a:noFill/>
                          </a:ln>
                          <a:effectLst/>
                        </a:rPr>
                        <a:t>(</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a:t>
                      </a:r>
                      <a:r>
                        <a:rPr kumimoji="0" lang="sv-SE" sz="1300" u="none" strike="noStrike" cap="none" normalizeH="0" baseline="0" dirty="0" err="1" smtClean="0">
                          <a:ln>
                            <a:noFill/>
                          </a:ln>
                          <a:effectLst/>
                        </a:rPr>
                        <a:t>beforeNode</a:t>
                      </a:r>
                      <a:r>
                        <a:rPr kumimoji="0" lang="sv-SE"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Lägger till </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innan </a:t>
                      </a:r>
                      <a:r>
                        <a:rPr kumimoji="0" lang="sv-SE" sz="1300" u="none" strike="noStrike" cap="none" normalizeH="0" baseline="0" dirty="0" err="1" smtClean="0">
                          <a:ln>
                            <a:noFill/>
                          </a:ln>
                          <a:effectLst/>
                        </a:rPr>
                        <a:t>beforeNode</a:t>
                      </a:r>
                      <a:r>
                        <a:rPr kumimoji="0" lang="sv-SE" sz="1300" u="none" strike="noStrike" cap="none" normalizeH="0" baseline="0" dirty="0" smtClean="0">
                          <a:ln>
                            <a:noFill/>
                          </a:ln>
                          <a:effectLst/>
                        </a:rPr>
                        <a:t> i </a:t>
                      </a:r>
                      <a:r>
                        <a:rPr kumimoji="0" lang="sv-SE" sz="1300" u="none" strike="noStrike" cap="none" normalizeH="0" baseline="0" dirty="0" err="1" smtClean="0">
                          <a:ln>
                            <a:noFill/>
                          </a:ln>
                          <a:effectLst/>
                        </a:rPr>
                        <a:t>node.childNodes</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node.replaceChild</a:t>
                      </a:r>
                      <a:r>
                        <a:rPr kumimoji="0" lang="en-US" sz="1300" u="none" strike="noStrike" cap="none" normalizeH="0" baseline="0" dirty="0" smtClean="0">
                          <a:ln>
                            <a:noFill/>
                          </a:ln>
                          <a:effectLst/>
                        </a:rPr>
                        <a:t>(</a:t>
                      </a:r>
                      <a:r>
                        <a:rPr kumimoji="0" lang="en-US" sz="1300" u="none" strike="noStrike" cap="none" normalizeH="0" baseline="0" dirty="0" err="1" smtClean="0">
                          <a:ln>
                            <a:noFill/>
                          </a:ln>
                          <a:effectLst/>
                        </a:rPr>
                        <a:t>newNode</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oldNode</a:t>
                      </a:r>
                      <a:r>
                        <a:rPr kumimoji="0" lang="en-US"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Ersätter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oldNode</a:t>
                      </a:r>
                      <a:r>
                        <a:rPr kumimoji="0" lang="en-US" sz="1300" u="none" strike="noStrike" cap="none" normalizeH="0" baseline="0" dirty="0" smtClean="0">
                          <a:ln>
                            <a:noFill/>
                          </a:ln>
                          <a:effectLst/>
                        </a:rPr>
                        <a:t> med </a:t>
                      </a:r>
                      <a:r>
                        <a:rPr kumimoji="0" lang="en-US" sz="1300" u="none" strike="noStrike" cap="none" normalizeH="0" baseline="0" dirty="0" err="1" smtClean="0">
                          <a:ln>
                            <a:noFill/>
                          </a:ln>
                          <a:effectLst/>
                        </a:rPr>
                        <a:t>newNode</a:t>
                      </a:r>
                      <a:r>
                        <a:rPr kumimoji="0" lang="en-US" sz="1300" u="none" strike="noStrike" cap="none" normalizeH="0" baseline="0" dirty="0" smtClean="0">
                          <a:ln>
                            <a:noFill/>
                          </a:ln>
                          <a:effectLst/>
                        </a:rPr>
                        <a:t> i </a:t>
                      </a:r>
                      <a:r>
                        <a:rPr kumimoji="0" lang="en-US" sz="1300" u="none" strike="noStrike" cap="none" normalizeH="0" baseline="0" dirty="0" err="1" smtClean="0">
                          <a:ln>
                            <a:noFill/>
                          </a:ln>
                          <a:effectLst/>
                        </a:rPr>
                        <a:t>node.childNodes</a:t>
                      </a:r>
                      <a:endParaRPr kumimoji="0" lang="en-US" sz="1300" u="none" strike="noStrike" cap="none" normalizeH="0" baseline="0" dirty="0" smtClean="0">
                        <a:ln>
                          <a:noFill/>
                        </a:ln>
                        <a:effectLst/>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err="1" smtClean="0">
                          <a:ln>
                            <a:noFill/>
                          </a:ln>
                          <a:solidFill>
                            <a:schemeClr val="dk1"/>
                          </a:solidFill>
                          <a:effectLst/>
                          <a:latin typeface="+mn-lt"/>
                        </a:rPr>
                        <a:t>node.removeChild</a:t>
                      </a:r>
                      <a:r>
                        <a:rPr kumimoji="0" lang="en-US" sz="1300" b="0" i="0" u="none" strike="noStrike" cap="none" normalizeH="0" baseline="0" dirty="0" smtClean="0">
                          <a:ln>
                            <a:noFill/>
                          </a:ln>
                          <a:solidFill>
                            <a:schemeClr val="dk1"/>
                          </a:solidFill>
                          <a:effectLst/>
                          <a:latin typeface="+mn-lt"/>
                        </a:rPr>
                        <a:t>(</a:t>
                      </a:r>
                      <a:r>
                        <a:rPr kumimoji="0" lang="en-US" sz="1300" b="0" i="0" u="none" strike="noStrike" cap="none" normalizeH="0" baseline="0" dirty="0" err="1" smtClean="0">
                          <a:ln>
                            <a:noFill/>
                          </a:ln>
                          <a:solidFill>
                            <a:schemeClr val="dk1"/>
                          </a:solidFill>
                          <a:effectLst/>
                          <a:latin typeface="+mn-lt"/>
                        </a:rPr>
                        <a:t>oldNode</a:t>
                      </a:r>
                      <a:r>
                        <a:rPr kumimoji="0" lang="en-US" sz="1300" b="0" i="0" u="none" strike="noStrike" cap="none" normalizeH="0" baseline="0" dirty="0" smtClean="0">
                          <a:ln>
                            <a:noFill/>
                          </a:ln>
                          <a:solidFill>
                            <a:schemeClr val="dk1"/>
                          </a:solidFill>
                          <a:effectLst/>
                          <a:latin typeface="+mn-l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smtClean="0">
                          <a:ln>
                            <a:noFill/>
                          </a:ln>
                          <a:solidFill>
                            <a:schemeClr val="dk1"/>
                          </a:solidFill>
                          <a:effectLst/>
                          <a:latin typeface="+mn-lt"/>
                        </a:rPr>
                        <a:t>Tar </a:t>
                      </a:r>
                      <a:r>
                        <a:rPr kumimoji="0" lang="en-US" sz="1300" b="0" i="0" u="none" strike="noStrike" cap="none" normalizeH="0" baseline="0" dirty="0" err="1" smtClean="0">
                          <a:ln>
                            <a:noFill/>
                          </a:ln>
                          <a:solidFill>
                            <a:schemeClr val="dk1"/>
                          </a:solidFill>
                          <a:effectLst/>
                          <a:latin typeface="+mn-lt"/>
                        </a:rPr>
                        <a:t>bort</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oldNode</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från</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node.childNodes</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err="1" smtClean="0">
                          <a:ln>
                            <a:noFill/>
                          </a:ln>
                          <a:solidFill>
                            <a:schemeClr val="dk1"/>
                          </a:solidFill>
                          <a:effectLst/>
                          <a:latin typeface="+mn-lt"/>
                        </a:rPr>
                        <a:t>node.cloneNode</a:t>
                      </a:r>
                      <a:r>
                        <a:rPr kumimoji="0" lang="en-US" sz="1300" b="0" i="0" u="none" strike="noStrike" cap="none" normalizeH="0" baseline="0" dirty="0" smtClean="0">
                          <a:ln>
                            <a:noFill/>
                          </a:ln>
                          <a:solidFill>
                            <a:schemeClr val="dk1"/>
                          </a:solidFill>
                          <a:effectLst/>
                          <a:latin typeface="+mn-lt"/>
                        </a:rPr>
                        <a:t>(</a:t>
                      </a:r>
                      <a:r>
                        <a:rPr kumimoji="0" lang="en-US" sz="1300" b="0" i="0" u="none" strike="noStrike" cap="none" normalizeH="0" baseline="0" dirty="0" err="1" smtClean="0">
                          <a:ln>
                            <a:noFill/>
                          </a:ln>
                          <a:solidFill>
                            <a:schemeClr val="dk1"/>
                          </a:solidFill>
                          <a:effectLst/>
                          <a:latin typeface="+mn-lt"/>
                        </a:rPr>
                        <a:t>bool</a:t>
                      </a:r>
                      <a:r>
                        <a:rPr kumimoji="0" lang="en-US" sz="1300" b="0" i="0" u="none" strike="noStrike" cap="none" normalizeH="0" baseline="0" dirty="0" smtClean="0">
                          <a:ln>
                            <a:noFill/>
                          </a:ln>
                          <a:solidFill>
                            <a:schemeClr val="dk1"/>
                          </a:solidFill>
                          <a:effectLst/>
                          <a:latin typeface="+mn-l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Klonar</a:t>
                      </a:r>
                      <a:r>
                        <a:rPr kumimoji="0" lang="en-US" sz="1300" u="none" strike="noStrike" cap="none" normalizeH="0" baseline="0" dirty="0" smtClean="0">
                          <a:ln>
                            <a:noFill/>
                          </a:ln>
                          <a:effectLst/>
                        </a:rPr>
                        <a:t> node, true </a:t>
                      </a:r>
                      <a:r>
                        <a:rPr kumimoji="0" lang="en-US" sz="1300" u="none" strike="noStrike" cap="none" normalizeH="0" baseline="0" dirty="0" err="1" smtClean="0">
                          <a:ln>
                            <a:noFill/>
                          </a:ln>
                          <a:effectLst/>
                        </a:rPr>
                        <a:t>gör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att</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samtliga</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undernoder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också</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klonas</a:t>
                      </a:r>
                      <a:r>
                        <a:rPr kumimoji="0" lang="en-US"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
        <p:nvSpPr>
          <p:cNvPr id="7" name="Subtitle 2"/>
          <p:cNvSpPr txBox="1">
            <a:spLocks/>
          </p:cNvSpPr>
          <p:nvPr/>
        </p:nvSpPr>
        <p:spPr>
          <a:xfrm>
            <a:off x="395536" y="4801716"/>
            <a:ext cx="7272808" cy="50405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err="1" smtClean="0">
                <a:latin typeface="Courier New" pitchFamily="49" charset="0"/>
                <a:cs typeface="Courier New" pitchFamily="49" charset="0"/>
              </a:rPr>
              <a:t>document.body.insertBefore</a:t>
            </a:r>
            <a:r>
              <a:rPr lang="sv-SE" sz="1600" dirty="0" smtClean="0">
                <a:latin typeface="Courier New" pitchFamily="49" charset="0"/>
                <a:cs typeface="Courier New" pitchFamily="49" charset="0"/>
              </a:rPr>
              <a:t>(div, </a:t>
            </a:r>
            <a:r>
              <a:rPr lang="sv-SE" sz="1600" dirty="0" err="1" smtClean="0">
                <a:latin typeface="Courier New" pitchFamily="49" charset="0"/>
                <a:cs typeface="Courier New" pitchFamily="49" charset="0"/>
              </a:rPr>
              <a:t>document.body.firstChild</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8" name="Subtitle 2"/>
          <p:cNvSpPr txBox="1">
            <a:spLocks/>
          </p:cNvSpPr>
          <p:nvPr/>
        </p:nvSpPr>
        <p:spPr>
          <a:xfrm>
            <a:off x="395536" y="3721596"/>
            <a:ext cx="4104456" cy="50405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err="1" smtClean="0">
                <a:latin typeface="Courier New" pitchFamily="49" charset="0"/>
                <a:cs typeface="Courier New" pitchFamily="49" charset="0"/>
              </a:rPr>
              <a:t>document.body.appendChild</a:t>
            </a:r>
            <a:r>
              <a:rPr lang="sv-SE" sz="1600" dirty="0" smtClean="0">
                <a:latin typeface="Courier New" pitchFamily="49" charset="0"/>
                <a:cs typeface="Courier New" pitchFamily="49" charset="0"/>
              </a:rPr>
              <a:t>(div);</a:t>
            </a:r>
            <a:endParaRPr lang="sv-SE" sz="1600" dirty="0">
              <a:latin typeface="Courier New" pitchFamily="49" charset="0"/>
              <a:cs typeface="Courier New" pitchFamily="49" charset="0"/>
            </a:endParaRPr>
          </a:p>
        </p:txBody>
      </p:sp>
      <p:sp>
        <p:nvSpPr>
          <p:cNvPr id="9" name="TextBox 8"/>
          <p:cNvSpPr txBox="1"/>
          <p:nvPr/>
        </p:nvSpPr>
        <p:spPr>
          <a:xfrm>
            <a:off x="395536" y="3361556"/>
            <a:ext cx="2416046" cy="369332"/>
          </a:xfrm>
          <a:prstGeom prst="rect">
            <a:avLst/>
          </a:prstGeom>
          <a:noFill/>
        </p:spPr>
        <p:txBody>
          <a:bodyPr wrap="none" rtlCol="0">
            <a:spAutoFit/>
          </a:bodyPr>
          <a:lstStyle/>
          <a:p>
            <a:r>
              <a:rPr lang="sv-SE" dirty="0" smtClean="0">
                <a:latin typeface="Minya Nouvelle" pitchFamily="2" charset="0"/>
              </a:rPr>
              <a:t>Lägga till sist i </a:t>
            </a:r>
            <a:r>
              <a:rPr lang="sv-SE" dirty="0" err="1" smtClean="0">
                <a:latin typeface="Minya Nouvelle" pitchFamily="2" charset="0"/>
              </a:rPr>
              <a:t>body</a:t>
            </a:r>
            <a:r>
              <a:rPr lang="sv-SE" dirty="0" smtClean="0">
                <a:latin typeface="Minya Nouvelle" pitchFamily="2" charset="0"/>
              </a:rPr>
              <a:t>:</a:t>
            </a:r>
          </a:p>
        </p:txBody>
      </p:sp>
      <p:sp>
        <p:nvSpPr>
          <p:cNvPr id="10" name="TextBox 9"/>
          <p:cNvSpPr txBox="1"/>
          <p:nvPr/>
        </p:nvSpPr>
        <p:spPr>
          <a:xfrm>
            <a:off x="395536" y="4360376"/>
            <a:ext cx="2534668" cy="369332"/>
          </a:xfrm>
          <a:prstGeom prst="rect">
            <a:avLst/>
          </a:prstGeom>
          <a:noFill/>
        </p:spPr>
        <p:txBody>
          <a:bodyPr wrap="none" rtlCol="0">
            <a:spAutoFit/>
          </a:bodyPr>
          <a:lstStyle/>
          <a:p>
            <a:r>
              <a:rPr lang="sv-SE" dirty="0" smtClean="0">
                <a:latin typeface="Minya Nouvelle" pitchFamily="2" charset="0"/>
              </a:rPr>
              <a:t>Lägga till först i </a:t>
            </a:r>
            <a:r>
              <a:rPr lang="sv-SE" dirty="0" err="1" smtClean="0">
                <a:latin typeface="Minya Nouvelle" pitchFamily="2" charset="0"/>
              </a:rPr>
              <a:t>body</a:t>
            </a:r>
            <a:r>
              <a:rPr lang="sv-SE" dirty="0" smtClean="0">
                <a:latin typeface="Minya Nouvelle" pitchFamily="2" charset="0"/>
              </a:rPr>
              <a:t>:</a:t>
            </a:r>
          </a:p>
        </p:txBody>
      </p:sp>
      <p:pic>
        <p:nvPicPr>
          <p:cNvPr id="11"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932040" y="3721596"/>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DIV#Malarkey</a:t>
            </a:r>
            <a:endParaRPr lang="sv-SE" sz="2400" dirty="0" smtClean="0">
              <a:latin typeface="Minya Nouvelle" pitchFamily="2" charset="0"/>
            </a:endParaRPr>
          </a:p>
        </p:txBody>
      </p:sp>
    </p:spTree>
    <p:extLst>
      <p:ext uri="{BB962C8B-B14F-4D97-AF65-F5344CB8AC3E}">
        <p14:creationId xmlns:p14="http://schemas.microsoft.com/office/powerpoint/2010/main" val="24468076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Textnoder</a:t>
            </a:r>
            <a:endParaRPr lang="sv-SE" dirty="0"/>
          </a:p>
        </p:txBody>
      </p:sp>
      <p:pic>
        <p:nvPicPr>
          <p:cNvPr id="4"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roup 81"/>
          <p:cNvGraphicFramePr>
            <a:graphicFrameLocks noGrp="1"/>
          </p:cNvGraphicFramePr>
          <p:nvPr>
            <p:extLst>
              <p:ext uri="{D42A27DB-BD31-4B8C-83A1-F6EECF244321}">
                <p14:modId xmlns:p14="http://schemas.microsoft.com/office/powerpoint/2010/main" val="1276277296"/>
              </p:ext>
            </p:extLst>
          </p:nvPr>
        </p:nvGraphicFramePr>
        <p:xfrm>
          <a:off x="323528" y="1129308"/>
          <a:ext cx="3240360" cy="1676400"/>
        </p:xfrm>
        <a:graphic>
          <a:graphicData uri="http://schemas.openxmlformats.org/drawingml/2006/table">
            <a:tbl>
              <a:tblPr>
                <a:tableStyleId>{284E427A-3D55-4303-BF80-6455036E1DE7}</a:tableStyleId>
              </a:tblPr>
              <a:tblGrid>
                <a:gridCol w="1440160"/>
                <a:gridCol w="180020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nodeName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#text</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nodeType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3</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nodeValue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texten</a:t>
                      </a:r>
                      <a:r>
                        <a:rPr kumimoji="0" lang="en-US" sz="1300" u="none" strike="noStrike" cap="none" normalizeH="0" baseline="0" dirty="0" smtClean="0">
                          <a:ln>
                            <a:noFill/>
                          </a:ln>
                          <a:effectLst/>
                        </a:rPr>
                        <a:t> i </a:t>
                      </a:r>
                      <a:r>
                        <a:rPr kumimoji="0" lang="en-US" sz="1300" u="none" strike="noStrike" cap="none" normalizeH="0" baseline="0" dirty="0" err="1" smtClean="0">
                          <a:ln>
                            <a:noFill/>
                          </a:ln>
                          <a:effectLst/>
                        </a:rPr>
                        <a:t>noden</a:t>
                      </a:r>
                      <a:endParaRPr kumimoji="0" lang="en-US" sz="1300" u="none" strike="noStrike" cap="none" normalizeH="0" baseline="0" dirty="0" smtClean="0">
                        <a:ln>
                          <a:noFill/>
                        </a:ln>
                        <a:effectLst/>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parentNode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err="1" smtClean="0">
                          <a:ln>
                            <a:noFill/>
                          </a:ln>
                          <a:solidFill>
                            <a:schemeClr val="dk1"/>
                          </a:solidFill>
                          <a:effectLst/>
                          <a:latin typeface="+mn-lt"/>
                        </a:rPr>
                        <a:t>Ett</a:t>
                      </a:r>
                      <a:r>
                        <a:rPr kumimoji="0" lang="en-US" sz="1300" b="0" i="0" u="none" strike="noStrike" cap="none" normalizeH="0" baseline="0" dirty="0" smtClean="0">
                          <a:ln>
                            <a:noFill/>
                          </a:ln>
                          <a:solidFill>
                            <a:schemeClr val="dk1"/>
                          </a:solidFill>
                          <a:effectLst/>
                          <a:latin typeface="+mn-lt"/>
                        </a:rPr>
                        <a:t> Element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1" u="none" strike="noStrike" cap="none" normalizeH="0" baseline="0" dirty="0" err="1" smtClean="0">
                          <a:ln>
                            <a:noFill/>
                          </a:ln>
                          <a:solidFill>
                            <a:schemeClr val="dk1"/>
                          </a:solidFill>
                          <a:effectLst/>
                          <a:latin typeface="+mn-lt"/>
                        </a:rPr>
                        <a:t>childNodes</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i="1" u="none" strike="noStrike" cap="none" normalizeH="0" baseline="0" dirty="0" err="1" smtClean="0">
                          <a:ln>
                            <a:noFill/>
                          </a:ln>
                          <a:effectLst/>
                        </a:rPr>
                        <a:t>finns</a:t>
                      </a:r>
                      <a:r>
                        <a:rPr kumimoji="0" lang="en-US" sz="1300" i="1" u="none" strike="noStrike" cap="none" normalizeH="0" baseline="0" dirty="0" smtClean="0">
                          <a:ln>
                            <a:noFill/>
                          </a:ln>
                          <a:effectLst/>
                        </a:rPr>
                        <a:t> </a:t>
                      </a:r>
                      <a:r>
                        <a:rPr kumimoji="0" lang="en-US" sz="1300" i="1" u="none" strike="noStrike" cap="none" normalizeH="0" baseline="0" dirty="0" err="1" smtClean="0">
                          <a:ln>
                            <a:noFill/>
                          </a:ln>
                          <a:effectLst/>
                        </a:rPr>
                        <a:t>ej</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appendData</a:t>
                      </a:r>
                      <a:r>
                        <a:rPr kumimoji="0" lang="en-US" sz="1300" b="1" u="none" strike="noStrike" cap="none" normalizeH="0" baseline="0" dirty="0" smtClean="0">
                          <a:ln>
                            <a:noFill/>
                          </a:ln>
                          <a:effectLst/>
                        </a:rPr>
                        <a:t>(</a:t>
                      </a:r>
                      <a:r>
                        <a:rPr kumimoji="0" lang="en-US" sz="1300" b="0" i="1" u="none" strike="noStrike" cap="none" normalizeH="0" baseline="0" dirty="0" smtClean="0">
                          <a:ln>
                            <a:noFill/>
                          </a:ln>
                          <a:effectLst/>
                        </a:rPr>
                        <a:t>text</a:t>
                      </a:r>
                      <a:r>
                        <a:rPr kumimoji="0" lang="en-US" sz="1300" b="1" u="none" strike="noStrike" cap="none" normalizeH="0" baseline="0" dirty="0" smtClean="0">
                          <a:ln>
                            <a:noFill/>
                          </a:ln>
                          <a:effectLst/>
                        </a:rPr>
                        <a:t>)</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err="1" smtClean="0">
                          <a:ln>
                            <a:noFill/>
                          </a:ln>
                          <a:solidFill>
                            <a:schemeClr val="dk1"/>
                          </a:solidFill>
                          <a:effectLst/>
                          <a:latin typeface="+mn-lt"/>
                        </a:rPr>
                        <a:t>Lägger</a:t>
                      </a:r>
                      <a:r>
                        <a:rPr kumimoji="0" lang="en-US" sz="1300" b="0" i="0" u="none" strike="noStrike" cap="none" normalizeH="0" baseline="0" dirty="0" smtClean="0">
                          <a:ln>
                            <a:noFill/>
                          </a:ln>
                          <a:solidFill>
                            <a:schemeClr val="dk1"/>
                          </a:solidFill>
                          <a:effectLst/>
                          <a:latin typeface="+mn-lt"/>
                        </a:rPr>
                        <a:t> till </a:t>
                      </a:r>
                      <a:r>
                        <a:rPr kumimoji="0" lang="en-US" sz="1300" b="0" i="1" u="none" strike="noStrike" cap="none" normalizeH="0" baseline="0" dirty="0" smtClean="0">
                          <a:ln>
                            <a:noFill/>
                          </a:ln>
                          <a:solidFill>
                            <a:schemeClr val="dk1"/>
                          </a:solidFill>
                          <a:effectLst/>
                          <a:latin typeface="+mn-lt"/>
                        </a:rPr>
                        <a:t>text</a:t>
                      </a:r>
                      <a:r>
                        <a:rPr kumimoji="0" lang="en-US" sz="1300" b="0" i="0" u="none" strike="noStrike" cap="none" normalizeH="0" baseline="0" dirty="0" smtClean="0">
                          <a:ln>
                            <a:noFill/>
                          </a:ln>
                          <a:solidFill>
                            <a:schemeClr val="dk1"/>
                          </a:solidFill>
                          <a:effectLst/>
                          <a:latin typeface="+mn-lt"/>
                        </a:rPr>
                        <a:t> till </a:t>
                      </a:r>
                      <a:r>
                        <a:rPr kumimoji="0" lang="en-US" sz="1300" b="0" i="0" u="none" strike="noStrike" cap="none" normalizeH="0" baseline="0" dirty="0" err="1" smtClean="0">
                          <a:ln>
                            <a:noFill/>
                          </a:ln>
                          <a:solidFill>
                            <a:schemeClr val="dk1"/>
                          </a:solidFill>
                          <a:effectLst/>
                          <a:latin typeface="+mn-lt"/>
                        </a:rPr>
                        <a:t>slutet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
        <p:nvSpPr>
          <p:cNvPr id="6" name="Subtitle 2"/>
          <p:cNvSpPr txBox="1">
            <a:spLocks/>
          </p:cNvSpPr>
          <p:nvPr/>
        </p:nvSpPr>
        <p:spPr>
          <a:xfrm>
            <a:off x="323528" y="3217540"/>
            <a:ext cx="8538418" cy="172819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div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("Bull");</a:t>
            </a:r>
          </a:p>
          <a:p>
            <a:endParaRPr lang="sv-SE" sz="1600" dirty="0" smtClean="0">
              <a:latin typeface="Courier New" pitchFamily="49" charset="0"/>
              <a:cs typeface="Courier New" pitchFamily="49" charset="0"/>
            </a:endParaRPr>
          </a:p>
          <a:p>
            <a:r>
              <a:rPr lang="sv-SE" sz="1400" b="1" dirty="0" err="1" smtClean="0">
                <a:latin typeface="Courier New" pitchFamily="49" charset="0"/>
                <a:cs typeface="Courier New" pitchFamily="49" charset="0"/>
              </a:rPr>
              <a:t>div.firstChild.nodeValue</a:t>
            </a:r>
            <a:r>
              <a:rPr lang="sv-SE" sz="1400" b="1" dirty="0" smtClean="0">
                <a:latin typeface="Courier New" pitchFamily="49" charset="0"/>
                <a:cs typeface="Courier New" pitchFamily="49" charset="0"/>
              </a:rPr>
              <a:t> = "Hello </a:t>
            </a:r>
            <a:r>
              <a:rPr lang="sv-SE" sz="1400" b="1" dirty="0" err="1" smtClean="0">
                <a:latin typeface="Courier New" pitchFamily="49" charset="0"/>
                <a:cs typeface="Courier New" pitchFamily="49" charset="0"/>
              </a:rPr>
              <a:t>Again</a:t>
            </a:r>
            <a:r>
              <a:rPr lang="sv-SE" sz="1400" b="1" dirty="0" smtClean="0">
                <a:latin typeface="Courier New" pitchFamily="49" charset="0"/>
                <a:cs typeface="Courier New" pitchFamily="49" charset="0"/>
              </a:rPr>
              <a:t>"; </a:t>
            </a:r>
            <a:r>
              <a:rPr lang="sv-SE" sz="1400" dirty="0" smtClean="0">
                <a:latin typeface="Courier New" pitchFamily="49" charset="0"/>
                <a:cs typeface="Courier New" pitchFamily="49" charset="0"/>
              </a:rPr>
              <a:t>// "Hello </a:t>
            </a:r>
            <a:r>
              <a:rPr lang="sv-SE" sz="1400" dirty="0" err="1" smtClean="0">
                <a:latin typeface="Courier New" pitchFamily="49" charset="0"/>
                <a:cs typeface="Courier New" pitchFamily="49" charset="0"/>
              </a:rPr>
              <a:t>Again</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Ger: "&amp;</a:t>
            </a:r>
            <a:r>
              <a:rPr lang="sv-SE" sz="1400" dirty="0" err="1" smtClean="0">
                <a:latin typeface="Courier New" pitchFamily="49" charset="0"/>
                <a:cs typeface="Courier New" pitchFamily="49" charset="0"/>
              </a:rPr>
              <a:t>lt;strong&amp;gt;Hello</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Again&amp;lt</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strong&amp;gt</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r>
              <a:rPr lang="sv-SE" sz="1400" b="1" dirty="0" err="1">
                <a:latin typeface="Courier New" pitchFamily="49" charset="0"/>
                <a:cs typeface="Courier New" pitchFamily="49" charset="0"/>
              </a:rPr>
              <a:t>div.firstChild.nodeValue</a:t>
            </a:r>
            <a:r>
              <a:rPr lang="sv-SE" sz="1400" b="1" dirty="0">
                <a:latin typeface="Courier New" pitchFamily="49" charset="0"/>
                <a:cs typeface="Courier New" pitchFamily="49" charset="0"/>
              </a:rPr>
              <a:t> = </a:t>
            </a:r>
            <a:r>
              <a:rPr lang="sv-SE" sz="1400" b="1" dirty="0" smtClean="0">
                <a:latin typeface="Courier New" pitchFamily="49" charset="0"/>
                <a:cs typeface="Courier New" pitchFamily="49" charset="0"/>
              </a:rPr>
              <a:t>"&lt;strong&gt;Hello </a:t>
            </a:r>
            <a:r>
              <a:rPr lang="sv-SE" sz="1400" b="1" dirty="0" err="1" smtClean="0">
                <a:latin typeface="Courier New" pitchFamily="49" charset="0"/>
                <a:cs typeface="Courier New" pitchFamily="49" charset="0"/>
              </a:rPr>
              <a:t>Again</a:t>
            </a:r>
            <a:r>
              <a:rPr lang="sv-SE" sz="1400" b="1" dirty="0" smtClean="0">
                <a:latin typeface="Courier New" pitchFamily="49" charset="0"/>
                <a:cs typeface="Courier New" pitchFamily="49" charset="0"/>
              </a:rPr>
              <a:t>&lt;/strong&gt;";</a:t>
            </a:r>
            <a:endParaRPr lang="sv-SE" sz="1400" b="1" dirty="0">
              <a:latin typeface="Courier New" pitchFamily="49" charset="0"/>
              <a:cs typeface="Courier New" pitchFamily="49" charset="0"/>
            </a:endParaRPr>
          </a:p>
        </p:txBody>
      </p:sp>
      <p:sp>
        <p:nvSpPr>
          <p:cNvPr id="7" name="Subtitle 2"/>
          <p:cNvSpPr>
            <a:spLocks noGrp="1"/>
          </p:cNvSpPr>
          <p:nvPr>
            <p:ph type="subTitle" idx="1"/>
          </p:nvPr>
        </p:nvSpPr>
        <p:spPr>
          <a:xfrm>
            <a:off x="3707904" y="1129308"/>
            <a:ext cx="5132229" cy="1224136"/>
          </a:xfrm>
        </p:spPr>
        <p:style>
          <a:lnRef idx="1">
            <a:schemeClr val="accent3"/>
          </a:lnRef>
          <a:fillRef idx="2">
            <a:schemeClr val="accent3"/>
          </a:fillRef>
          <a:effectRef idx="1">
            <a:schemeClr val="accent3"/>
          </a:effectRef>
          <a:fontRef idx="minor">
            <a:schemeClr val="dk1"/>
          </a:fontRef>
        </p:style>
        <p:txBody>
          <a:bodyPr/>
          <a:lstStyle/>
          <a:p>
            <a:r>
              <a:rPr lang="sv-SE" sz="1600" dirty="0" smtClean="0">
                <a:latin typeface="Courier New" pitchFamily="49" charset="0"/>
                <a:cs typeface="Courier New" pitchFamily="49" charset="0"/>
              </a:rPr>
              <a:t>&lt;div id="Ron"&gt;&lt;/div&gt;       // ej #text</a:t>
            </a:r>
          </a:p>
          <a:p>
            <a:r>
              <a:rPr lang="sv-SE" sz="1600" dirty="0">
                <a:latin typeface="Courier New" pitchFamily="49" charset="0"/>
                <a:cs typeface="Courier New" pitchFamily="49" charset="0"/>
              </a:rPr>
              <a:t>&lt;</a:t>
            </a:r>
            <a:r>
              <a:rPr lang="sv-SE" sz="1600" dirty="0" smtClean="0">
                <a:latin typeface="Courier New" pitchFamily="49" charset="0"/>
                <a:cs typeface="Courier New" pitchFamily="49" charset="0"/>
              </a:rPr>
              <a:t>div </a:t>
            </a:r>
            <a:r>
              <a:rPr lang="sv-SE" sz="1600" dirty="0">
                <a:latin typeface="Courier New" pitchFamily="49" charset="0"/>
                <a:cs typeface="Courier New" pitchFamily="49" charset="0"/>
              </a:rPr>
              <a:t>id</a:t>
            </a:r>
            <a:r>
              <a:rPr lang="sv-SE" sz="1600" dirty="0" smtClean="0">
                <a:latin typeface="Courier New" pitchFamily="49" charset="0"/>
                <a:cs typeface="Courier New" pitchFamily="49" charset="0"/>
              </a:rPr>
              <a:t>="Ross"&gt; &lt;/</a:t>
            </a:r>
            <a:r>
              <a:rPr lang="sv-SE" sz="1600" dirty="0">
                <a:latin typeface="Courier New" pitchFamily="49" charset="0"/>
                <a:cs typeface="Courier New" pitchFamily="49" charset="0"/>
              </a:rPr>
              <a:t>div</a:t>
            </a:r>
            <a:r>
              <a:rPr lang="sv-SE" sz="1600" dirty="0" smtClean="0">
                <a:latin typeface="Courier New" pitchFamily="49" charset="0"/>
                <a:cs typeface="Courier New" pitchFamily="49" charset="0"/>
              </a:rPr>
              <a:t>&gt;     // #text</a:t>
            </a:r>
          </a:p>
          <a:p>
            <a:r>
              <a:rPr lang="sv-SE" sz="1600" dirty="0">
                <a:latin typeface="Courier New" pitchFamily="49" charset="0"/>
                <a:cs typeface="Courier New" pitchFamily="49" charset="0"/>
              </a:rPr>
              <a:t>&lt;div id</a:t>
            </a:r>
            <a:r>
              <a:rPr lang="sv-SE" sz="1600" dirty="0" smtClean="0">
                <a:latin typeface="Courier New" pitchFamily="49" charset="0"/>
                <a:cs typeface="Courier New" pitchFamily="49" charset="0"/>
              </a:rPr>
              <a:t>="Bull"&gt;Hello&lt;/</a:t>
            </a:r>
            <a:r>
              <a:rPr lang="sv-SE" sz="1600" dirty="0">
                <a:latin typeface="Courier New" pitchFamily="49" charset="0"/>
                <a:cs typeface="Courier New" pitchFamily="49" charset="0"/>
              </a:rPr>
              <a:t>div</a:t>
            </a:r>
            <a:r>
              <a:rPr lang="sv-SE" sz="1600" dirty="0" smtClean="0">
                <a:latin typeface="Courier New" pitchFamily="49" charset="0"/>
                <a:cs typeface="Courier New" pitchFamily="49" charset="0"/>
              </a:rPr>
              <a:t>&gt; // #text</a:t>
            </a:r>
            <a:endParaRPr lang="sv-SE" sz="1600" dirty="0">
              <a:latin typeface="Courier New" pitchFamily="49" charset="0"/>
              <a:cs typeface="Courier New" pitchFamily="49" charset="0"/>
            </a:endParaRPr>
          </a:p>
        </p:txBody>
      </p:sp>
    </p:spTree>
    <p:extLst>
      <p:ext uri="{BB962C8B-B14F-4D97-AF65-F5344CB8AC3E}">
        <p14:creationId xmlns:p14="http://schemas.microsoft.com/office/powerpoint/2010/main" val="9147229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textnoder</a:t>
            </a:r>
            <a:endParaRPr lang="sv-SE" dirty="0"/>
          </a:p>
        </p:txBody>
      </p:sp>
      <p:sp>
        <p:nvSpPr>
          <p:cNvPr id="3" name="Subtitle 2"/>
          <p:cNvSpPr>
            <a:spLocks noGrp="1"/>
          </p:cNvSpPr>
          <p:nvPr>
            <p:ph type="subTitle" idx="1"/>
          </p:nvPr>
        </p:nvSpPr>
        <p:spPr>
          <a:xfrm>
            <a:off x="323528" y="985292"/>
            <a:ext cx="8640960" cy="576064"/>
          </a:xfrm>
        </p:spPr>
        <p:txBody>
          <a:bodyPr/>
          <a:lstStyle/>
          <a:p>
            <a:r>
              <a:rPr lang="sv-SE" sz="2000" dirty="0" smtClean="0"/>
              <a:t>Skapar nya textnoder gör vi med </a:t>
            </a:r>
            <a:r>
              <a:rPr lang="sv-SE" sz="2000" dirty="0" err="1" smtClean="0"/>
              <a:t>document.</a:t>
            </a:r>
            <a:r>
              <a:rPr lang="sv-SE" sz="2000" b="1" dirty="0" err="1" smtClean="0"/>
              <a:t>createTextNode</a:t>
            </a:r>
            <a:r>
              <a:rPr lang="sv-SE" sz="2000" dirty="0" smtClean="0"/>
              <a:t>("text")</a:t>
            </a:r>
            <a:endParaRPr lang="sv-SE" sz="2000" dirty="0"/>
          </a:p>
        </p:txBody>
      </p:sp>
      <p:sp>
        <p:nvSpPr>
          <p:cNvPr id="4" name="Subtitle 2"/>
          <p:cNvSpPr txBox="1">
            <a:spLocks/>
          </p:cNvSpPr>
          <p:nvPr/>
        </p:nvSpPr>
        <p:spPr>
          <a:xfrm>
            <a:off x="1475656" y="1561356"/>
            <a:ext cx="6552728"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div = </a:t>
            </a:r>
            <a:r>
              <a:rPr lang="sv-SE" sz="1600" dirty="0" err="1" smtClean="0">
                <a:latin typeface="Courier New" pitchFamily="49" charset="0"/>
                <a:cs typeface="Courier New" pitchFamily="49" charset="0"/>
              </a:rPr>
              <a:t>document.createElement</a:t>
            </a:r>
            <a:r>
              <a:rPr lang="sv-SE" sz="1600" dirty="0" smtClean="0">
                <a:latin typeface="Courier New" pitchFamily="49" charset="0"/>
                <a:cs typeface="Courier New" pitchFamily="49" charset="0"/>
              </a:rPr>
              <a:t>("div");</a:t>
            </a:r>
          </a:p>
          <a:p>
            <a:r>
              <a:rPr lang="sv-SE" sz="1600" dirty="0" smtClean="0">
                <a:latin typeface="Courier New" pitchFamily="49" charset="0"/>
                <a:cs typeface="Courier New" pitchFamily="49" charset="0"/>
              </a:rPr>
              <a:t>var text = </a:t>
            </a:r>
            <a:r>
              <a:rPr lang="sv-SE" sz="1600" b="1" dirty="0" err="1" smtClean="0">
                <a:latin typeface="Courier New" pitchFamily="49" charset="0"/>
                <a:cs typeface="Courier New" pitchFamily="49" charset="0"/>
              </a:rPr>
              <a:t>document.createTextNode</a:t>
            </a:r>
            <a:r>
              <a:rPr lang="sv-SE" sz="1600" b="1" dirty="0" smtClean="0">
                <a:latin typeface="Courier New" pitchFamily="49" charset="0"/>
                <a:cs typeface="Courier New" pitchFamily="49" charset="0"/>
              </a:rPr>
              <a:t>("Hello </a:t>
            </a:r>
            <a:r>
              <a:rPr lang="sv-SE" sz="1600" b="1" dirty="0" err="1" smtClean="0">
                <a:latin typeface="Courier New" pitchFamily="49" charset="0"/>
                <a:cs typeface="Courier New" pitchFamily="49" charset="0"/>
              </a:rPr>
              <a:t>Again</a:t>
            </a:r>
            <a:r>
              <a:rPr lang="sv-SE" sz="1600" b="1" dirty="0" smtClean="0">
                <a:latin typeface="Courier New" pitchFamily="49" charset="0"/>
                <a:cs typeface="Courier New" pitchFamily="49" charset="0"/>
              </a:rPr>
              <a:t>");</a:t>
            </a:r>
          </a:p>
          <a:p>
            <a:endParaRPr lang="sv-SE" sz="1600" dirty="0" smtClean="0">
              <a:latin typeface="Courier New" pitchFamily="49" charset="0"/>
              <a:cs typeface="Courier New" pitchFamily="49" charset="0"/>
            </a:endParaRPr>
          </a:p>
          <a:p>
            <a:r>
              <a:rPr lang="sv-SE" sz="1600" dirty="0" err="1" smtClean="0">
                <a:latin typeface="Courier New" pitchFamily="49" charset="0"/>
                <a:cs typeface="Courier New" pitchFamily="49" charset="0"/>
              </a:rPr>
              <a:t>div.appendChild</a:t>
            </a:r>
            <a:r>
              <a:rPr lang="sv-SE" sz="1600" dirty="0" smtClean="0">
                <a:latin typeface="Courier New" pitchFamily="49" charset="0"/>
                <a:cs typeface="Courier New" pitchFamily="49" charset="0"/>
              </a:rPr>
              <a:t>(text);</a:t>
            </a:r>
            <a:endParaRPr lang="sv-SE" sz="1600" dirty="0">
              <a:latin typeface="Courier New" pitchFamily="49" charset="0"/>
              <a:cs typeface="Courier New" pitchFamily="49" charset="0"/>
            </a:endParaRPr>
          </a:p>
        </p:txBody>
      </p:sp>
      <p:sp>
        <p:nvSpPr>
          <p:cNvPr id="5" name="TextBox 4"/>
          <p:cNvSpPr txBox="1"/>
          <p:nvPr/>
        </p:nvSpPr>
        <p:spPr>
          <a:xfrm>
            <a:off x="3491880" y="3496280"/>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smtClean="0">
                <a:latin typeface="Minya Nouvelle" pitchFamily="2" charset="0"/>
              </a:rPr>
              <a:t>DIV</a:t>
            </a:r>
          </a:p>
        </p:txBody>
      </p:sp>
      <p:pic>
        <p:nvPicPr>
          <p:cNvPr id="58"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923928" y="4504392"/>
            <a:ext cx="151216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sv-SE" dirty="0" smtClean="0">
                <a:latin typeface="Minya Nouvelle" pitchFamily="2" charset="0"/>
              </a:rPr>
              <a:t>#text</a:t>
            </a:r>
          </a:p>
        </p:txBody>
      </p:sp>
      <p:cxnSp>
        <p:nvCxnSpPr>
          <p:cNvPr id="7" name="Straight Arrow Connector 6"/>
          <p:cNvCxnSpPr>
            <a:stCxn id="5" idx="2"/>
            <a:endCxn id="9" idx="0"/>
          </p:cNvCxnSpPr>
          <p:nvPr/>
        </p:nvCxnSpPr>
        <p:spPr>
          <a:xfrm>
            <a:off x="4680012" y="3957945"/>
            <a:ext cx="0" cy="54644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40019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Textnoder</a:t>
            </a:r>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60856" y="1057300"/>
            <a:ext cx="4935524" cy="304698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sv-SE" sz="1600" dirty="0" smtClean="0">
                <a:latin typeface="Courier New" pitchFamily="49" charset="0"/>
                <a:cs typeface="Courier New" pitchFamily="49" charset="0"/>
              </a:rPr>
              <a:t>&lt;html&gt;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head</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title</a:t>
            </a:r>
            <a:r>
              <a:rPr lang="sv-SE" sz="1600" dirty="0" smtClean="0">
                <a:latin typeface="Courier New" pitchFamily="49" charset="0"/>
                <a:cs typeface="Courier New" pitchFamily="49" charset="0"/>
              </a:rPr>
              <a:t>&gt;Incident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a:t>
            </a:r>
            <a:r>
              <a:rPr lang="sv-SE" sz="1600" dirty="0" err="1" smtClean="0">
                <a:latin typeface="Courier New" pitchFamily="49" charset="0"/>
                <a:cs typeface="Courier New" pitchFamily="49" charset="0"/>
              </a:rPr>
              <a:t>title</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head</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body</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&lt;h1&gt;Incident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&lt;/h1&gt;</a:t>
            </a:r>
          </a:p>
          <a:p>
            <a:r>
              <a:rPr lang="sv-SE" sz="1600" dirty="0" smtClean="0">
                <a:latin typeface="Courier New" pitchFamily="49" charset="0"/>
                <a:cs typeface="Courier New" pitchFamily="49" charset="0"/>
              </a:rPr>
              <a:t>    &lt;p&gt;</a:t>
            </a:r>
          </a:p>
          <a:p>
            <a:r>
              <a:rPr lang="sv-SE" sz="1600" dirty="0">
                <a:latin typeface="Courier New" pitchFamily="49" charset="0"/>
                <a:cs typeface="Courier New" pitchFamily="49" charset="0"/>
              </a:rPr>
              <a:t>	</a:t>
            </a:r>
            <a:r>
              <a:rPr lang="sv-SE" sz="1600" dirty="0" smtClean="0">
                <a:latin typeface="Courier New" pitchFamily="49" charset="0"/>
                <a:cs typeface="Courier New" pitchFamily="49" charset="0"/>
              </a:rPr>
              <a:t>&lt;a </a:t>
            </a:r>
            <a:r>
              <a:rPr lang="sv-SE" sz="1600" dirty="0" err="1" smtClean="0">
                <a:latin typeface="Courier New" pitchFamily="49" charset="0"/>
                <a:cs typeface="Courier New" pitchFamily="49" charset="0"/>
              </a:rPr>
              <a:t>href</a:t>
            </a:r>
            <a:r>
              <a:rPr lang="sv-SE" sz="1600" dirty="0" smtClean="0">
                <a:latin typeface="Courier New" pitchFamily="49" charset="0"/>
                <a:cs typeface="Courier New" pitchFamily="49" charset="0"/>
              </a:rPr>
              <a:t>="#"&gt;Last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&lt;/a&gt;</a:t>
            </a:r>
          </a:p>
          <a:p>
            <a:r>
              <a:rPr lang="sv-SE" sz="1600" dirty="0" smtClean="0">
                <a:latin typeface="Courier New" pitchFamily="49" charset="0"/>
                <a:cs typeface="Courier New" pitchFamily="49" charset="0"/>
              </a:rPr>
              <a:t>    &lt;/p&gt;</a:t>
            </a:r>
          </a:p>
          <a:p>
            <a:r>
              <a:rPr lang="sv-SE" sz="1600" dirty="0" smtClean="0">
                <a:latin typeface="Courier New" pitchFamily="49" charset="0"/>
                <a:cs typeface="Courier New" pitchFamily="49" charset="0"/>
              </a:rPr>
              <a:t>    &lt;p&gt;&lt;</a:t>
            </a:r>
            <a:r>
              <a:rPr lang="sv-SE" sz="1600" dirty="0" err="1" smtClean="0">
                <a:latin typeface="Courier New" pitchFamily="49" charset="0"/>
                <a:cs typeface="Courier New" pitchFamily="49" charset="0"/>
              </a:rPr>
              <a:t>img</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src</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photo</a:t>
            </a:r>
            <a:r>
              <a:rPr lang="sv-SE" sz="1600" dirty="0" smtClean="0">
                <a:latin typeface="Courier New" pitchFamily="49" charset="0"/>
                <a:cs typeface="Courier New" pitchFamily="49" charset="0"/>
              </a:rPr>
              <a:t>" alt="" /&gt;&lt;/p&gt;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body</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&lt;/html&gt;</a:t>
            </a:r>
            <a:endParaRPr lang="sv-SE" sz="1600" dirty="0">
              <a:latin typeface="Courier New" pitchFamily="49" charset="0"/>
              <a:cs typeface="Courier New" pitchFamily="49" charset="0"/>
            </a:endParaRPr>
          </a:p>
        </p:txBody>
      </p:sp>
      <p:sp>
        <p:nvSpPr>
          <p:cNvPr id="7" name="TextBox 6"/>
          <p:cNvSpPr txBox="1"/>
          <p:nvPr/>
        </p:nvSpPr>
        <p:spPr>
          <a:xfrm>
            <a:off x="2940976" y="2054225"/>
            <a:ext cx="504056" cy="2616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sv-SE" sz="1050" dirty="0" smtClean="0">
                <a:latin typeface="Minya Nouvelle" pitchFamily="2" charset="0"/>
              </a:rPr>
              <a:t>#text</a:t>
            </a:r>
          </a:p>
        </p:txBody>
      </p:sp>
      <p:sp>
        <p:nvSpPr>
          <p:cNvPr id="8" name="TextBox 7"/>
          <p:cNvSpPr txBox="1"/>
          <p:nvPr/>
        </p:nvSpPr>
        <p:spPr>
          <a:xfrm>
            <a:off x="5389248" y="2315835"/>
            <a:ext cx="504056" cy="2616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sv-SE" sz="1050" dirty="0" smtClean="0">
                <a:latin typeface="Minya Nouvelle" pitchFamily="2" charset="0"/>
              </a:rPr>
              <a:t>#text</a:t>
            </a:r>
          </a:p>
        </p:txBody>
      </p:sp>
      <p:sp>
        <p:nvSpPr>
          <p:cNvPr id="9" name="TextBox 8"/>
          <p:cNvSpPr txBox="1"/>
          <p:nvPr/>
        </p:nvSpPr>
        <p:spPr>
          <a:xfrm>
            <a:off x="2868968" y="2577445"/>
            <a:ext cx="504056" cy="2616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sv-SE" sz="1050" dirty="0" smtClean="0">
                <a:latin typeface="Minya Nouvelle" pitchFamily="2" charset="0"/>
              </a:rPr>
              <a:t>#text</a:t>
            </a:r>
          </a:p>
        </p:txBody>
      </p:sp>
      <p:sp>
        <p:nvSpPr>
          <p:cNvPr id="10" name="TextBox 9"/>
          <p:cNvSpPr txBox="1"/>
          <p:nvPr/>
        </p:nvSpPr>
        <p:spPr>
          <a:xfrm>
            <a:off x="6181336" y="2803885"/>
            <a:ext cx="504056" cy="2616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sv-SE" sz="1050" dirty="0" smtClean="0">
                <a:latin typeface="Minya Nouvelle" pitchFamily="2" charset="0"/>
              </a:rPr>
              <a:t>#text</a:t>
            </a:r>
          </a:p>
        </p:txBody>
      </p:sp>
      <p:sp>
        <p:nvSpPr>
          <p:cNvPr id="11" name="TextBox 10"/>
          <p:cNvSpPr txBox="1"/>
          <p:nvPr/>
        </p:nvSpPr>
        <p:spPr>
          <a:xfrm>
            <a:off x="2960794" y="3041745"/>
            <a:ext cx="504056" cy="2616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sv-SE" sz="1050" dirty="0" smtClean="0">
                <a:latin typeface="Minya Nouvelle" pitchFamily="2" charset="0"/>
              </a:rPr>
              <a:t>#text</a:t>
            </a:r>
          </a:p>
        </p:txBody>
      </p:sp>
      <p:sp>
        <p:nvSpPr>
          <p:cNvPr id="12" name="TextBox 11"/>
          <p:cNvSpPr txBox="1"/>
          <p:nvPr/>
        </p:nvSpPr>
        <p:spPr>
          <a:xfrm>
            <a:off x="6516216" y="3275219"/>
            <a:ext cx="504056" cy="2616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sv-SE" sz="1050" dirty="0" smtClean="0">
                <a:latin typeface="Minya Nouvelle" pitchFamily="2" charset="0"/>
              </a:rPr>
              <a:t>#text</a:t>
            </a:r>
          </a:p>
        </p:txBody>
      </p:sp>
      <p:sp>
        <p:nvSpPr>
          <p:cNvPr id="13" name="Subtitle 2"/>
          <p:cNvSpPr txBox="1">
            <a:spLocks/>
          </p:cNvSpPr>
          <p:nvPr/>
        </p:nvSpPr>
        <p:spPr>
          <a:xfrm>
            <a:off x="323528" y="4441676"/>
            <a:ext cx="4392488"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document.body.childNodes.length</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4098" name="Picture 2" descr="C:\Users\tstjo\AppData\Local\Temp\SNAGHTML5621497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036" y="4441676"/>
            <a:ext cx="876300" cy="8143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tstjo\AppData\Local\Temp\SNAGHTML562197f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376" y="4506440"/>
            <a:ext cx="2144460" cy="73456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www.favbrowser.com/wp-content/uploads/2010/08/internetexplorer7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43186" y="4851420"/>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macses.files.wordpress.com/2010/03/apple_safar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47845" y="4804753"/>
            <a:ext cx="412573" cy="41257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06250" y="4809841"/>
            <a:ext cx="407485" cy="40748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www.neowin.net/images/uploaded/Opera_256x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60418" y="4817016"/>
            <a:ext cx="388046" cy="3880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http://frannie84.files.wordpress.com/2010/08/firefox.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07946" y="4848870"/>
            <a:ext cx="382922" cy="3684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89903" y="5175802"/>
            <a:ext cx="574196" cy="369332"/>
          </a:xfrm>
          <a:prstGeom prst="rect">
            <a:avLst/>
          </a:prstGeom>
          <a:noFill/>
        </p:spPr>
        <p:txBody>
          <a:bodyPr wrap="none" rtlCol="0">
            <a:spAutoFit/>
          </a:bodyPr>
          <a:lstStyle/>
          <a:p>
            <a:r>
              <a:rPr lang="sv-SE" dirty="0" smtClean="0">
                <a:latin typeface="Minya Nouvelle" pitchFamily="2" charset="0"/>
              </a:rPr>
              <a:t>&lt;= 8</a:t>
            </a:r>
          </a:p>
        </p:txBody>
      </p:sp>
      <p:pic>
        <p:nvPicPr>
          <p:cNvPr id="21" name="Picture 10" descr="http://www.favbrowser.com/wp-content/uploads/2010/08/internetexplorer7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0232" y="4809031"/>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617484" y="5154441"/>
            <a:ext cx="548548" cy="369332"/>
          </a:xfrm>
          <a:prstGeom prst="rect">
            <a:avLst/>
          </a:prstGeom>
          <a:noFill/>
        </p:spPr>
        <p:txBody>
          <a:bodyPr wrap="none" rtlCol="0">
            <a:spAutoFit/>
          </a:bodyPr>
          <a:lstStyle/>
          <a:p>
            <a:r>
              <a:rPr lang="sv-SE" dirty="0" smtClean="0">
                <a:latin typeface="Minya Nouvelle" pitchFamily="2" charset="0"/>
              </a:rPr>
              <a:t>&gt;= 9</a:t>
            </a:r>
          </a:p>
        </p:txBody>
      </p:sp>
    </p:spTree>
    <p:extLst>
      <p:ext uri="{BB962C8B-B14F-4D97-AF65-F5344CB8AC3E}">
        <p14:creationId xmlns:p14="http://schemas.microsoft.com/office/powerpoint/2010/main" val="22681886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100"/>
                                        </p:tgtEl>
                                        <p:attrNameLst>
                                          <p:attrName>style.visibility</p:attrName>
                                        </p:attrNameLst>
                                      </p:cBhvr>
                                      <p:to>
                                        <p:strVal val="visible"/>
                                      </p:to>
                                    </p:set>
                                    <p:animEffect transition="in" filter="fade">
                                      <p:cBhvr>
                                        <p:cTn id="18" dur="500"/>
                                        <p:tgtEl>
                                          <p:spTgt spid="4100"/>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3"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Utökning:</a:t>
            </a:r>
            <a:r>
              <a:rPr lang="sv-SE" dirty="0" smtClean="0"/>
              <a:t> </a:t>
            </a:r>
            <a:r>
              <a:rPr lang="sv-SE" dirty="0" err="1" smtClean="0"/>
              <a:t>innerHTML</a:t>
            </a:r>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323528" y="985292"/>
            <a:ext cx="8640960" cy="57606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2000" dirty="0" err="1" smtClean="0"/>
              <a:t>innerHTML</a:t>
            </a:r>
            <a:r>
              <a:rPr lang="sv-SE" sz="2000" dirty="0" smtClean="0"/>
              <a:t> skapades av Microsoft och gör det enklare att lägga till element i DOM-strukturen</a:t>
            </a:r>
            <a:endParaRPr lang="sv-SE" sz="2000" dirty="0"/>
          </a:p>
        </p:txBody>
      </p:sp>
      <p:sp>
        <p:nvSpPr>
          <p:cNvPr id="6" name="Subtitle 2"/>
          <p:cNvSpPr txBox="1">
            <a:spLocks/>
          </p:cNvSpPr>
          <p:nvPr/>
        </p:nvSpPr>
        <p:spPr>
          <a:xfrm>
            <a:off x="539552" y="1993404"/>
            <a:ext cx="8136904" cy="216024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div = </a:t>
            </a:r>
            <a:r>
              <a:rPr lang="sv-SE" sz="1400" dirty="0" err="1">
                <a:latin typeface="Courier New" pitchFamily="49" charset="0"/>
                <a:cs typeface="Courier New" pitchFamily="49" charset="0"/>
              </a:rPr>
              <a:t>document.getElementById</a:t>
            </a:r>
            <a:r>
              <a:rPr lang="sv-SE" sz="1400" dirty="0" smtClean="0">
                <a:latin typeface="Courier New" pitchFamily="49" charset="0"/>
                <a:cs typeface="Courier New" pitchFamily="49" charset="0"/>
              </a:rPr>
              <a:t>("Bull");</a:t>
            </a:r>
            <a:endParaRPr lang="sv-SE" sz="1400" dirty="0">
              <a:latin typeface="Courier New" pitchFamily="49" charset="0"/>
              <a:cs typeface="Courier New" pitchFamily="49" charset="0"/>
            </a:endParaRPr>
          </a:p>
          <a:p>
            <a:endParaRPr lang="sv-SE" sz="1600" dirty="0" smtClean="0">
              <a:latin typeface="Courier New" pitchFamily="49" charset="0"/>
              <a:cs typeface="Courier New" pitchFamily="49" charset="0"/>
            </a:endParaRPr>
          </a:p>
          <a:p>
            <a:r>
              <a:rPr lang="sv-SE" sz="1400" dirty="0" err="1">
                <a:latin typeface="Courier New" pitchFamily="49" charset="0"/>
                <a:cs typeface="Courier New" pitchFamily="49" charset="0"/>
              </a:rPr>
              <a:t>div.innerHTML</a:t>
            </a:r>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 "</a:t>
            </a:r>
            <a:r>
              <a:rPr lang="sv-SE" sz="1400" dirty="0" smtClean="0">
                <a:latin typeface="Courier New" pitchFamily="49" charset="0"/>
                <a:cs typeface="Courier New" pitchFamily="49" charset="0"/>
              </a:rPr>
              <a:t>&lt;p&gt;</a:t>
            </a:r>
            <a:r>
              <a:rPr lang="sv-SE" sz="1400" b="1" dirty="0" smtClean="0">
                <a:latin typeface="Courier New" pitchFamily="49" charset="0"/>
                <a:cs typeface="Courier New" pitchFamily="49" charset="0"/>
              </a:rPr>
              <a:t>Ersätter</a:t>
            </a:r>
            <a:r>
              <a:rPr lang="sv-SE" sz="1400" dirty="0" smtClean="0">
                <a:latin typeface="Courier New" pitchFamily="49" charset="0"/>
                <a:cs typeface="Courier New" pitchFamily="49" charset="0"/>
              </a:rPr>
              <a:t> hela innehållet i #Bull&lt;/</a:t>
            </a:r>
            <a:r>
              <a:rPr lang="sv-SE" sz="1400" dirty="0">
                <a:latin typeface="Courier New" pitchFamily="49" charset="0"/>
                <a:cs typeface="Courier New" pitchFamily="49" charset="0"/>
              </a:rPr>
              <a:t>p</a:t>
            </a:r>
            <a:r>
              <a:rPr lang="sv-SE" sz="1400" dirty="0" smtClean="0">
                <a:latin typeface="Courier New" pitchFamily="49" charset="0"/>
                <a:cs typeface="Courier New" pitchFamily="49" charset="0"/>
              </a:rPr>
              <a:t>&gt;";</a:t>
            </a:r>
            <a:endParaRPr lang="sv-SE" sz="1400" dirty="0">
              <a:latin typeface="Courier New" pitchFamily="49" charset="0"/>
              <a:cs typeface="Courier New" pitchFamily="49" charset="0"/>
            </a:endParaRPr>
          </a:p>
          <a:p>
            <a:endParaRPr lang="sv-SE" sz="16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div.innerHTML</a:t>
            </a:r>
            <a:r>
              <a:rPr lang="sv-SE" sz="1400" dirty="0" smtClean="0">
                <a:latin typeface="Courier New" pitchFamily="49" charset="0"/>
                <a:cs typeface="Courier New" pitchFamily="49" charset="0"/>
              </a:rPr>
              <a:t> </a:t>
            </a:r>
            <a:r>
              <a:rPr lang="sv-SE" sz="1400" b="1" dirty="0">
                <a:latin typeface="Courier New" pitchFamily="49" charset="0"/>
                <a:cs typeface="Courier New" pitchFamily="49" charset="0"/>
              </a:rPr>
              <a:t>+=</a:t>
            </a:r>
            <a:r>
              <a:rPr lang="sv-SE" sz="1400" dirty="0">
                <a:latin typeface="Courier New" pitchFamily="49" charset="0"/>
                <a:cs typeface="Courier New" pitchFamily="49" charset="0"/>
              </a:rPr>
              <a:t> </a:t>
            </a:r>
            <a:r>
              <a:rPr lang="sv-SE" sz="1400" b="1" dirty="0" smtClean="0">
                <a:latin typeface="Courier New" pitchFamily="49" charset="0"/>
                <a:cs typeface="Courier New" pitchFamily="49" charset="0"/>
              </a:rPr>
              <a:t>"</a:t>
            </a:r>
            <a:r>
              <a:rPr lang="sv-SE" sz="1400" dirty="0" smtClean="0">
                <a:latin typeface="Courier New" pitchFamily="49" charset="0"/>
                <a:cs typeface="Courier New" pitchFamily="49" charset="0"/>
              </a:rPr>
              <a:t>&lt;</a:t>
            </a:r>
            <a:r>
              <a:rPr lang="sv-SE" sz="1400" dirty="0">
                <a:latin typeface="Courier New" pitchFamily="49" charset="0"/>
                <a:cs typeface="Courier New" pitchFamily="49" charset="0"/>
              </a:rPr>
              <a:t>p&gt;Lägger till ett nytt stycke </a:t>
            </a:r>
            <a:r>
              <a:rPr lang="sv-SE" sz="1400" b="1" dirty="0">
                <a:latin typeface="Courier New" pitchFamily="49" charset="0"/>
                <a:cs typeface="Courier New" pitchFamily="49" charset="0"/>
              </a:rPr>
              <a:t>sist.</a:t>
            </a:r>
            <a:r>
              <a:rPr lang="sv-SE" sz="1400" dirty="0">
                <a:latin typeface="Courier New" pitchFamily="49" charset="0"/>
                <a:cs typeface="Courier New" pitchFamily="49" charset="0"/>
              </a:rPr>
              <a:t>&lt;/p</a:t>
            </a:r>
            <a:r>
              <a:rPr lang="sv-SE" sz="1400" dirty="0" smtClean="0">
                <a:latin typeface="Courier New" pitchFamily="49" charset="0"/>
                <a:cs typeface="Courier New" pitchFamily="49" charset="0"/>
              </a:rPr>
              <a:t>&gt;";</a:t>
            </a:r>
          </a:p>
          <a:p>
            <a:endParaRPr lang="sv-SE" sz="1600" dirty="0">
              <a:latin typeface="Courier New" pitchFamily="49" charset="0"/>
              <a:cs typeface="Courier New" pitchFamily="49" charset="0"/>
            </a:endParaRPr>
          </a:p>
          <a:p>
            <a:r>
              <a:rPr lang="sv-SE" sz="1400" dirty="0" err="1">
                <a:latin typeface="Courier New" pitchFamily="49" charset="0"/>
                <a:cs typeface="Courier New" pitchFamily="49" charset="0"/>
              </a:rPr>
              <a:t>div.innerHTML</a:t>
            </a:r>
            <a:r>
              <a:rPr lang="sv-SE" sz="1400" dirty="0">
                <a:latin typeface="Courier New" pitchFamily="49" charset="0"/>
                <a:cs typeface="Courier New" pitchFamily="49" charset="0"/>
              </a:rPr>
              <a:t> </a:t>
            </a:r>
            <a:r>
              <a:rPr lang="sv-SE" sz="1400" b="1" dirty="0" smtClean="0">
                <a:latin typeface="Courier New" pitchFamily="49" charset="0"/>
                <a:cs typeface="Courier New" pitchFamily="49" charset="0"/>
              </a:rPr>
              <a:t>=</a:t>
            </a:r>
            <a:r>
              <a:rPr lang="sv-SE" sz="1400" dirty="0" smtClean="0">
                <a:latin typeface="Courier New" pitchFamily="49" charset="0"/>
                <a:cs typeface="Courier New" pitchFamily="49" charset="0"/>
              </a:rPr>
              <a:t> "&lt;</a:t>
            </a:r>
            <a:r>
              <a:rPr lang="sv-SE" sz="1400" dirty="0">
                <a:latin typeface="Courier New" pitchFamily="49" charset="0"/>
                <a:cs typeface="Courier New" pitchFamily="49" charset="0"/>
              </a:rPr>
              <a:t>p&gt;Lägger till ett nytt stycke </a:t>
            </a:r>
            <a:r>
              <a:rPr lang="sv-SE" sz="1400" b="1" dirty="0" smtClean="0">
                <a:latin typeface="Courier New" pitchFamily="49" charset="0"/>
                <a:cs typeface="Courier New" pitchFamily="49" charset="0"/>
              </a:rPr>
              <a:t>först.</a:t>
            </a:r>
            <a:r>
              <a:rPr lang="sv-SE" sz="1400" dirty="0" smtClean="0">
                <a:latin typeface="Courier New" pitchFamily="49" charset="0"/>
                <a:cs typeface="Courier New" pitchFamily="49" charset="0"/>
              </a:rPr>
              <a:t>&lt;/</a:t>
            </a:r>
            <a:r>
              <a:rPr lang="sv-SE" sz="1400" dirty="0">
                <a:latin typeface="Courier New" pitchFamily="49" charset="0"/>
                <a:cs typeface="Courier New" pitchFamily="49" charset="0"/>
              </a:rPr>
              <a:t>p</a:t>
            </a:r>
            <a:r>
              <a:rPr lang="sv-SE" sz="1400" dirty="0" smtClean="0">
                <a:latin typeface="Courier New" pitchFamily="49" charset="0"/>
                <a:cs typeface="Courier New" pitchFamily="49" charset="0"/>
              </a:rPr>
              <a:t>&gt;"</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div.innerHTML</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600" dirty="0">
              <a:latin typeface="Courier New" pitchFamily="49" charset="0"/>
              <a:cs typeface="Courier New" pitchFamily="49" charset="0"/>
            </a:endParaRPr>
          </a:p>
        </p:txBody>
      </p:sp>
      <p:sp>
        <p:nvSpPr>
          <p:cNvPr id="7" name="Subtitle 2"/>
          <p:cNvSpPr txBox="1">
            <a:spLocks/>
          </p:cNvSpPr>
          <p:nvPr/>
        </p:nvSpPr>
        <p:spPr>
          <a:xfrm>
            <a:off x="323528" y="4297660"/>
            <a:ext cx="8640960" cy="57606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2000" dirty="0" smtClean="0"/>
              <a:t>Observera skillnaden mot </a:t>
            </a:r>
            <a:r>
              <a:rPr lang="sv-SE" sz="2000" dirty="0" err="1" smtClean="0"/>
              <a:t>node.nodeValue</a:t>
            </a:r>
            <a:r>
              <a:rPr lang="sv-SE" sz="2000" dirty="0" smtClean="0"/>
              <a:t> som enbart kan lägga till text.</a:t>
            </a:r>
            <a:endParaRPr lang="sv-SE" sz="2000" dirty="0"/>
          </a:p>
        </p:txBody>
      </p:sp>
    </p:spTree>
    <p:extLst>
      <p:ext uri="{BB962C8B-B14F-4D97-AF65-F5344CB8AC3E}">
        <p14:creationId xmlns:p14="http://schemas.microsoft.com/office/powerpoint/2010/main" val="126441004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innerHTML</a:t>
            </a:r>
            <a:endParaRPr lang="sv-SE" dirty="0"/>
          </a:p>
        </p:txBody>
      </p:sp>
      <p:sp>
        <p:nvSpPr>
          <p:cNvPr id="4" name="Subtitle 2"/>
          <p:cNvSpPr txBox="1">
            <a:spLocks/>
          </p:cNvSpPr>
          <p:nvPr/>
        </p:nvSpPr>
        <p:spPr>
          <a:xfrm>
            <a:off x="539552" y="1633364"/>
            <a:ext cx="406845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"&lt;p&gt;";</a:t>
            </a: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"Flash </a:t>
            </a:r>
            <a:r>
              <a:rPr lang="sv-SE" sz="1400" dirty="0" err="1" smtClean="0">
                <a:latin typeface="Courier New" pitchFamily="49" charset="0"/>
                <a:cs typeface="Courier New" pitchFamily="49" charset="0"/>
              </a:rPr>
              <a:t>Thunder</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"&lt;/p&gt;";</a:t>
            </a:r>
            <a:endParaRPr lang="sv-SE" sz="1600" dirty="0">
              <a:latin typeface="Courier New" pitchFamily="49" charset="0"/>
              <a:cs typeface="Courier New" pitchFamily="49" charset="0"/>
            </a:endParaRPr>
          </a:p>
        </p:txBody>
      </p:sp>
      <p:sp>
        <p:nvSpPr>
          <p:cNvPr id="5" name="Subtitle 2"/>
          <p:cNvSpPr>
            <a:spLocks noGrp="1"/>
          </p:cNvSpPr>
          <p:nvPr>
            <p:ph type="subTitle" idx="1"/>
          </p:nvPr>
        </p:nvSpPr>
        <p:spPr>
          <a:xfrm>
            <a:off x="5436096" y="1849388"/>
            <a:ext cx="2952328" cy="504056"/>
          </a:xfrm>
        </p:spPr>
        <p:style>
          <a:lnRef idx="1">
            <a:schemeClr val="accent3"/>
          </a:lnRef>
          <a:fillRef idx="2">
            <a:schemeClr val="accent3"/>
          </a:fillRef>
          <a:effectRef idx="1">
            <a:schemeClr val="accent3"/>
          </a:effectRef>
          <a:fontRef idx="minor">
            <a:schemeClr val="dk1"/>
          </a:fontRef>
        </p:style>
        <p:txBody>
          <a:bodyPr/>
          <a:lstStyle/>
          <a:p>
            <a:r>
              <a:rPr lang="sv-SE" sz="1600" dirty="0" smtClean="0">
                <a:latin typeface="Courier New" pitchFamily="49" charset="0"/>
                <a:cs typeface="Courier New" pitchFamily="49" charset="0"/>
              </a:rPr>
              <a:t>&lt;p&gt;&lt;/p&gt;Flash </a:t>
            </a:r>
            <a:r>
              <a:rPr lang="sv-SE" sz="1600" dirty="0" err="1" smtClean="0">
                <a:latin typeface="Courier New" pitchFamily="49" charset="0"/>
                <a:cs typeface="Courier New" pitchFamily="49" charset="0"/>
              </a:rPr>
              <a:t>Thunder</a:t>
            </a:r>
            <a:endParaRPr lang="sv-SE" sz="1600" dirty="0">
              <a:latin typeface="Courier New" pitchFamily="49" charset="0"/>
              <a:cs typeface="Courier New" pitchFamily="49" charset="0"/>
            </a:endParaRPr>
          </a:p>
        </p:txBody>
      </p:sp>
      <p:sp>
        <p:nvSpPr>
          <p:cNvPr id="6" name="Subtitle 2"/>
          <p:cNvSpPr txBox="1">
            <a:spLocks/>
          </p:cNvSpPr>
          <p:nvPr/>
        </p:nvSpPr>
        <p:spPr>
          <a:xfrm>
            <a:off x="539552" y="3433564"/>
            <a:ext cx="4068452" cy="144016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"&lt;p&gt;";</a:t>
            </a:r>
          </a:p>
          <a:p>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"Flash </a:t>
            </a:r>
            <a:r>
              <a:rPr lang="sv-SE" sz="1400" dirty="0" err="1" smtClean="0">
                <a:latin typeface="Courier New" pitchFamily="49" charset="0"/>
                <a:cs typeface="Courier New" pitchFamily="49" charset="0"/>
              </a:rPr>
              <a:t>Thunder</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"&lt;/p&gt;";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7" name="Subtitle 2"/>
          <p:cNvSpPr txBox="1">
            <a:spLocks/>
          </p:cNvSpPr>
          <p:nvPr/>
        </p:nvSpPr>
        <p:spPr>
          <a:xfrm>
            <a:off x="5436096" y="3649588"/>
            <a:ext cx="2952328"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&lt;p&gt;Flash </a:t>
            </a:r>
            <a:r>
              <a:rPr lang="sv-SE" sz="1600" dirty="0" err="1" smtClean="0">
                <a:latin typeface="Courier New" pitchFamily="49" charset="0"/>
                <a:cs typeface="Courier New" pitchFamily="49" charset="0"/>
              </a:rPr>
              <a:t>Thunder</a:t>
            </a:r>
            <a:r>
              <a:rPr lang="sv-SE" sz="1600" dirty="0">
                <a:latin typeface="Courier New" pitchFamily="49" charset="0"/>
                <a:cs typeface="Courier New" pitchFamily="49" charset="0"/>
              </a:rPr>
              <a:t>&lt;/p&gt;</a:t>
            </a:r>
          </a:p>
        </p:txBody>
      </p:sp>
      <p:sp>
        <p:nvSpPr>
          <p:cNvPr id="8" name="Right Arrow 7"/>
          <p:cNvSpPr/>
          <p:nvPr/>
        </p:nvSpPr>
        <p:spPr>
          <a:xfrm>
            <a:off x="4788024" y="1921396"/>
            <a:ext cx="504056" cy="288032"/>
          </a:xfrm>
          <a:prstGeom prst="rightArrow">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9" name="Right Arrow 8"/>
          <p:cNvSpPr/>
          <p:nvPr/>
        </p:nvSpPr>
        <p:spPr>
          <a:xfrm>
            <a:off x="4788024" y="3793604"/>
            <a:ext cx="504056" cy="288032"/>
          </a:xfrm>
          <a:prstGeom prst="rightArrow">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10" name="TextBox 9"/>
          <p:cNvSpPr txBox="1"/>
          <p:nvPr/>
        </p:nvSpPr>
        <p:spPr>
          <a:xfrm>
            <a:off x="467544" y="1129308"/>
            <a:ext cx="3698448" cy="369332"/>
          </a:xfrm>
          <a:prstGeom prst="rect">
            <a:avLst/>
          </a:prstGeom>
          <a:noFill/>
        </p:spPr>
        <p:txBody>
          <a:bodyPr wrap="none" rtlCol="0">
            <a:spAutoFit/>
          </a:bodyPr>
          <a:lstStyle/>
          <a:p>
            <a:r>
              <a:rPr lang="sv-SE" dirty="0" smtClean="0">
                <a:latin typeface="Minya Nouvelle" pitchFamily="2" charset="0"/>
              </a:rPr>
              <a:t>Observera att skillnaden mellan:</a:t>
            </a:r>
          </a:p>
        </p:txBody>
      </p:sp>
      <p:sp>
        <p:nvSpPr>
          <p:cNvPr id="11" name="TextBox 10"/>
          <p:cNvSpPr txBox="1"/>
          <p:nvPr/>
        </p:nvSpPr>
        <p:spPr>
          <a:xfrm>
            <a:off x="467544" y="2992224"/>
            <a:ext cx="681597" cy="369332"/>
          </a:xfrm>
          <a:prstGeom prst="rect">
            <a:avLst/>
          </a:prstGeom>
          <a:noFill/>
        </p:spPr>
        <p:txBody>
          <a:bodyPr wrap="none" rtlCol="0">
            <a:spAutoFit/>
          </a:bodyPr>
          <a:lstStyle/>
          <a:p>
            <a:r>
              <a:rPr lang="sv-SE" dirty="0" smtClean="0">
                <a:latin typeface="Minya Nouvelle" pitchFamily="2" charset="0"/>
              </a:rPr>
              <a:t>Och:</a:t>
            </a:r>
          </a:p>
        </p:txBody>
      </p:sp>
      <p:pic>
        <p:nvPicPr>
          <p:cNvPr id="12" name="Picture 11"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50685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err="1"/>
              <a:t>innerHTML</a:t>
            </a:r>
            <a:r>
              <a:rPr lang="sv-SE" sz="3600" dirty="0"/>
              <a:t> eller </a:t>
            </a:r>
            <a:r>
              <a:rPr lang="sv-SE" sz="3600" dirty="0" err="1"/>
              <a:t>createElement</a:t>
            </a:r>
            <a:r>
              <a:rPr lang="sv-SE" sz="3600" dirty="0"/>
              <a:t>?</a:t>
            </a:r>
            <a:br>
              <a:rPr lang="sv-SE" sz="3600" dirty="0"/>
            </a:br>
            <a:endParaRPr lang="sv-SE" sz="3600" dirty="0"/>
          </a:p>
        </p:txBody>
      </p:sp>
      <p:sp>
        <p:nvSpPr>
          <p:cNvPr id="4" name="Subtitle 3"/>
          <p:cNvSpPr>
            <a:spLocks noGrp="1"/>
          </p:cNvSpPr>
          <p:nvPr>
            <p:ph type="subTitle" idx="1"/>
          </p:nvPr>
        </p:nvSpPr>
        <p:spPr>
          <a:xfrm>
            <a:off x="323528" y="1057300"/>
            <a:ext cx="8280920" cy="504056"/>
          </a:xfrm>
        </p:spPr>
        <p:txBody>
          <a:bodyPr/>
          <a:lstStyle/>
          <a:p>
            <a:r>
              <a:rPr lang="sv-SE" dirty="0" err="1" smtClean="0"/>
              <a:t>innerHTML</a:t>
            </a:r>
            <a:r>
              <a:rPr lang="sv-SE" dirty="0" smtClean="0"/>
              <a:t> generellt mer effektiv om den används rätt:</a:t>
            </a:r>
            <a:endParaRPr lang="sv-SE" dirty="0"/>
          </a:p>
        </p:txBody>
      </p:sp>
      <p:pic>
        <p:nvPicPr>
          <p:cNvPr id="5" name="Picture 4"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513086" y="1849388"/>
            <a:ext cx="4896544"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for(var i=0; i &lt; </a:t>
            </a:r>
            <a:r>
              <a:rPr lang="sv-SE" sz="1400" dirty="0" err="1" smtClean="0">
                <a:latin typeface="Courier New" pitchFamily="49" charset="0"/>
                <a:cs typeface="Courier New" pitchFamily="49" charset="0"/>
              </a:rPr>
              <a:t>values.length</a:t>
            </a:r>
            <a:r>
              <a:rPr lang="sv-SE" sz="1400" dirty="0" smtClean="0">
                <a:latin typeface="Courier New" pitchFamily="49" charset="0"/>
                <a:cs typeface="Courier New" pitchFamily="49" charset="0"/>
              </a:rPr>
              <a:t>; i++){</a:t>
            </a:r>
          </a:p>
          <a:p>
            <a:r>
              <a:rPr lang="sv-SE" sz="1400" dirty="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ul.innerHTML</a:t>
            </a:r>
            <a:r>
              <a:rPr lang="sv-SE" sz="1400" dirty="0" smtClean="0">
                <a:latin typeface="Courier New" pitchFamily="49" charset="0"/>
                <a:cs typeface="Courier New" pitchFamily="49" charset="0"/>
              </a:rPr>
              <a:t> += "&lt;li&gt;"+</a:t>
            </a:r>
            <a:r>
              <a:rPr lang="sv-SE" sz="1400" dirty="0" err="1" smtClean="0">
                <a:latin typeface="Courier New" pitchFamily="49" charset="0"/>
                <a:cs typeface="Courier New" pitchFamily="49" charset="0"/>
              </a:rPr>
              <a:t>values</a:t>
            </a:r>
            <a:r>
              <a:rPr lang="sv-SE" sz="1400" dirty="0" smtClean="0">
                <a:latin typeface="Courier New" pitchFamily="49" charset="0"/>
                <a:cs typeface="Courier New" pitchFamily="49" charset="0"/>
              </a:rPr>
              <a:t>[i]+"&lt;/li&gt;";</a:t>
            </a:r>
          </a:p>
          <a:p>
            <a:r>
              <a:rPr lang="sv-SE" sz="1400" dirty="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7" name="Subtitle 2"/>
          <p:cNvSpPr txBox="1">
            <a:spLocks/>
          </p:cNvSpPr>
          <p:nvPr/>
        </p:nvSpPr>
        <p:spPr>
          <a:xfrm>
            <a:off x="509748" y="3073524"/>
            <a:ext cx="4896544" cy="158417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htmlStr</a:t>
            </a:r>
            <a:r>
              <a:rPr lang="sv-SE" sz="1400" dirty="0" smtClean="0">
                <a:latin typeface="Courier New" pitchFamily="49" charset="0"/>
                <a:cs typeface="Courier New" pitchFamily="49" charset="0"/>
              </a:rPr>
              <a:t> = "";</a:t>
            </a:r>
          </a:p>
          <a:p>
            <a:r>
              <a:rPr lang="sv-SE" sz="1400" dirty="0" smtClean="0">
                <a:latin typeface="Courier New" pitchFamily="49" charset="0"/>
                <a:cs typeface="Courier New" pitchFamily="49" charset="0"/>
              </a:rPr>
              <a:t>for(var i=0; i &lt; </a:t>
            </a:r>
            <a:r>
              <a:rPr lang="sv-SE" sz="1400" dirty="0" err="1" smtClean="0">
                <a:latin typeface="Courier New" pitchFamily="49" charset="0"/>
                <a:cs typeface="Courier New" pitchFamily="49" charset="0"/>
              </a:rPr>
              <a:t>values.length</a:t>
            </a:r>
            <a:r>
              <a:rPr lang="sv-SE" sz="1400" dirty="0" smtClean="0">
                <a:latin typeface="Courier New" pitchFamily="49" charset="0"/>
                <a:cs typeface="Courier New" pitchFamily="49" charset="0"/>
              </a:rPr>
              <a:t>; i++){</a:t>
            </a:r>
          </a:p>
          <a:p>
            <a:r>
              <a:rPr lang="sv-SE" sz="1400" dirty="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htmlStr</a:t>
            </a:r>
            <a:r>
              <a:rPr lang="sv-SE" sz="1400" dirty="0" smtClean="0">
                <a:latin typeface="Courier New" pitchFamily="49" charset="0"/>
                <a:cs typeface="Courier New" pitchFamily="49" charset="0"/>
              </a:rPr>
              <a:t> += "&lt;li&gt;"+</a:t>
            </a:r>
            <a:r>
              <a:rPr lang="sv-SE" sz="1400" dirty="0" err="1" smtClean="0">
                <a:latin typeface="Courier New" pitchFamily="49" charset="0"/>
                <a:cs typeface="Courier New" pitchFamily="49" charset="0"/>
              </a:rPr>
              <a:t>values</a:t>
            </a:r>
            <a:r>
              <a:rPr lang="sv-SE" sz="1400" dirty="0" smtClean="0">
                <a:latin typeface="Courier New" pitchFamily="49" charset="0"/>
                <a:cs typeface="Courier New" pitchFamily="49" charset="0"/>
              </a:rPr>
              <a:t>[i]+"&lt;/li&gt;";</a:t>
            </a:r>
          </a:p>
          <a:p>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ul.innerHTML</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htmlStr</a:t>
            </a:r>
            <a:r>
              <a:rPr lang="sv-SE" sz="14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8" name="TextBox 7"/>
          <p:cNvSpPr txBox="1"/>
          <p:nvPr/>
        </p:nvSpPr>
        <p:spPr>
          <a:xfrm>
            <a:off x="5796137" y="1849388"/>
            <a:ext cx="3065810" cy="923330"/>
          </a:xfrm>
          <a:prstGeom prst="rect">
            <a:avLst/>
          </a:prstGeom>
          <a:noFill/>
        </p:spPr>
        <p:txBody>
          <a:bodyPr wrap="square" rtlCol="0">
            <a:spAutoFit/>
          </a:bodyPr>
          <a:lstStyle/>
          <a:p>
            <a:r>
              <a:rPr lang="sv-SE" dirty="0" smtClean="0">
                <a:latin typeface="Minya Nouvelle" pitchFamily="2" charset="0"/>
              </a:rPr>
              <a:t>Ineffektivt, en HTML-parser måste skapas två gånger per </a:t>
            </a:r>
            <a:r>
              <a:rPr lang="sv-SE" dirty="0" err="1" smtClean="0">
                <a:latin typeface="Minya Nouvelle" pitchFamily="2" charset="0"/>
              </a:rPr>
              <a:t>iteraton</a:t>
            </a:r>
            <a:r>
              <a:rPr lang="sv-SE" dirty="0" smtClean="0">
                <a:latin typeface="Minya Nouvelle" pitchFamily="2" charset="0"/>
              </a:rPr>
              <a:t> (+=).</a:t>
            </a:r>
          </a:p>
        </p:txBody>
      </p:sp>
      <p:sp>
        <p:nvSpPr>
          <p:cNvPr id="9" name="TextBox 8"/>
          <p:cNvSpPr txBox="1"/>
          <p:nvPr/>
        </p:nvSpPr>
        <p:spPr>
          <a:xfrm>
            <a:off x="5796136" y="3363297"/>
            <a:ext cx="3065810" cy="646331"/>
          </a:xfrm>
          <a:prstGeom prst="rect">
            <a:avLst/>
          </a:prstGeom>
          <a:noFill/>
        </p:spPr>
        <p:txBody>
          <a:bodyPr wrap="square" rtlCol="0">
            <a:spAutoFit/>
          </a:bodyPr>
          <a:lstStyle/>
          <a:p>
            <a:r>
              <a:rPr lang="sv-SE" dirty="0" smtClean="0">
                <a:latin typeface="Minya Nouvelle" pitchFamily="2" charset="0"/>
              </a:rPr>
              <a:t>Effektivt, parsern skapas bara en gång.</a:t>
            </a:r>
          </a:p>
        </p:txBody>
      </p:sp>
      <p:cxnSp>
        <p:nvCxnSpPr>
          <p:cNvPr id="11" name="Straight Connector 10"/>
          <p:cNvCxnSpPr/>
          <p:nvPr/>
        </p:nvCxnSpPr>
        <p:spPr>
          <a:xfrm>
            <a:off x="323528" y="1705372"/>
            <a:ext cx="5328592" cy="115212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5537" y="4873724"/>
            <a:ext cx="7344816" cy="646331"/>
          </a:xfrm>
          <a:prstGeom prst="rect">
            <a:avLst/>
          </a:prstGeom>
          <a:noFill/>
        </p:spPr>
        <p:txBody>
          <a:bodyPr wrap="square" rtlCol="0">
            <a:spAutoFit/>
          </a:bodyPr>
          <a:lstStyle/>
          <a:p>
            <a:r>
              <a:rPr lang="sv-SE" dirty="0" smtClean="0">
                <a:latin typeface="Minya Nouvelle" pitchFamily="2" charset="0"/>
              </a:rPr>
              <a:t>När vi härnäst tittar på event kommer vi att se fördelar med att använda </a:t>
            </a:r>
            <a:r>
              <a:rPr lang="sv-SE" dirty="0" err="1" smtClean="0">
                <a:latin typeface="Minya Nouvelle" pitchFamily="2" charset="0"/>
              </a:rPr>
              <a:t>createElement</a:t>
            </a:r>
            <a:endParaRPr lang="sv-SE" dirty="0" smtClean="0">
              <a:latin typeface="Minya Nouvelle" pitchFamily="2" charset="0"/>
            </a:endParaRPr>
          </a:p>
        </p:txBody>
      </p:sp>
    </p:spTree>
    <p:extLst>
      <p:ext uri="{BB962C8B-B14F-4D97-AF65-F5344CB8AC3E}">
        <p14:creationId xmlns:p14="http://schemas.microsoft.com/office/powerpoint/2010/main" val="884561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Till sist....</a:t>
            </a:r>
            <a:endParaRPr lang="sv-SE" dirty="0"/>
          </a:p>
        </p:txBody>
      </p:sp>
      <p:sp>
        <p:nvSpPr>
          <p:cNvPr id="3" name="Subtitle 2"/>
          <p:cNvSpPr>
            <a:spLocks noGrp="1"/>
          </p:cNvSpPr>
          <p:nvPr>
            <p:ph type="subTitle" idx="1"/>
          </p:nvPr>
        </p:nvSpPr>
        <p:spPr>
          <a:xfrm>
            <a:off x="107504" y="1309677"/>
            <a:ext cx="8856984" cy="1460500"/>
          </a:xfrm>
        </p:spPr>
        <p:txBody>
          <a:bodyPr/>
          <a:lstStyle/>
          <a:p>
            <a:pPr algn="ctr"/>
            <a:r>
              <a:rPr lang="sv-SE" sz="3600" dirty="0" smtClean="0"/>
              <a:t>Vilken fågel är </a:t>
            </a:r>
          </a:p>
          <a:p>
            <a:pPr algn="ctr"/>
            <a:r>
              <a:rPr lang="sv-SE" sz="3600" dirty="0" smtClean="0"/>
              <a:t>bäst på JavaScript?</a:t>
            </a:r>
            <a:endParaRPr lang="sv-SE" sz="3600" dirty="0"/>
          </a:p>
        </p:txBody>
      </p:sp>
      <p:pic>
        <p:nvPicPr>
          <p:cNvPr id="6146" name="Picture 2" descr="http://wildlifegarden.se/fagelsidor/illustrationer/domherre/domherre_hane_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582" y="2988542"/>
            <a:ext cx="2699570" cy="19571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2419252" cy="369332"/>
          </a:xfrm>
          <a:prstGeom prst="rect">
            <a:avLst/>
          </a:prstGeom>
          <a:noFill/>
        </p:spPr>
        <p:txBody>
          <a:bodyPr wrap="none" rtlCol="0">
            <a:spAutoFit/>
          </a:bodyPr>
          <a:lstStyle/>
          <a:p>
            <a:r>
              <a:rPr lang="sv-SE" dirty="0">
                <a:latin typeface="Minya Nouvelle" pitchFamily="2" charset="0"/>
              </a:rPr>
              <a:t>Källa: </a:t>
            </a:r>
            <a:r>
              <a:rPr lang="sv-SE" dirty="0" smtClean="0">
                <a:latin typeface="Minya Nouvelle" pitchFamily="2" charset="0"/>
              </a:rPr>
              <a:t>hört på </a:t>
            </a:r>
            <a:r>
              <a:rPr lang="sv-SE" dirty="0" err="1" smtClean="0">
                <a:latin typeface="Minya Nouvelle" pitchFamily="2" charset="0"/>
              </a:rPr>
              <a:t>twitter</a:t>
            </a:r>
            <a:endParaRPr lang="sv-SE" dirty="0" smtClean="0">
              <a:latin typeface="Minya Nouvelle" pitchFamily="2" charset="0"/>
            </a:endParaRPr>
          </a:p>
        </p:txBody>
      </p:sp>
    </p:spTree>
    <p:extLst>
      <p:ext uri="{BB962C8B-B14F-4D97-AF65-F5344CB8AC3E}">
        <p14:creationId xmlns:p14="http://schemas.microsoft.com/office/powerpoint/2010/main" val="1870021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9512" y="1829048"/>
            <a:ext cx="4501734" cy="1460500"/>
          </a:xfrm>
        </p:spPr>
        <p:txBody>
          <a:bodyPr/>
          <a:lstStyle/>
          <a:p>
            <a:r>
              <a:rPr lang="en-US" b="1" dirty="0"/>
              <a:t>Douglas </a:t>
            </a:r>
            <a:r>
              <a:rPr lang="en-US" b="1" dirty="0" err="1"/>
              <a:t>crockford</a:t>
            </a:r>
            <a:r>
              <a:rPr lang="en-US" b="1" dirty="0"/>
              <a:t> doesn't wait for </a:t>
            </a:r>
            <a:r>
              <a:rPr lang="en-US" b="1" dirty="0" err="1"/>
              <a:t>onDomReady</a:t>
            </a:r>
            <a:r>
              <a:rPr lang="en-US" b="1" dirty="0"/>
              <a:t>, the </a:t>
            </a:r>
            <a:r>
              <a:rPr lang="en-US" b="1" dirty="0" smtClean="0"/>
              <a:t>DOM </a:t>
            </a:r>
            <a:r>
              <a:rPr lang="en-US" b="1" dirty="0"/>
              <a:t>waits for him....</a:t>
            </a:r>
            <a:endParaRPr lang="sv-SE" b="1" dirty="0"/>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9512" y="5224472"/>
            <a:ext cx="4047903" cy="338554"/>
          </a:xfrm>
          <a:prstGeom prst="rect">
            <a:avLst/>
          </a:prstGeom>
          <a:noFill/>
        </p:spPr>
        <p:txBody>
          <a:bodyPr wrap="none" rtlCol="0">
            <a:spAutoFit/>
          </a:bodyPr>
          <a:lstStyle/>
          <a:p>
            <a:r>
              <a:rPr lang="sv-SE" sz="1600" dirty="0">
                <a:latin typeface="Minya Nouvelle" pitchFamily="2" charset="0"/>
              </a:rPr>
              <a:t>Källa: http://</a:t>
            </a:r>
            <a:r>
              <a:rPr lang="sv-SE" sz="1600" dirty="0" smtClean="0">
                <a:latin typeface="Minya Nouvelle" pitchFamily="2" charset="0"/>
              </a:rPr>
              <a:t>twitter.com/crockfordfacts</a:t>
            </a:r>
          </a:p>
        </p:txBody>
      </p:sp>
    </p:spTree>
    <p:extLst>
      <p:ext uri="{BB962C8B-B14F-4D97-AF65-F5344CB8AC3E}">
        <p14:creationId xmlns:p14="http://schemas.microsoft.com/office/powerpoint/2010/main" val="3542685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E07 –</a:t>
            </a:r>
            <a:r>
              <a:rPr lang="sv-SE" sz="3200" b="1" dirty="0" smtClean="0"/>
              <a:t> "</a:t>
            </a:r>
            <a:r>
              <a:rPr lang="sv-SE" sz="3200" b="1" dirty="0" err="1" smtClean="0"/>
              <a:t>Greased</a:t>
            </a:r>
            <a:r>
              <a:rPr lang="sv-SE" sz="3200" b="1" dirty="0" smtClean="0"/>
              <a:t> Lightning</a:t>
            </a:r>
            <a:r>
              <a:rPr lang="sv-SE" sz="4000" b="1" dirty="0" smtClean="0"/>
              <a:t>"</a:t>
            </a:r>
            <a:endParaRPr lang="sv-SE" sz="4000" b="1" dirty="0"/>
          </a:p>
        </p:txBody>
      </p:sp>
      <p:sp>
        <p:nvSpPr>
          <p:cNvPr id="15" name="TextBox 14"/>
          <p:cNvSpPr txBox="1"/>
          <p:nvPr/>
        </p:nvSpPr>
        <p:spPr>
          <a:xfrm>
            <a:off x="395536" y="1201316"/>
            <a:ext cx="3996131" cy="954107"/>
          </a:xfrm>
          <a:prstGeom prst="rect">
            <a:avLst/>
          </a:prstGeom>
          <a:noFill/>
        </p:spPr>
        <p:txBody>
          <a:bodyPr wrap="none" rtlCol="0">
            <a:spAutoFit/>
          </a:bodyPr>
          <a:lstStyle/>
          <a:p>
            <a:r>
              <a:rPr lang="sv-SE" sz="2800" b="1" dirty="0" smtClean="0">
                <a:latin typeface="Minya Nouvelle" pitchFamily="2" charset="0"/>
              </a:rPr>
              <a:t>Föreläsning 7, HT2013</a:t>
            </a:r>
          </a:p>
          <a:p>
            <a:r>
              <a:rPr lang="sv-SE" sz="2800" dirty="0" smtClean="0">
                <a:latin typeface="Minya Nouvelle" pitchFamily="2" charset="0"/>
              </a:rPr>
              <a:t>CSS och Event</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28725369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Hur ni kommer att jobba i vår</a:t>
            </a:r>
            <a:endParaRPr lang="sv-SE" sz="3600" dirty="0"/>
          </a:p>
        </p:txBody>
      </p:sp>
      <p:sp>
        <p:nvSpPr>
          <p:cNvPr id="54" name="AutoShape 4"/>
          <p:cNvSpPr>
            <a:spLocks noChangeArrowheads="1"/>
          </p:cNvSpPr>
          <p:nvPr/>
        </p:nvSpPr>
        <p:spPr bwMode="auto">
          <a:xfrm>
            <a:off x="928662" y="1129308"/>
            <a:ext cx="7236000" cy="4068000"/>
          </a:xfrm>
          <a:prstGeom prst="roundRect">
            <a:avLst>
              <a:gd name="adj" fmla="val 16667"/>
            </a:avLst>
          </a:prstGeom>
          <a:solidFill>
            <a:srgbClr val="2D2D8A">
              <a:lumMod val="50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pic>
        <p:nvPicPr>
          <p:cNvPr id="55" name="Picture 15" descr="P:\Icons\128x128\shadow\data.png"/>
          <p:cNvPicPr>
            <a:picLocks noChangeAspect="1" noChangeArrowheads="1"/>
          </p:cNvPicPr>
          <p:nvPr/>
        </p:nvPicPr>
        <p:blipFill>
          <a:blip r:embed="rId2" cstate="print"/>
          <a:srcRect/>
          <a:stretch>
            <a:fillRect/>
          </a:stretch>
        </p:blipFill>
        <p:spPr bwMode="auto">
          <a:xfrm>
            <a:off x="3643313" y="2415196"/>
            <a:ext cx="1627187" cy="1627188"/>
          </a:xfrm>
          <a:prstGeom prst="rect">
            <a:avLst/>
          </a:prstGeom>
          <a:noFill/>
          <a:ln w="9525">
            <a:noFill/>
            <a:miter lim="800000"/>
            <a:headEnd/>
            <a:tailEnd/>
          </a:ln>
        </p:spPr>
      </p:pic>
      <p:sp>
        <p:nvSpPr>
          <p:cNvPr id="56" name="AutoShape 4"/>
          <p:cNvSpPr>
            <a:spLocks noChangeArrowheads="1"/>
          </p:cNvSpPr>
          <p:nvPr/>
        </p:nvSpPr>
        <p:spPr bwMode="auto">
          <a:xfrm>
            <a:off x="1042988" y="1257909"/>
            <a:ext cx="6985000" cy="3600450"/>
          </a:xfrm>
          <a:prstGeom prst="roundRect">
            <a:avLst>
              <a:gd name="adj" fmla="val 16667"/>
            </a:avLst>
          </a:prstGeom>
          <a:solidFill>
            <a:srgbClr val="2D2D8A">
              <a:lumMod val="75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sp>
        <p:nvSpPr>
          <p:cNvPr id="57" name="Text Box 6"/>
          <p:cNvSpPr txBox="1">
            <a:spLocks noChangeArrowheads="1"/>
          </p:cNvSpPr>
          <p:nvPr/>
        </p:nvSpPr>
        <p:spPr bwMode="auto">
          <a:xfrm>
            <a:off x="1042988" y="4520221"/>
            <a:ext cx="6985000" cy="304800"/>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dirty="0">
                <a:ln>
                  <a:noFill/>
                </a:ln>
                <a:solidFill>
                  <a:srgbClr val="FFFFFF"/>
                </a:solidFill>
                <a:effectLst/>
                <a:uLnTx/>
                <a:uFillTx/>
              </a:rPr>
              <a:t>Dataåtkomstlager (DAL) </a:t>
            </a:r>
            <a:r>
              <a:rPr kumimoji="0" lang="sv-SE" sz="1800" b="0" i="0" u="none" strike="noStrike" kern="0" cap="none" spc="0" normalizeH="0" baseline="0" noProof="0" dirty="0">
                <a:ln>
                  <a:noFill/>
                </a:ln>
                <a:solidFill>
                  <a:srgbClr val="FFFFFF"/>
                </a:solidFill>
                <a:effectLst/>
                <a:uLnTx/>
                <a:uFillTx/>
              </a:rPr>
              <a:t>(Ex. </a:t>
            </a:r>
            <a:r>
              <a:rPr kumimoji="0" lang="sv-SE" sz="1800" b="0" i="0" u="none" strike="noStrike" kern="0" cap="none" spc="0" normalizeH="0" baseline="0" noProof="0" dirty="0" err="1">
                <a:ln>
                  <a:noFill/>
                </a:ln>
                <a:solidFill>
                  <a:srgbClr val="FFFFFF"/>
                </a:solidFill>
                <a:effectLst/>
                <a:uLnTx/>
                <a:uFillTx/>
              </a:rPr>
              <a:t>C#-klasser</a:t>
            </a:r>
            <a:r>
              <a:rPr kumimoji="0" lang="sv-SE" sz="1800" b="0" i="0" u="none" strike="noStrike" kern="0" cap="none" spc="0" normalizeH="0" baseline="0" noProof="0" dirty="0">
                <a:ln>
                  <a:noFill/>
                </a:ln>
                <a:solidFill>
                  <a:srgbClr val="FFFFFF"/>
                </a:solidFill>
                <a:effectLst/>
                <a:uLnTx/>
                <a:uFillTx/>
              </a:rPr>
              <a:t>)</a:t>
            </a:r>
          </a:p>
        </p:txBody>
      </p:sp>
      <p:pic>
        <p:nvPicPr>
          <p:cNvPr id="58" name="Picture 16" descr="P:\Icons\128x128\shadow\data_into.png"/>
          <p:cNvPicPr>
            <a:picLocks noChangeAspect="1" noChangeArrowheads="1"/>
          </p:cNvPicPr>
          <p:nvPr/>
        </p:nvPicPr>
        <p:blipFill>
          <a:blip r:embed="rId3" cstate="print"/>
          <a:srcRect/>
          <a:stretch>
            <a:fillRect/>
          </a:stretch>
        </p:blipFill>
        <p:spPr bwMode="auto">
          <a:xfrm>
            <a:off x="3714750" y="2558071"/>
            <a:ext cx="1646238" cy="1646238"/>
          </a:xfrm>
          <a:prstGeom prst="rect">
            <a:avLst/>
          </a:prstGeom>
          <a:noFill/>
          <a:ln w="9525">
            <a:noFill/>
            <a:miter lim="800000"/>
            <a:headEnd/>
            <a:tailEnd/>
          </a:ln>
        </p:spPr>
      </p:pic>
      <p:sp>
        <p:nvSpPr>
          <p:cNvPr id="59" name="AutoShape 9"/>
          <p:cNvSpPr>
            <a:spLocks noChangeArrowheads="1"/>
          </p:cNvSpPr>
          <p:nvPr/>
        </p:nvSpPr>
        <p:spPr bwMode="auto">
          <a:xfrm>
            <a:off x="1187450" y="1402371"/>
            <a:ext cx="6697663" cy="3097213"/>
          </a:xfrm>
          <a:prstGeom prst="roundRect">
            <a:avLst>
              <a:gd name="adj" fmla="val 16667"/>
            </a:avLst>
          </a:prstGeom>
          <a:solidFill>
            <a:srgbClr val="2D2D8A">
              <a:lumMod val="60000"/>
              <a:lumOff val="40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pic>
        <p:nvPicPr>
          <p:cNvPr id="60" name="Picture 17" descr="P:\Icons\128x128\shadow\gears.png"/>
          <p:cNvPicPr>
            <a:picLocks noChangeAspect="1" noChangeArrowheads="1"/>
          </p:cNvPicPr>
          <p:nvPr/>
        </p:nvPicPr>
        <p:blipFill>
          <a:blip r:embed="rId4" cstate="print"/>
          <a:srcRect/>
          <a:stretch>
            <a:fillRect/>
          </a:stretch>
        </p:blipFill>
        <p:spPr bwMode="auto">
          <a:xfrm>
            <a:off x="3714750" y="2272321"/>
            <a:ext cx="1627188" cy="1627188"/>
          </a:xfrm>
          <a:prstGeom prst="rect">
            <a:avLst/>
          </a:prstGeom>
          <a:noFill/>
          <a:ln w="9525">
            <a:noFill/>
            <a:miter lim="800000"/>
            <a:headEnd/>
            <a:tailEnd/>
          </a:ln>
        </p:spPr>
      </p:pic>
      <p:sp>
        <p:nvSpPr>
          <p:cNvPr id="61" name="Text Box 10"/>
          <p:cNvSpPr txBox="1">
            <a:spLocks noChangeArrowheads="1"/>
          </p:cNvSpPr>
          <p:nvPr/>
        </p:nvSpPr>
        <p:spPr bwMode="auto">
          <a:xfrm>
            <a:off x="1042988" y="4169384"/>
            <a:ext cx="6985000" cy="304800"/>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a:ln>
                  <a:noFill/>
                </a:ln>
                <a:solidFill>
                  <a:sysClr val="windowText" lastClr="000000"/>
                </a:solidFill>
                <a:effectLst/>
                <a:uLnTx/>
                <a:uFillTx/>
              </a:rPr>
              <a:t>Affärslager (BLL) </a:t>
            </a:r>
            <a:r>
              <a:rPr kumimoji="0" lang="sv-SE" sz="1800" b="0" i="0" u="none" strike="noStrike" kern="0" cap="none" spc="0" normalizeH="0" baseline="0" noProof="0">
                <a:ln>
                  <a:noFill/>
                </a:ln>
                <a:solidFill>
                  <a:sysClr val="windowText" lastClr="000000"/>
                </a:solidFill>
                <a:effectLst/>
                <a:uLnTx/>
                <a:uFillTx/>
              </a:rPr>
              <a:t>(Ex. C#-klasser)</a:t>
            </a:r>
          </a:p>
        </p:txBody>
      </p:sp>
      <p:sp>
        <p:nvSpPr>
          <p:cNvPr id="62" name="AutoShape 11"/>
          <p:cNvSpPr>
            <a:spLocks noChangeArrowheads="1"/>
          </p:cNvSpPr>
          <p:nvPr/>
        </p:nvSpPr>
        <p:spPr bwMode="auto">
          <a:xfrm>
            <a:off x="1331913" y="1546834"/>
            <a:ext cx="6408737" cy="2592387"/>
          </a:xfrm>
          <a:prstGeom prst="roundRect">
            <a:avLst>
              <a:gd name="adj" fmla="val 16667"/>
            </a:avLst>
          </a:prstGeom>
          <a:solidFill>
            <a:srgbClr val="2D2D8A">
              <a:lumMod val="40000"/>
              <a:lumOff val="60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pic>
        <p:nvPicPr>
          <p:cNvPr id="63" name="Picture 19" descr="P:\Icons\128x128\shadow\cubes.png"/>
          <p:cNvPicPr>
            <a:picLocks noChangeAspect="1" noChangeArrowheads="1"/>
          </p:cNvPicPr>
          <p:nvPr/>
        </p:nvPicPr>
        <p:blipFill>
          <a:blip r:embed="rId5" cstate="print"/>
          <a:srcRect/>
          <a:stretch>
            <a:fillRect/>
          </a:stretch>
        </p:blipFill>
        <p:spPr bwMode="auto">
          <a:xfrm>
            <a:off x="3714750" y="2058009"/>
            <a:ext cx="1627188" cy="1627187"/>
          </a:xfrm>
          <a:prstGeom prst="rect">
            <a:avLst/>
          </a:prstGeom>
          <a:noFill/>
          <a:ln w="9525">
            <a:noFill/>
            <a:miter lim="800000"/>
            <a:headEnd/>
            <a:tailEnd/>
          </a:ln>
        </p:spPr>
      </p:pic>
      <p:sp>
        <p:nvSpPr>
          <p:cNvPr id="64" name="AutoShape 13"/>
          <p:cNvSpPr>
            <a:spLocks noChangeArrowheads="1"/>
          </p:cNvSpPr>
          <p:nvPr/>
        </p:nvSpPr>
        <p:spPr bwMode="auto">
          <a:xfrm>
            <a:off x="1466828" y="1705574"/>
            <a:ext cx="6119813" cy="2016125"/>
          </a:xfrm>
          <a:prstGeom prst="roundRect">
            <a:avLst>
              <a:gd name="adj" fmla="val 16667"/>
            </a:avLst>
          </a:prstGeom>
          <a:solidFill>
            <a:srgbClr val="DAEDEF">
              <a:lumMod val="50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pic>
        <p:nvPicPr>
          <p:cNvPr id="65" name="Picture 20" descr="P:\Icons\128x128\shadow\text_tree.png"/>
          <p:cNvPicPr>
            <a:picLocks noChangeAspect="1" noChangeArrowheads="1"/>
          </p:cNvPicPr>
          <p:nvPr/>
        </p:nvPicPr>
        <p:blipFill>
          <a:blip r:embed="rId6" cstate="print"/>
          <a:srcRect/>
          <a:stretch>
            <a:fillRect/>
          </a:stretch>
        </p:blipFill>
        <p:spPr bwMode="auto">
          <a:xfrm>
            <a:off x="3929063" y="1986571"/>
            <a:ext cx="1217612" cy="1217613"/>
          </a:xfrm>
          <a:prstGeom prst="rect">
            <a:avLst/>
          </a:prstGeom>
          <a:noFill/>
          <a:ln w="9525">
            <a:noFill/>
            <a:miter lim="800000"/>
            <a:headEnd/>
            <a:tailEnd/>
          </a:ln>
        </p:spPr>
      </p:pic>
      <p:sp>
        <p:nvSpPr>
          <p:cNvPr id="66" name="AutoShape 15"/>
          <p:cNvSpPr>
            <a:spLocks noChangeArrowheads="1"/>
          </p:cNvSpPr>
          <p:nvPr/>
        </p:nvSpPr>
        <p:spPr bwMode="auto">
          <a:xfrm>
            <a:off x="4283968" y="1830988"/>
            <a:ext cx="3170911" cy="1512888"/>
          </a:xfrm>
          <a:prstGeom prst="roundRect">
            <a:avLst>
              <a:gd name="adj" fmla="val 16667"/>
            </a:avLst>
          </a:prstGeom>
          <a:solidFill>
            <a:srgbClr val="BBE0E3">
              <a:lumMod val="75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pic>
        <p:nvPicPr>
          <p:cNvPr id="67" name="Picture 21" descr="P:\Icons\128x128\shadow\palette2.png"/>
          <p:cNvPicPr>
            <a:picLocks noChangeAspect="1" noChangeArrowheads="1"/>
          </p:cNvPicPr>
          <p:nvPr/>
        </p:nvPicPr>
        <p:blipFill>
          <a:blip r:embed="rId7" cstate="print"/>
          <a:srcRect/>
          <a:stretch>
            <a:fillRect/>
          </a:stretch>
        </p:blipFill>
        <p:spPr bwMode="auto">
          <a:xfrm>
            <a:off x="6804248" y="2641476"/>
            <a:ext cx="567060" cy="567060"/>
          </a:xfrm>
          <a:prstGeom prst="rect">
            <a:avLst/>
          </a:prstGeom>
          <a:noFill/>
          <a:ln w="9525">
            <a:noFill/>
            <a:miter lim="800000"/>
            <a:headEnd/>
            <a:tailEnd/>
          </a:ln>
        </p:spPr>
      </p:pic>
      <p:sp>
        <p:nvSpPr>
          <p:cNvPr id="68" name="AutoShape 15"/>
          <p:cNvSpPr>
            <a:spLocks noChangeArrowheads="1"/>
          </p:cNvSpPr>
          <p:nvPr/>
        </p:nvSpPr>
        <p:spPr bwMode="auto">
          <a:xfrm>
            <a:off x="1619672" y="1826536"/>
            <a:ext cx="2664296" cy="1557873"/>
          </a:xfrm>
          <a:prstGeom prst="roundRect">
            <a:avLst>
              <a:gd name="adj" fmla="val 16667"/>
            </a:avLst>
          </a:prstGeom>
          <a:solidFill>
            <a:srgbClr val="BBE0E3">
              <a:lumMod val="90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sv-SE" kern="0" noProof="0" dirty="0" smtClean="0">
              <a:solidFill>
                <a:srgbClr val="FFFFFF"/>
              </a:solidFill>
              <a:latin typeface="Verdana"/>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dirty="0">
              <a:ln>
                <a:noFill/>
              </a:ln>
              <a:solidFill>
                <a:srgbClr val="FFFFFF"/>
              </a:solidFill>
              <a:effectLst/>
              <a:uLnTx/>
              <a:uFillTx/>
              <a:latin typeface="Verdana"/>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sv-SE" kern="0" noProof="0" dirty="0" smtClean="0">
              <a:solidFill>
                <a:srgbClr val="FFFFFF"/>
              </a:solidFill>
              <a:latin typeface="Verdana"/>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050" b="0" i="0" u="none" strike="noStrike" kern="0" cap="none" spc="0" normalizeH="0" baseline="0" dirty="0">
              <a:ln>
                <a:noFill/>
              </a:ln>
              <a:solidFill>
                <a:srgbClr val="FFFFFF"/>
              </a:solidFill>
              <a:effectLst/>
              <a:uLnTx/>
              <a:uFillTx/>
              <a:latin typeface="Verdana"/>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sv-SE" sz="1050" kern="0" noProof="0" dirty="0" smtClean="0">
              <a:solidFill>
                <a:srgbClr val="FFFFFF"/>
              </a:solidFill>
              <a:latin typeface="Verdana"/>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050" b="0" i="0" u="none" strike="noStrike" kern="0" cap="none" spc="0" normalizeH="0" baseline="0" noProof="0" dirty="0" smtClean="0">
              <a:ln>
                <a:noFill/>
              </a:ln>
              <a:solidFill>
                <a:srgbClr val="FFFFFF"/>
              </a:solidFill>
              <a:effectLst/>
              <a:uLnTx/>
              <a:uFillTx/>
              <a:latin typeface="Verdana"/>
              <a:ea typeface="+mn-ea"/>
              <a:cs typeface="+mn-cs"/>
            </a:endParaRPr>
          </a:p>
        </p:txBody>
      </p:sp>
      <p:sp>
        <p:nvSpPr>
          <p:cNvPr id="69" name="Text Box 17"/>
          <p:cNvSpPr txBox="1">
            <a:spLocks noChangeArrowheads="1"/>
          </p:cNvSpPr>
          <p:nvPr/>
        </p:nvSpPr>
        <p:spPr bwMode="auto">
          <a:xfrm>
            <a:off x="1691680" y="2200884"/>
            <a:ext cx="2520280" cy="646331"/>
          </a:xfrm>
          <a:prstGeom prst="rect">
            <a:avLst/>
          </a:prstGeom>
          <a:noFill/>
          <a:ln w="9525" algn="ctr">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dirty="0">
                <a:ln>
                  <a:noFill/>
                </a:ln>
                <a:solidFill>
                  <a:sysClr val="windowText" lastClr="000000"/>
                </a:solidFill>
                <a:effectLst/>
                <a:uLnTx/>
                <a:uFillTx/>
              </a:rPr>
              <a:t>Uppförande </a:t>
            </a:r>
            <a:r>
              <a:rPr kumimoji="0" lang="sv-SE" sz="1800" b="0" i="0" u="none" strike="noStrike" kern="0" cap="none" spc="0" normalizeH="0" baseline="0" noProof="0" dirty="0">
                <a:ln>
                  <a:noFill/>
                </a:ln>
                <a:solidFill>
                  <a:sysClr val="windowText" lastClr="000000"/>
                </a:solidFill>
                <a:effectLst/>
                <a:uLnTx/>
                <a:uFillTx/>
              </a:rPr>
              <a:t>(</a:t>
            </a:r>
            <a:r>
              <a:rPr kumimoji="0" lang="sv-SE" sz="1800" b="0" i="0" u="none" strike="noStrike" kern="0" cap="none" spc="0" normalizeH="0" baseline="0" noProof="0" dirty="0" err="1">
                <a:ln>
                  <a:noFill/>
                </a:ln>
                <a:solidFill>
                  <a:sysClr val="windowText" lastClr="000000"/>
                </a:solidFill>
                <a:effectLst/>
                <a:uLnTx/>
                <a:uFillTx/>
              </a:rPr>
              <a:t>Behavior</a:t>
            </a:r>
            <a:r>
              <a:rPr kumimoji="0" lang="sv-SE" sz="1800" b="0" i="0" u="none" strike="noStrike" kern="0" cap="none" spc="0" normalizeH="0" baseline="0" noProof="0" dirty="0">
                <a:ln>
                  <a:noFill/>
                </a:ln>
                <a:solidFill>
                  <a:sysClr val="windowText" lastClr="000000"/>
                </a:solidFill>
                <a:effectLst/>
                <a:uLnTx/>
                <a:uFillTx/>
              </a:rPr>
              <a:t>)</a:t>
            </a:r>
            <a:br>
              <a:rPr kumimoji="0" lang="sv-SE" sz="1800" b="0" i="0" u="none" strike="noStrike" kern="0" cap="none" spc="0" normalizeH="0" baseline="0" noProof="0" dirty="0">
                <a:ln>
                  <a:noFill/>
                </a:ln>
                <a:solidFill>
                  <a:sysClr val="windowText" lastClr="000000"/>
                </a:solidFill>
                <a:effectLst/>
                <a:uLnTx/>
                <a:uFillTx/>
              </a:rPr>
            </a:br>
            <a:r>
              <a:rPr kumimoji="0" lang="sv-SE" sz="1800" b="0" i="0" u="none" strike="noStrike" kern="0" cap="none" spc="0" normalizeH="0" baseline="0" noProof="0" dirty="0">
                <a:ln>
                  <a:noFill/>
                </a:ln>
                <a:solidFill>
                  <a:sysClr val="windowText" lastClr="000000"/>
                </a:solidFill>
                <a:effectLst/>
                <a:uLnTx/>
                <a:uFillTx/>
              </a:rPr>
              <a:t>JavaScript</a:t>
            </a:r>
          </a:p>
        </p:txBody>
      </p:sp>
      <p:sp>
        <p:nvSpPr>
          <p:cNvPr id="70" name="Text Box 6"/>
          <p:cNvSpPr txBox="1">
            <a:spLocks noChangeArrowheads="1"/>
          </p:cNvSpPr>
          <p:nvPr/>
        </p:nvSpPr>
        <p:spPr bwMode="auto">
          <a:xfrm>
            <a:off x="1025525" y="4863121"/>
            <a:ext cx="6985000" cy="304800"/>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dirty="0">
                <a:ln>
                  <a:noFill/>
                </a:ln>
                <a:solidFill>
                  <a:srgbClr val="FFFFFF"/>
                </a:solidFill>
                <a:effectLst/>
                <a:uLnTx/>
                <a:uFillTx/>
              </a:rPr>
              <a:t>Datalager </a:t>
            </a:r>
            <a:r>
              <a:rPr kumimoji="0" lang="sv-SE" sz="1800" b="0" i="0" u="none" strike="noStrike" kern="0" cap="none" spc="0" normalizeH="0" baseline="0" noProof="0" dirty="0">
                <a:ln>
                  <a:noFill/>
                </a:ln>
                <a:solidFill>
                  <a:srgbClr val="FFFFFF"/>
                </a:solidFill>
                <a:effectLst/>
                <a:uLnTx/>
                <a:uFillTx/>
              </a:rPr>
              <a:t>(Ex. MSSQL)</a:t>
            </a:r>
          </a:p>
        </p:txBody>
      </p:sp>
      <p:sp>
        <p:nvSpPr>
          <p:cNvPr id="71" name="Text Box 10"/>
          <p:cNvSpPr txBox="1">
            <a:spLocks noChangeArrowheads="1"/>
          </p:cNvSpPr>
          <p:nvPr/>
        </p:nvSpPr>
        <p:spPr bwMode="auto">
          <a:xfrm>
            <a:off x="1041400" y="3772509"/>
            <a:ext cx="6985000" cy="304800"/>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a:ln>
                  <a:noFill/>
                </a:ln>
                <a:solidFill>
                  <a:sysClr val="windowText" lastClr="000000"/>
                </a:solidFill>
                <a:effectLst/>
                <a:uLnTx/>
                <a:uFillTx/>
              </a:rPr>
              <a:t>Användargränsnittslager </a:t>
            </a:r>
            <a:r>
              <a:rPr kumimoji="0" lang="sv-SE" sz="1800" b="0" i="0" u="none" strike="noStrike" kern="0" cap="none" spc="0" normalizeH="0" baseline="0" noProof="0">
                <a:ln>
                  <a:noFill/>
                </a:ln>
                <a:solidFill>
                  <a:sysClr val="windowText" lastClr="000000"/>
                </a:solidFill>
                <a:effectLst/>
                <a:uLnTx/>
                <a:uFillTx/>
              </a:rPr>
              <a:t>(Ex. ASP.NET .aspx)</a:t>
            </a:r>
          </a:p>
        </p:txBody>
      </p:sp>
      <p:sp>
        <p:nvSpPr>
          <p:cNvPr id="72" name="Text Box 14"/>
          <p:cNvSpPr txBox="1">
            <a:spLocks noChangeArrowheads="1"/>
          </p:cNvSpPr>
          <p:nvPr/>
        </p:nvSpPr>
        <p:spPr bwMode="auto">
          <a:xfrm>
            <a:off x="2411760" y="2137420"/>
            <a:ext cx="6985000" cy="304800"/>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dirty="0">
                <a:ln>
                  <a:noFill/>
                </a:ln>
                <a:solidFill>
                  <a:sysClr val="windowText" lastClr="000000"/>
                </a:solidFill>
                <a:effectLst/>
                <a:uLnTx/>
                <a:uFillTx/>
              </a:rPr>
              <a:t>Presentation </a:t>
            </a:r>
            <a:r>
              <a:rPr kumimoji="0" lang="sv-SE" sz="1800" b="0" i="0" u="none" strike="noStrike" kern="0" cap="none" spc="0" normalizeH="0" baseline="0" noProof="0" dirty="0">
                <a:ln>
                  <a:noFill/>
                </a:ln>
                <a:solidFill>
                  <a:sysClr val="windowText" lastClr="000000"/>
                </a:solidFill>
                <a:effectLst/>
                <a:uLnTx/>
                <a:uFillTx/>
              </a:rPr>
              <a:t>(CSS)</a:t>
            </a:r>
          </a:p>
        </p:txBody>
      </p:sp>
      <p:sp>
        <p:nvSpPr>
          <p:cNvPr id="73" name="Text Box 12"/>
          <p:cNvSpPr txBox="1">
            <a:spLocks noChangeArrowheads="1"/>
          </p:cNvSpPr>
          <p:nvPr/>
        </p:nvSpPr>
        <p:spPr bwMode="auto">
          <a:xfrm>
            <a:off x="1042988" y="3383571"/>
            <a:ext cx="6985000" cy="369332"/>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dirty="0">
                <a:ln>
                  <a:noFill/>
                </a:ln>
                <a:solidFill>
                  <a:sysClr val="windowText" lastClr="000000"/>
                </a:solidFill>
                <a:effectLst/>
                <a:uLnTx/>
                <a:uFillTx/>
              </a:rPr>
              <a:t>Struktur </a:t>
            </a:r>
            <a:r>
              <a:rPr kumimoji="0" lang="sv-SE" sz="1800" b="0" i="0" u="none" strike="noStrike" kern="0" cap="none" spc="0" normalizeH="0" baseline="0" noProof="0" dirty="0" smtClean="0">
                <a:ln>
                  <a:noFill/>
                </a:ln>
                <a:solidFill>
                  <a:sysClr val="windowText" lastClr="000000"/>
                </a:solidFill>
                <a:effectLst/>
                <a:uLnTx/>
                <a:uFillTx/>
              </a:rPr>
              <a:t>(HTML</a:t>
            </a:r>
            <a:r>
              <a:rPr kumimoji="0" lang="sv-SE" sz="1800" b="0" i="0" u="none" strike="noStrike" kern="0" cap="none" spc="0" normalizeH="0" baseline="0" noProof="0" dirty="0">
                <a:ln>
                  <a:noFill/>
                </a:ln>
                <a:solidFill>
                  <a:sysClr val="windowText" lastClr="000000"/>
                </a:solidFill>
                <a:effectLst/>
                <a:uLnTx/>
                <a:uFillTx/>
              </a:rPr>
              <a:t>)</a:t>
            </a:r>
          </a:p>
        </p:txBody>
      </p:sp>
      <p:pic>
        <p:nvPicPr>
          <p:cNvPr id="74" name="Picture 22" descr="P:\Icons\128x128\shadow\magic-wand.png"/>
          <p:cNvPicPr>
            <a:picLocks noChangeAspect="1" noChangeArrowheads="1"/>
          </p:cNvPicPr>
          <p:nvPr/>
        </p:nvPicPr>
        <p:blipFill>
          <a:blip r:embed="rId8" cstate="print"/>
          <a:srcRect/>
          <a:stretch>
            <a:fillRect/>
          </a:stretch>
        </p:blipFill>
        <p:spPr bwMode="auto">
          <a:xfrm>
            <a:off x="3707904" y="2641476"/>
            <a:ext cx="360040" cy="360040"/>
          </a:xfrm>
          <a:prstGeom prst="rect">
            <a:avLst/>
          </a:prstGeom>
          <a:noFill/>
          <a:ln w="9525">
            <a:noFill/>
            <a:miter lim="800000"/>
            <a:headEnd/>
            <a:tailEnd/>
          </a:ln>
        </p:spPr>
      </p:pic>
      <p:sp>
        <p:nvSpPr>
          <p:cNvPr id="75" name="Oval 74"/>
          <p:cNvSpPr/>
          <p:nvPr/>
        </p:nvSpPr>
        <p:spPr bwMode="auto">
          <a:xfrm>
            <a:off x="7072330" y="3701076"/>
            <a:ext cx="1836000" cy="1764000"/>
          </a:xfrm>
          <a:prstGeom prst="ellipse">
            <a:avLst/>
          </a:prstGeom>
          <a:solidFill>
            <a:srgbClr val="2D2D8A">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dirty="0">
              <a:ln>
                <a:noFill/>
              </a:ln>
              <a:solidFill>
                <a:srgbClr val="000000"/>
              </a:solidFill>
              <a:effectLst/>
              <a:uLnTx/>
              <a:uFillTx/>
              <a:latin typeface="Verdana"/>
              <a:ea typeface="+mn-ea"/>
              <a:cs typeface="+mn-cs"/>
            </a:endParaRPr>
          </a:p>
        </p:txBody>
      </p:sp>
      <p:sp>
        <p:nvSpPr>
          <p:cNvPr id="76" name="TextBox 75"/>
          <p:cNvSpPr txBox="1"/>
          <p:nvPr/>
        </p:nvSpPr>
        <p:spPr>
          <a:xfrm>
            <a:off x="7397147" y="4282764"/>
            <a:ext cx="1258678" cy="523220"/>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2800" b="1" i="0" u="none" strike="noStrike" kern="0" cap="none" spc="150" normalizeH="0" baseline="0" noProof="0" dirty="0">
                <a:ln w="11430"/>
                <a:solidFill>
                  <a:srgbClr val="F8F8F8"/>
                </a:solidFill>
                <a:effectLst>
                  <a:outerShdw blurRad="25400" algn="tl" rotWithShape="0">
                    <a:srgbClr val="000000">
                      <a:alpha val="43000"/>
                    </a:srgbClr>
                  </a:outerShdw>
                </a:effectLst>
                <a:uLnTx/>
                <a:uFillTx/>
              </a:rPr>
              <a:t>Server</a:t>
            </a:r>
          </a:p>
        </p:txBody>
      </p:sp>
      <p:sp>
        <p:nvSpPr>
          <p:cNvPr id="77" name="Oval 76"/>
          <p:cNvSpPr/>
          <p:nvPr/>
        </p:nvSpPr>
        <p:spPr bwMode="auto">
          <a:xfrm>
            <a:off x="1357290" y="2772382"/>
            <a:ext cx="1008000" cy="972000"/>
          </a:xfrm>
          <a:prstGeom prst="ellipse">
            <a:avLst/>
          </a:prstGeom>
          <a:solidFill>
            <a:srgbClr val="BBE0E3">
              <a:lumMod val="75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000000"/>
              </a:solidFill>
              <a:effectLst/>
              <a:uLnTx/>
              <a:uFillTx/>
              <a:latin typeface="Verdana"/>
              <a:ea typeface="+mn-ea"/>
              <a:cs typeface="+mn-cs"/>
            </a:endParaRPr>
          </a:p>
        </p:txBody>
      </p:sp>
      <p:sp>
        <p:nvSpPr>
          <p:cNvPr id="78" name="TextBox 77"/>
          <p:cNvSpPr txBox="1"/>
          <p:nvPr/>
        </p:nvSpPr>
        <p:spPr>
          <a:xfrm>
            <a:off x="1437641" y="3058134"/>
            <a:ext cx="857927" cy="369332"/>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150" normalizeH="0" baseline="0" noProof="0" dirty="0">
                <a:ln w="11430"/>
                <a:solidFill>
                  <a:srgbClr val="F8F8F8"/>
                </a:solidFill>
                <a:effectLst>
                  <a:outerShdw blurRad="25400" algn="tl" rotWithShape="0">
                    <a:srgbClr val="000000">
                      <a:alpha val="43000"/>
                    </a:srgbClr>
                  </a:outerShdw>
                </a:effectLst>
                <a:uLnTx/>
                <a:uFillTx/>
              </a:rPr>
              <a:t>Klient</a:t>
            </a:r>
          </a:p>
        </p:txBody>
      </p:sp>
    </p:spTree>
    <p:extLst>
      <p:ext uri="{BB962C8B-B14F-4D97-AF65-F5344CB8AC3E}">
        <p14:creationId xmlns:p14="http://schemas.microsoft.com/office/powerpoint/2010/main" val="24136753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2000"/>
                                        <p:tgtEl>
                                          <p:spTgt spid="70"/>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20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20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20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2000"/>
                                        <p:tgtEl>
                                          <p:spTgt spid="56"/>
                                        </p:tgtEl>
                                      </p:cBhvr>
                                    </p:animEffect>
                                  </p:childTnLst>
                                </p:cTn>
                              </p:par>
                              <p:par>
                                <p:cTn id="22" presetID="10"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2000"/>
                                        <p:tgtEl>
                                          <p:spTgt spid="5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2000"/>
                                        <p:tgtEl>
                                          <p:spTgt spid="61"/>
                                        </p:tgtEl>
                                      </p:cBhvr>
                                    </p:animEffect>
                                  </p:childTnLst>
                                </p:cTn>
                              </p:par>
                              <p:par>
                                <p:cTn id="30" presetID="10" presetClass="entr" presetSubtype="0"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2000"/>
                                        <p:tgtEl>
                                          <p:spTgt spid="59"/>
                                        </p:tgtEl>
                                      </p:cBhvr>
                                    </p:animEffect>
                                  </p:childTnLst>
                                </p:cTn>
                              </p:par>
                              <p:par>
                                <p:cTn id="33" presetID="10"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20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2000"/>
                                        <p:tgtEl>
                                          <p:spTgt spid="6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2000"/>
                                        <p:tgtEl>
                                          <p:spTgt spid="71"/>
                                        </p:tgtEl>
                                      </p:cBhvr>
                                    </p:animEffect>
                                  </p:childTnLst>
                                </p:cTn>
                              </p:par>
                              <p:par>
                                <p:cTn id="44" presetID="10" presetClass="entr" presetSubtype="0" fill="hold"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2000"/>
                                        <p:tgtEl>
                                          <p:spTgt spid="6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fade">
                                      <p:cBhvr>
                                        <p:cTn id="51" dur="2000"/>
                                        <p:tgtEl>
                                          <p:spTgt spid="73"/>
                                        </p:tgtEl>
                                      </p:cBhvr>
                                    </p:animEffect>
                                  </p:childTnLst>
                                </p:cTn>
                              </p:par>
                              <p:par>
                                <p:cTn id="52" presetID="10"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2000"/>
                                        <p:tgtEl>
                                          <p:spTgt spid="64"/>
                                        </p:tgtEl>
                                      </p:cBhvr>
                                    </p:animEffect>
                                  </p:childTnLst>
                                </p:cTn>
                              </p:par>
                              <p:par>
                                <p:cTn id="55" presetID="10"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fade">
                                      <p:cBhvr>
                                        <p:cTn id="57" dur="2000"/>
                                        <p:tgtEl>
                                          <p:spTgt spid="6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fade">
                                      <p:cBhvr>
                                        <p:cTn id="62" dur="2000"/>
                                        <p:tgtEl>
                                          <p:spTgt spid="72"/>
                                        </p:tgtEl>
                                      </p:cBhvr>
                                    </p:animEffect>
                                  </p:childTnLst>
                                </p:cTn>
                              </p:par>
                              <p:par>
                                <p:cTn id="63" presetID="10" presetClass="entr" presetSubtype="0" fill="hold"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2000"/>
                                        <p:tgtEl>
                                          <p:spTgt spid="66"/>
                                        </p:tgtEl>
                                      </p:cBhvr>
                                    </p:animEffect>
                                  </p:childTnLst>
                                </p:cTn>
                              </p:par>
                              <p:par>
                                <p:cTn id="66" presetID="10" presetClass="entr" presetSubtype="0"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2000"/>
                                        <p:tgtEl>
                                          <p:spTgt spid="6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68"/>
                                        </p:tgtEl>
                                        <p:attrNameLst>
                                          <p:attrName>style.visibility</p:attrName>
                                        </p:attrNameLst>
                                      </p:cBhvr>
                                      <p:to>
                                        <p:strVal val="visible"/>
                                      </p:to>
                                    </p:set>
                                    <p:animEffect transition="in" filter="fade">
                                      <p:cBhvr>
                                        <p:cTn id="73" dur="2000"/>
                                        <p:tgtEl>
                                          <p:spTgt spid="6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fade">
                                      <p:cBhvr>
                                        <p:cTn id="76" dur="2000"/>
                                        <p:tgtEl>
                                          <p:spTgt spid="69"/>
                                        </p:tgtEl>
                                      </p:cBhvr>
                                    </p:animEffect>
                                  </p:childTnLst>
                                </p:cTn>
                              </p:par>
                              <p:par>
                                <p:cTn id="77" presetID="10" presetClass="entr" presetSubtype="0" fill="hold"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2000"/>
                                        <p:tgtEl>
                                          <p:spTgt spid="7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7"/>
                                        </p:tgtEl>
                                        <p:attrNameLst>
                                          <p:attrName>style.visibility</p:attrName>
                                        </p:attrNameLst>
                                      </p:cBhvr>
                                      <p:to>
                                        <p:strVal val="visible"/>
                                      </p:to>
                                    </p:set>
                                    <p:animEffect transition="in" filter="fade">
                                      <p:cBhvr>
                                        <p:cTn id="84" dur="2000"/>
                                        <p:tgtEl>
                                          <p:spTgt spid="77"/>
                                        </p:tgtEl>
                                      </p:cBhvr>
                                    </p:animEffect>
                                  </p:childTnLst>
                                </p:cTn>
                              </p:par>
                              <p:par>
                                <p:cTn id="85" presetID="10" presetClass="entr" presetSubtype="0" fill="hold" nodeType="withEffect">
                                  <p:stCondLst>
                                    <p:cond delay="0"/>
                                  </p:stCondLst>
                                  <p:childTnLst>
                                    <p:set>
                                      <p:cBhvr>
                                        <p:cTn id="86" dur="1" fill="hold">
                                          <p:stCondLst>
                                            <p:cond delay="0"/>
                                          </p:stCondLst>
                                        </p:cTn>
                                        <p:tgtEl>
                                          <p:spTgt spid="78"/>
                                        </p:tgtEl>
                                        <p:attrNameLst>
                                          <p:attrName>style.visibility</p:attrName>
                                        </p:attrNameLst>
                                      </p:cBhvr>
                                      <p:to>
                                        <p:strVal val="visible"/>
                                      </p:to>
                                    </p:set>
                                    <p:animEffect transition="in" filter="fade">
                                      <p:cBhvr>
                                        <p:cTn id="87" dur="2000"/>
                                        <p:tgtEl>
                                          <p:spTgt spid="78"/>
                                        </p:tgtEl>
                                      </p:cBhvr>
                                    </p:animEffect>
                                  </p:childTnLst>
                                </p:cTn>
                              </p:par>
                              <p:par>
                                <p:cTn id="88" presetID="10" presetClass="entr" presetSubtype="0" fill="hold" nodeType="with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fade">
                                      <p:cBhvr>
                                        <p:cTn id="90" dur="2000"/>
                                        <p:tgtEl>
                                          <p:spTgt spid="75"/>
                                        </p:tgtEl>
                                      </p:cBhvr>
                                    </p:animEffect>
                                  </p:childTnLst>
                                </p:cTn>
                              </p:par>
                              <p:par>
                                <p:cTn id="91" presetID="10" presetClass="entr" presetSubtype="0" fill="hold" nodeType="withEffect">
                                  <p:stCondLst>
                                    <p:cond delay="0"/>
                                  </p:stCondLst>
                                  <p:childTnLst>
                                    <p:set>
                                      <p:cBhvr>
                                        <p:cTn id="92" dur="1" fill="hold">
                                          <p:stCondLst>
                                            <p:cond delay="0"/>
                                          </p:stCondLst>
                                        </p:cTn>
                                        <p:tgtEl>
                                          <p:spTgt spid="76"/>
                                        </p:tgtEl>
                                        <p:attrNameLst>
                                          <p:attrName>style.visibility</p:attrName>
                                        </p:attrNameLst>
                                      </p:cBhvr>
                                      <p:to>
                                        <p:strVal val="visible"/>
                                      </p:to>
                                    </p:set>
                                    <p:animEffect transition="in" filter="fade">
                                      <p:cBhvr>
                                        <p:cTn id="93" dur="2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1" grpId="0"/>
      <p:bldP spid="69" grpId="0"/>
      <p:bldP spid="70" grpId="0"/>
      <p:bldP spid="71" grpId="0"/>
      <p:bldP spid="72" grpId="0"/>
      <p:bldP spid="7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E07 – </a:t>
            </a:r>
            <a:r>
              <a:rPr lang="en-US" sz="3200" b="1" dirty="0" smtClean="0"/>
              <a:t>Greased Lightning</a:t>
            </a:r>
            <a:endParaRPr lang="sv-SE" sz="3200" dirty="0"/>
          </a:p>
        </p:txBody>
      </p:sp>
      <p:sp>
        <p:nvSpPr>
          <p:cNvPr id="4" name="TextBox 3"/>
          <p:cNvSpPr txBox="1"/>
          <p:nvPr/>
        </p:nvSpPr>
        <p:spPr>
          <a:xfrm>
            <a:off x="1403648" y="1378601"/>
            <a:ext cx="3653564" cy="4555093"/>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CSS-egenskaper</a:t>
            </a:r>
          </a:p>
          <a:p>
            <a:pPr marL="285750" indent="-285750">
              <a:buFont typeface="Arial" charset="0"/>
              <a:buChar char="•"/>
            </a:pPr>
            <a:r>
              <a:rPr lang="sv-SE" dirty="0" smtClean="0">
                <a:latin typeface="Minya Nouvelle" pitchFamily="2" charset="0"/>
              </a:rPr>
              <a:t>Händelsestyrd programmering</a:t>
            </a:r>
          </a:p>
          <a:p>
            <a:pPr marL="285750" indent="-285750">
              <a:buFont typeface="Arial" charset="0"/>
              <a:buChar char="•"/>
            </a:pPr>
            <a:r>
              <a:rPr lang="sv-SE" dirty="0" smtClean="0">
                <a:latin typeface="Minya Nouvelle" pitchFamily="2" charset="0"/>
              </a:rPr>
              <a:t>Händelsehanterare</a:t>
            </a:r>
          </a:p>
          <a:p>
            <a:pPr marL="285750" indent="-285750">
              <a:buFont typeface="Arial" charset="0"/>
              <a:buChar char="•"/>
            </a:pPr>
            <a:r>
              <a:rPr lang="sv-SE" dirty="0" smtClean="0">
                <a:latin typeface="Minya Nouvelle" pitchFamily="2" charset="0"/>
              </a:rPr>
              <a:t>Typer av händelser</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2403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Ändra CSS-egenskaper</a:t>
            </a:r>
            <a:endParaRPr lang="sv-SE" dirty="0"/>
          </a:p>
        </p:txBody>
      </p:sp>
      <p:sp>
        <p:nvSpPr>
          <p:cNvPr id="3" name="Subtitle 2"/>
          <p:cNvSpPr>
            <a:spLocks noGrp="1"/>
          </p:cNvSpPr>
          <p:nvPr>
            <p:ph type="subTitle" idx="1"/>
          </p:nvPr>
        </p:nvSpPr>
        <p:spPr>
          <a:xfrm>
            <a:off x="323528" y="985292"/>
            <a:ext cx="8640960" cy="1460500"/>
          </a:xfrm>
        </p:spPr>
        <p:txBody>
          <a:bodyPr/>
          <a:lstStyle/>
          <a:p>
            <a:r>
              <a:rPr lang="sv-SE" sz="2000" dirty="0" smtClean="0"/>
              <a:t>Vi kommer åt stilegenskaper genom egenskapen </a:t>
            </a:r>
            <a:r>
              <a:rPr lang="sv-SE" sz="2000" b="1" dirty="0" smtClean="0"/>
              <a:t>style</a:t>
            </a:r>
            <a:r>
              <a:rPr lang="sv-SE" sz="2000" dirty="0" smtClean="0"/>
              <a:t> på våra noder:</a:t>
            </a:r>
            <a:endParaRPr lang="sv-SE" sz="2000"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259632" y="1417340"/>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document.querySelector</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discovery</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style.color</a:t>
            </a:r>
            <a:r>
              <a:rPr lang="sv-SE" sz="1400" dirty="0" smtClean="0">
                <a:latin typeface="Courier New" pitchFamily="49" charset="0"/>
                <a:cs typeface="Courier New" pitchFamily="49" charset="0"/>
              </a:rPr>
              <a:t> = "#AA5698";</a:t>
            </a:r>
            <a:endParaRPr lang="sv-SE" sz="1400" dirty="0">
              <a:latin typeface="Courier New" pitchFamily="49" charset="0"/>
              <a:cs typeface="Courier New" pitchFamily="49" charset="0"/>
            </a:endParaRPr>
          </a:p>
        </p:txBody>
      </p:sp>
      <p:sp>
        <p:nvSpPr>
          <p:cNvPr id="6" name="Subtitle 2"/>
          <p:cNvSpPr txBox="1">
            <a:spLocks/>
          </p:cNvSpPr>
          <p:nvPr/>
        </p:nvSpPr>
        <p:spPr>
          <a:xfrm>
            <a:off x="323528" y="2425452"/>
            <a:ext cx="8640960"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Eftersom bindestreck inte är ett giltigt tecken på en egenskap gör man följande:</a:t>
            </a:r>
          </a:p>
          <a:p>
            <a:endParaRPr lang="sv-SE" sz="2000" dirty="0" smtClean="0"/>
          </a:p>
        </p:txBody>
      </p:sp>
      <p:graphicFrame>
        <p:nvGraphicFramePr>
          <p:cNvPr id="7" name="Table 6"/>
          <p:cNvGraphicFramePr>
            <a:graphicFrameLocks noGrp="1"/>
          </p:cNvGraphicFramePr>
          <p:nvPr>
            <p:extLst>
              <p:ext uri="{D42A27DB-BD31-4B8C-83A1-F6EECF244321}">
                <p14:modId xmlns:p14="http://schemas.microsoft.com/office/powerpoint/2010/main" val="4087283859"/>
              </p:ext>
            </p:extLst>
          </p:nvPr>
        </p:nvGraphicFramePr>
        <p:xfrm>
          <a:off x="2699792" y="2857500"/>
          <a:ext cx="2736304" cy="1341120"/>
        </p:xfrm>
        <a:graphic>
          <a:graphicData uri="http://schemas.openxmlformats.org/drawingml/2006/table">
            <a:tbl>
              <a:tblPr firstRow="1" bandRow="1">
                <a:tableStyleId>{8A107856-5554-42FB-B03E-39F5DBC370BA}</a:tableStyleId>
              </a:tblPr>
              <a:tblGrid>
                <a:gridCol w="1440160"/>
                <a:gridCol w="1296144"/>
              </a:tblGrid>
              <a:tr h="216024">
                <a:tc>
                  <a:txBody>
                    <a:bodyPr/>
                    <a:lstStyle/>
                    <a:p>
                      <a:r>
                        <a:rPr lang="sv-SE" sz="1600" dirty="0" smtClean="0"/>
                        <a:t>font-</a:t>
                      </a:r>
                      <a:r>
                        <a:rPr lang="sv-SE" sz="1600" dirty="0" err="1" smtClean="0"/>
                        <a:t>size</a:t>
                      </a:r>
                      <a:endParaRPr lang="sv-SE" sz="1600" dirty="0"/>
                    </a:p>
                  </a:txBody>
                  <a:tcPr/>
                </a:tc>
                <a:tc>
                  <a:txBody>
                    <a:bodyPr/>
                    <a:lstStyle/>
                    <a:p>
                      <a:r>
                        <a:rPr lang="sv-SE" sz="1600" dirty="0" err="1" smtClean="0"/>
                        <a:t>fontSize</a:t>
                      </a:r>
                      <a:endParaRPr lang="sv-SE" sz="1600" dirty="0"/>
                    </a:p>
                  </a:txBody>
                  <a:tcPr/>
                </a:tc>
              </a:tr>
              <a:tr h="168776">
                <a:tc>
                  <a:txBody>
                    <a:bodyPr/>
                    <a:lstStyle/>
                    <a:p>
                      <a:r>
                        <a:rPr lang="sv-SE" sz="1600" dirty="0" err="1" smtClean="0"/>
                        <a:t>margin-left</a:t>
                      </a:r>
                      <a:endParaRPr lang="sv-SE" sz="1600" dirty="0"/>
                    </a:p>
                  </a:txBody>
                  <a:tcPr/>
                </a:tc>
                <a:tc>
                  <a:txBody>
                    <a:bodyPr/>
                    <a:lstStyle/>
                    <a:p>
                      <a:r>
                        <a:rPr lang="sv-SE" sz="1600" dirty="0" err="1" smtClean="0"/>
                        <a:t>marginLeft</a:t>
                      </a:r>
                      <a:endParaRPr lang="sv-SE" sz="1600" dirty="0"/>
                    </a:p>
                  </a:txBody>
                  <a:tcPr/>
                </a:tc>
              </a:tr>
              <a:tr h="121528">
                <a:tc>
                  <a:txBody>
                    <a:bodyPr/>
                    <a:lstStyle/>
                    <a:p>
                      <a:r>
                        <a:rPr lang="sv-SE" sz="1600" dirty="0" smtClean="0"/>
                        <a:t>...</a:t>
                      </a:r>
                      <a:endParaRPr lang="sv-SE" sz="1600" dirty="0"/>
                    </a:p>
                  </a:txBody>
                  <a:tcPr/>
                </a:tc>
                <a:tc>
                  <a:txBody>
                    <a:bodyPr/>
                    <a:lstStyle/>
                    <a:p>
                      <a:r>
                        <a:rPr lang="sv-SE" sz="1600" dirty="0" smtClean="0"/>
                        <a:t>...</a:t>
                      </a:r>
                      <a:endParaRPr lang="sv-SE" sz="1600" dirty="0"/>
                    </a:p>
                  </a:txBody>
                  <a:tcPr/>
                </a:tc>
              </a:tr>
              <a:tr h="146288">
                <a:tc>
                  <a:txBody>
                    <a:bodyPr/>
                    <a:lstStyle/>
                    <a:p>
                      <a:r>
                        <a:rPr lang="sv-SE" sz="1600" dirty="0" smtClean="0"/>
                        <a:t>Float</a:t>
                      </a:r>
                      <a:endParaRPr lang="sv-SE" sz="1600" dirty="0"/>
                    </a:p>
                  </a:txBody>
                  <a:tcPr/>
                </a:tc>
                <a:tc>
                  <a:txBody>
                    <a:bodyPr/>
                    <a:lstStyle/>
                    <a:p>
                      <a:r>
                        <a:rPr lang="sv-SE" sz="1600" dirty="0" err="1" smtClean="0"/>
                        <a:t>cssFloat</a:t>
                      </a:r>
                      <a:endParaRPr lang="sv-SE" sz="1600" dirty="0"/>
                    </a:p>
                  </a:txBody>
                  <a:tcPr/>
                </a:tc>
              </a:tr>
            </a:tbl>
          </a:graphicData>
        </a:graphic>
      </p:graphicFrame>
      <p:sp>
        <p:nvSpPr>
          <p:cNvPr id="8" name="Subtitle 2"/>
          <p:cNvSpPr txBox="1">
            <a:spLocks/>
          </p:cNvSpPr>
          <p:nvPr/>
        </p:nvSpPr>
        <p:spPr>
          <a:xfrm>
            <a:off x="1691680" y="4981736"/>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("style", "font-size:12px; </a:t>
            </a:r>
            <a:r>
              <a:rPr lang="sv-SE" sz="1400" dirty="0" err="1" smtClean="0">
                <a:latin typeface="Courier New" pitchFamily="49" charset="0"/>
                <a:cs typeface="Courier New" pitchFamily="49" charset="0"/>
              </a:rPr>
              <a:t>color:red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9"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txBox="1">
            <a:spLocks/>
          </p:cNvSpPr>
          <p:nvPr/>
        </p:nvSpPr>
        <p:spPr>
          <a:xfrm>
            <a:off x="1619672" y="4369668"/>
            <a:ext cx="6120680" cy="351656"/>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Tyvärr är det problem att använda style tillsammans med </a:t>
            </a:r>
            <a:r>
              <a:rPr lang="sv-SE" sz="1800" dirty="0" err="1" smtClean="0"/>
              <a:t>setAttribute</a:t>
            </a:r>
            <a:r>
              <a:rPr lang="sv-SE" sz="1800" dirty="0" smtClean="0"/>
              <a:t> i IE &lt;= 7. Annars kan vi skriva:</a:t>
            </a:r>
          </a:p>
          <a:p>
            <a:endParaRPr lang="sv-SE" sz="2000" dirty="0" smtClean="0"/>
          </a:p>
        </p:txBody>
      </p:sp>
    </p:spTree>
    <p:extLst>
      <p:ext uri="{BB962C8B-B14F-4D97-AF65-F5344CB8AC3E}">
        <p14:creationId xmlns:p14="http://schemas.microsoft.com/office/powerpoint/2010/main" val="3586764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Inline</a:t>
            </a:r>
            <a:r>
              <a:rPr lang="sv-SE" dirty="0" smtClean="0"/>
              <a:t> </a:t>
            </a:r>
            <a:r>
              <a:rPr lang="sv-SE" dirty="0" err="1" smtClean="0"/>
              <a:t>styles</a:t>
            </a:r>
            <a:endParaRPr lang="sv-SE" dirty="0"/>
          </a:p>
        </p:txBody>
      </p:sp>
      <p:sp>
        <p:nvSpPr>
          <p:cNvPr id="3" name="Subtitle 2"/>
          <p:cNvSpPr>
            <a:spLocks noGrp="1"/>
          </p:cNvSpPr>
          <p:nvPr>
            <p:ph type="subTitle" idx="1"/>
          </p:nvPr>
        </p:nvSpPr>
        <p:spPr/>
        <p:txBody>
          <a:bodyPr/>
          <a:lstStyle/>
          <a:p>
            <a:r>
              <a:rPr lang="sv-SE" dirty="0" smtClean="0"/>
              <a:t>Om vi sätter stilattribut med ex. </a:t>
            </a:r>
            <a:r>
              <a:rPr lang="sv-SE" dirty="0" err="1" smtClean="0"/>
              <a:t>style.color</a:t>
            </a:r>
            <a:r>
              <a:rPr lang="sv-SE" dirty="0" smtClean="0"/>
              <a:t> kommer HTML-outputen att ändras till:</a:t>
            </a:r>
          </a:p>
          <a:p>
            <a:endParaRPr lang="sv-SE" dirty="0"/>
          </a:p>
          <a:p>
            <a:endParaRPr lang="sv-SE" dirty="0"/>
          </a:p>
          <a:p>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531667" y="2497460"/>
            <a:ext cx="8144789"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discovery</a:t>
            </a:r>
            <a:r>
              <a:rPr lang="sv-SE" sz="1800" dirty="0" smtClean="0">
                <a:latin typeface="Courier New" pitchFamily="49" charset="0"/>
                <a:cs typeface="Courier New" pitchFamily="49" charset="0"/>
              </a:rPr>
              <a:t>" </a:t>
            </a:r>
            <a:r>
              <a:rPr lang="sv-SE" sz="1800" b="1" dirty="0" smtClean="0">
                <a:latin typeface="Courier New" pitchFamily="49" charset="0"/>
                <a:cs typeface="Courier New" pitchFamily="49" charset="0"/>
              </a:rPr>
              <a:t>style="</a:t>
            </a:r>
            <a:r>
              <a:rPr lang="sv-SE" sz="1800" b="1" dirty="0" err="1" smtClean="0">
                <a:latin typeface="Courier New" pitchFamily="49" charset="0"/>
                <a:cs typeface="Courier New" pitchFamily="49" charset="0"/>
              </a:rPr>
              <a:t>color:red</a:t>
            </a:r>
            <a:r>
              <a:rPr lang="sv-SE" sz="1800" b="1" dirty="0" smtClean="0">
                <a:latin typeface="Courier New" pitchFamily="49" charset="0"/>
                <a:cs typeface="Courier New" pitchFamily="49" charset="0"/>
              </a:rPr>
              <a:t>; "</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Tree>
    <p:extLst>
      <p:ext uri="{BB962C8B-B14F-4D97-AF65-F5344CB8AC3E}">
        <p14:creationId xmlns:p14="http://schemas.microsoft.com/office/powerpoint/2010/main" val="7921400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Undvik uppblandning av lager</a:t>
            </a:r>
            <a:endParaRPr lang="sv-SE" sz="3600" dirty="0"/>
          </a:p>
        </p:txBody>
      </p:sp>
      <p:sp>
        <p:nvSpPr>
          <p:cNvPr id="4" name="TextBox 3"/>
          <p:cNvSpPr txBox="1"/>
          <p:nvPr/>
        </p:nvSpPr>
        <p:spPr>
          <a:xfrm>
            <a:off x="323528" y="1057300"/>
            <a:ext cx="8568952" cy="738664"/>
          </a:xfrm>
          <a:prstGeom prst="rect">
            <a:avLst/>
          </a:prstGeom>
          <a:noFill/>
        </p:spPr>
        <p:txBody>
          <a:bodyPr wrap="square" rtlCol="0">
            <a:spAutoFit/>
          </a:bodyPr>
          <a:lstStyle/>
          <a:p>
            <a:r>
              <a:rPr lang="sv-SE" sz="1400" dirty="0">
                <a:latin typeface="Minya Nouvelle" pitchFamily="2" charset="0"/>
              </a:rPr>
              <a:t>Om vi ändrar CSS-koden i JavaScript så innebär detta att utseendet på sidan blir </a:t>
            </a:r>
            <a:r>
              <a:rPr lang="sv-SE" sz="1400" dirty="0" err="1">
                <a:latin typeface="Minya Nouvelle" pitchFamily="2" charset="0"/>
              </a:rPr>
              <a:t>svåruppdaterat</a:t>
            </a:r>
            <a:r>
              <a:rPr lang="sv-SE" sz="1400" dirty="0">
                <a:latin typeface="Minya Nouvelle" pitchFamily="2" charset="0"/>
              </a:rPr>
              <a:t> eftersom Uppförandelagret innehåller </a:t>
            </a:r>
            <a:r>
              <a:rPr lang="sv-SE" sz="1400" dirty="0" err="1">
                <a:latin typeface="Minya Nouvelle" pitchFamily="2" charset="0"/>
              </a:rPr>
              <a:t>Presentationslagerkod</a:t>
            </a:r>
            <a:r>
              <a:rPr lang="sv-SE" sz="1400" dirty="0" smtClean="0">
                <a:latin typeface="Minya Nouvelle" pitchFamily="2" charset="0"/>
              </a:rPr>
              <a:t>.</a:t>
            </a:r>
          </a:p>
          <a:p>
            <a:r>
              <a:rPr lang="sv-SE" sz="1400" b="1" dirty="0" smtClean="0">
                <a:latin typeface="Minya Nouvelle" pitchFamily="2" charset="0"/>
              </a:rPr>
              <a:t>Utnyttja </a:t>
            </a:r>
            <a:r>
              <a:rPr lang="sv-SE" sz="1400" b="1" dirty="0" err="1" smtClean="0">
                <a:latin typeface="Minya Nouvelle" pitchFamily="2" charset="0"/>
              </a:rPr>
              <a:t>css</a:t>
            </a:r>
            <a:r>
              <a:rPr lang="sv-SE" sz="1400" b="1" dirty="0" smtClean="0">
                <a:latin typeface="Minya Nouvelle" pitchFamily="2" charset="0"/>
              </a:rPr>
              <a:t>-klasser!</a:t>
            </a:r>
            <a:endParaRPr lang="sv-SE" sz="1400" b="1" dirty="0">
              <a:latin typeface="Minya Nouvelle" pitchFamily="2" charset="0"/>
            </a:endParaRPr>
          </a:p>
        </p:txBody>
      </p:sp>
      <p:sp>
        <p:nvSpPr>
          <p:cNvPr id="5" name="Subtitle 2"/>
          <p:cNvSpPr txBox="1">
            <a:spLocks/>
          </p:cNvSpPr>
          <p:nvPr/>
        </p:nvSpPr>
        <p:spPr>
          <a:xfrm>
            <a:off x="467544" y="1777380"/>
            <a:ext cx="7920880"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className</a:t>
            </a:r>
            <a:r>
              <a:rPr lang="sv-SE" sz="1400" b="1" dirty="0" smtClean="0">
                <a:latin typeface="Courier New" pitchFamily="49" charset="0"/>
                <a:cs typeface="Courier New" pitchFamily="49" charset="0"/>
              </a:rPr>
              <a:t> = "</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a:spLocks noGrp="1"/>
          </p:cNvSpPr>
          <p:nvPr>
            <p:ph type="subTitle" idx="1"/>
          </p:nvPr>
        </p:nvSpPr>
        <p:spPr>
          <a:xfrm>
            <a:off x="467544" y="2713484"/>
            <a:ext cx="7926772" cy="1368152"/>
          </a:xfrm>
        </p:spPr>
        <p:style>
          <a:lnRef idx="1">
            <a:schemeClr val="accent4"/>
          </a:lnRef>
          <a:fillRef idx="2">
            <a:schemeClr val="accent4"/>
          </a:fillRef>
          <a:effectRef idx="1">
            <a:schemeClr val="accent4"/>
          </a:effectRef>
          <a:fontRef idx="minor">
            <a:schemeClr val="dk1"/>
          </a:fontRef>
        </p:style>
        <p:txBody>
          <a:bodyPr/>
          <a:lstStyle/>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Dynamicly</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assigned</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classes</a:t>
            </a:r>
            <a:r>
              <a:rPr lang="sv-SE" sz="1400" dirty="0" smtClean="0">
                <a:latin typeface="Courier New" pitchFamily="49" charset="0"/>
                <a:cs typeface="Courier New" pitchFamily="49" charset="0"/>
              </a:rPr>
              <a:t> (via JavaScript) */</a:t>
            </a:r>
          </a:p>
          <a:p>
            <a:r>
              <a:rPr lang="sv-SE" sz="1400"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 {</a:t>
            </a:r>
          </a:p>
          <a:p>
            <a:r>
              <a:rPr lang="sv-SE" sz="1400" dirty="0" smtClean="0">
                <a:latin typeface="Courier New" pitchFamily="49" charset="0"/>
                <a:cs typeface="Courier New" pitchFamily="49" charset="0"/>
              </a:rPr>
              <a:t>   color: red;</a:t>
            </a:r>
          </a:p>
          <a:p>
            <a:r>
              <a:rPr lang="sv-SE" sz="1400" dirty="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background</a:t>
            </a:r>
            <a:r>
              <a:rPr lang="sv-SE" sz="1400" dirty="0" smtClean="0">
                <a:latin typeface="Courier New" pitchFamily="49" charset="0"/>
                <a:cs typeface="Courier New" pitchFamily="49" charset="0"/>
              </a:rPr>
              <a:t>-color: #12AC8B;</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7956376" y="1768088"/>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7812360" y="2713484"/>
            <a:ext cx="57099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css</a:t>
            </a:r>
            <a:endParaRPr lang="sv-SE" dirty="0" smtClean="0">
              <a:latin typeface="Minya Nouvelle" pitchFamily="2" charset="0"/>
            </a:endParaRPr>
          </a:p>
        </p:txBody>
      </p:sp>
      <p:sp>
        <p:nvSpPr>
          <p:cNvPr id="9" name="Subtitle 2"/>
          <p:cNvSpPr txBox="1">
            <a:spLocks/>
          </p:cNvSpPr>
          <p:nvPr/>
        </p:nvSpPr>
        <p:spPr>
          <a:xfrm>
            <a:off x="488378" y="4405672"/>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class</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10"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8043" y="4945732"/>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403" y="5248581"/>
            <a:ext cx="322588" cy="322588"/>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p:cNvSpPr txBox="1">
            <a:spLocks/>
          </p:cNvSpPr>
          <p:nvPr/>
        </p:nvSpPr>
        <p:spPr>
          <a:xfrm>
            <a:off x="2734853" y="4934676"/>
            <a:ext cx="6120680" cy="612068"/>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Tyvärr är det problem att använda </a:t>
            </a:r>
            <a:r>
              <a:rPr lang="sv-SE" sz="1800" dirty="0" err="1" smtClean="0"/>
              <a:t>class</a:t>
            </a:r>
            <a:r>
              <a:rPr lang="sv-SE" sz="1800" dirty="0" smtClean="0"/>
              <a:t> tillsammans med </a:t>
            </a:r>
            <a:r>
              <a:rPr lang="sv-SE" sz="1800" dirty="0" err="1" smtClean="0"/>
              <a:t>setAttribute</a:t>
            </a:r>
            <a:r>
              <a:rPr lang="sv-SE" sz="1800" dirty="0" smtClean="0"/>
              <a:t> i IE &lt;= 7.</a:t>
            </a:r>
          </a:p>
        </p:txBody>
      </p:sp>
      <p:pic>
        <p:nvPicPr>
          <p:cNvPr id="13" name="Picture 12" descr="P:\Icons\48x48\shadow\text_tre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202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 </a:t>
            </a:r>
            <a:r>
              <a:rPr lang="sv-SE" dirty="0" err="1" smtClean="0"/>
              <a:t>classList</a:t>
            </a:r>
            <a:endParaRPr lang="sv-SE" dirty="0"/>
          </a:p>
        </p:txBody>
      </p:sp>
      <p:sp>
        <p:nvSpPr>
          <p:cNvPr id="4" name="Subtitle 2"/>
          <p:cNvSpPr txBox="1">
            <a:spLocks/>
          </p:cNvSpPr>
          <p:nvPr/>
        </p:nvSpPr>
        <p:spPr>
          <a:xfrm>
            <a:off x="395536" y="1345332"/>
            <a:ext cx="7920880"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classList.add</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44437475"/>
              </p:ext>
            </p:extLst>
          </p:nvPr>
        </p:nvGraphicFramePr>
        <p:xfrm>
          <a:off x="1043608" y="2713484"/>
          <a:ext cx="6552728" cy="1341120"/>
        </p:xfrm>
        <a:graphic>
          <a:graphicData uri="http://schemas.openxmlformats.org/drawingml/2006/table">
            <a:tbl>
              <a:tblPr firstRow="1" bandRow="1">
                <a:tableStyleId>{8A107856-5554-42FB-B03E-39F5DBC370BA}</a:tableStyleId>
              </a:tblPr>
              <a:tblGrid>
                <a:gridCol w="3240360"/>
                <a:gridCol w="3312368"/>
              </a:tblGrid>
              <a:tr h="216024">
                <a:tc>
                  <a:txBody>
                    <a:bodyPr/>
                    <a:lstStyle/>
                    <a:p>
                      <a:r>
                        <a:rPr lang="sv-SE" sz="1600" b="0" dirty="0" err="1" smtClean="0"/>
                        <a:t>node.classList.</a:t>
                      </a:r>
                      <a:r>
                        <a:rPr lang="sv-SE" sz="1600" b="1" dirty="0" err="1" smtClean="0"/>
                        <a:t>add</a:t>
                      </a:r>
                      <a:r>
                        <a:rPr lang="sv-SE" sz="1600" b="0" dirty="0" smtClean="0"/>
                        <a:t>( </a:t>
                      </a:r>
                      <a:r>
                        <a:rPr lang="sv-SE" sz="1600" b="0" i="1" dirty="0" smtClean="0"/>
                        <a:t>värde </a:t>
                      </a:r>
                      <a:r>
                        <a:rPr lang="sv-SE" sz="1600" b="0" dirty="0" smtClean="0"/>
                        <a:t>)</a:t>
                      </a:r>
                      <a:endParaRPr lang="sv-SE" sz="1600" b="0" dirty="0"/>
                    </a:p>
                  </a:txBody>
                  <a:tcPr/>
                </a:tc>
                <a:tc>
                  <a:txBody>
                    <a:bodyPr/>
                    <a:lstStyle/>
                    <a:p>
                      <a:r>
                        <a:rPr lang="sv-SE" sz="1600" b="0" dirty="0" smtClean="0"/>
                        <a:t>Lägg till en klass</a:t>
                      </a:r>
                      <a:endParaRPr lang="sv-SE" sz="1600" b="0" dirty="0"/>
                    </a:p>
                  </a:txBody>
                  <a:tcPr/>
                </a:tc>
              </a:tr>
              <a:tr h="121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remove</a:t>
                      </a:r>
                      <a:r>
                        <a:rPr lang="sv-SE" sz="1600" b="0" dirty="0" smtClean="0"/>
                        <a:t>( </a:t>
                      </a:r>
                      <a:r>
                        <a:rPr lang="sv-SE" sz="1600" b="0" i="1" dirty="0" smtClean="0"/>
                        <a:t>värde </a:t>
                      </a:r>
                      <a:r>
                        <a:rPr lang="sv-SE" sz="1600" b="0" dirty="0" smtClean="0"/>
                        <a:t>)</a:t>
                      </a:r>
                      <a:endParaRPr lang="sv-SE" sz="1600" dirty="0"/>
                    </a:p>
                  </a:txBody>
                  <a:tcPr/>
                </a:tc>
                <a:tc>
                  <a:txBody>
                    <a:bodyPr/>
                    <a:lstStyle/>
                    <a:p>
                      <a:r>
                        <a:rPr lang="sv-SE" sz="1600" dirty="0" smtClean="0"/>
                        <a:t>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toggle</a:t>
                      </a:r>
                      <a:r>
                        <a:rPr lang="sv-SE" sz="1600" b="0" dirty="0" smtClean="0"/>
                        <a:t>( </a:t>
                      </a:r>
                      <a:r>
                        <a:rPr lang="sv-SE" sz="1600" b="0" i="1" dirty="0" smtClean="0"/>
                        <a:t>värde </a:t>
                      </a:r>
                      <a:r>
                        <a:rPr lang="sv-SE" sz="1600" b="0" dirty="0" smtClean="0"/>
                        <a:t>)</a:t>
                      </a:r>
                    </a:p>
                  </a:txBody>
                  <a:tcPr/>
                </a:tc>
                <a:tc>
                  <a:txBody>
                    <a:bodyPr/>
                    <a:lstStyle/>
                    <a:p>
                      <a:r>
                        <a:rPr lang="sv-SE" sz="1600" dirty="0" smtClean="0"/>
                        <a:t>Om</a:t>
                      </a:r>
                      <a:r>
                        <a:rPr lang="sv-SE" sz="1600" baseline="0" dirty="0" smtClean="0"/>
                        <a:t> inte satt: sätt, annars 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contains</a:t>
                      </a:r>
                      <a:r>
                        <a:rPr lang="sv-SE" sz="1600" b="0" dirty="0" smtClean="0"/>
                        <a:t>( </a:t>
                      </a:r>
                      <a:r>
                        <a:rPr lang="sv-SE" sz="1600" b="0" i="1" dirty="0" smtClean="0"/>
                        <a:t>värde </a:t>
                      </a:r>
                      <a:r>
                        <a:rPr lang="sv-SE" sz="1600" b="0" dirty="0" smtClean="0"/>
                        <a:t>)</a:t>
                      </a:r>
                      <a:endParaRPr lang="sv-SE" sz="1600" dirty="0" smtClean="0"/>
                    </a:p>
                  </a:txBody>
                  <a:tcPr/>
                </a:tc>
                <a:tc>
                  <a:txBody>
                    <a:bodyPr/>
                    <a:lstStyle/>
                    <a:p>
                      <a:r>
                        <a:rPr lang="sv-SE" sz="1600" dirty="0" smtClean="0"/>
                        <a:t>Är klassen</a:t>
                      </a:r>
                      <a:r>
                        <a:rPr lang="sv-SE" sz="1600" baseline="0" dirty="0" smtClean="0"/>
                        <a:t> är satt? (</a:t>
                      </a:r>
                      <a:r>
                        <a:rPr lang="sv-SE" sz="1600" baseline="0" dirty="0" err="1" smtClean="0"/>
                        <a:t>bool</a:t>
                      </a:r>
                      <a:r>
                        <a:rPr lang="sv-SE" sz="1600" baseline="0" dirty="0" smtClean="0"/>
                        <a:t>)</a:t>
                      </a:r>
                      <a:endParaRPr lang="sv-SE" sz="1600" dirty="0"/>
                    </a:p>
                  </a:txBody>
                  <a:tcPr/>
                </a:tc>
              </a:tr>
            </a:tbl>
          </a:graphicData>
        </a:graphic>
      </p:graphicFrame>
      <p:sp>
        <p:nvSpPr>
          <p:cNvPr id="6" name="TextBox 5"/>
          <p:cNvSpPr txBox="1"/>
          <p:nvPr/>
        </p:nvSpPr>
        <p:spPr>
          <a:xfrm>
            <a:off x="954973" y="4362117"/>
            <a:ext cx="2896947" cy="1015663"/>
          </a:xfrm>
          <a:prstGeom prst="rect">
            <a:avLst/>
          </a:prstGeom>
          <a:noFill/>
        </p:spPr>
        <p:txBody>
          <a:bodyPr wrap="none" rtlCol="0">
            <a:spAutoFit/>
          </a:bodyPr>
          <a:lstStyle/>
          <a:p>
            <a:r>
              <a:rPr lang="sv-SE" sz="1200" dirty="0" smtClean="0">
                <a:latin typeface="Minya Nouvelle" pitchFamily="2" charset="0"/>
              </a:rPr>
              <a:t>IE 10+		</a:t>
            </a:r>
            <a:r>
              <a:rPr lang="sv-SE" sz="1200" dirty="0" err="1" smtClean="0">
                <a:latin typeface="Minya Nouvelle" pitchFamily="2" charset="0"/>
              </a:rPr>
              <a:t>Android</a:t>
            </a:r>
            <a:r>
              <a:rPr lang="sv-SE" sz="1200" dirty="0" smtClean="0">
                <a:latin typeface="Minya Nouvelle" pitchFamily="2" charset="0"/>
              </a:rPr>
              <a:t> 3.0+</a:t>
            </a:r>
            <a:br>
              <a:rPr lang="sv-SE" sz="1200" dirty="0" smtClean="0">
                <a:latin typeface="Minya Nouvelle" pitchFamily="2" charset="0"/>
              </a:rPr>
            </a:br>
            <a:r>
              <a:rPr lang="sv-SE" sz="1200" dirty="0" smtClean="0">
                <a:latin typeface="Minya Nouvelle" pitchFamily="2" charset="0"/>
              </a:rPr>
              <a:t>FF 3.6+		</a:t>
            </a:r>
            <a:r>
              <a:rPr lang="sv-SE" sz="1200" dirty="0" err="1" smtClean="0">
                <a:latin typeface="Minya Nouvelle" pitchFamily="2" charset="0"/>
              </a:rPr>
              <a:t>iOS</a:t>
            </a:r>
            <a:r>
              <a:rPr lang="sv-SE" sz="1200" dirty="0">
                <a:latin typeface="Minya Nouvelle" pitchFamily="2" charset="0"/>
              </a:rPr>
              <a:t> </a:t>
            </a:r>
            <a:r>
              <a:rPr lang="sv-SE" sz="1200" dirty="0" smtClean="0">
                <a:latin typeface="Minya Nouvelle" pitchFamily="2" charset="0"/>
              </a:rPr>
              <a:t>5+</a:t>
            </a:r>
            <a:br>
              <a:rPr lang="sv-SE" sz="1200" dirty="0" smtClean="0">
                <a:latin typeface="Minya Nouvelle" pitchFamily="2" charset="0"/>
              </a:rPr>
            </a:br>
            <a:r>
              <a:rPr lang="sv-SE" sz="1200" dirty="0" err="1" smtClean="0">
                <a:latin typeface="Minya Nouvelle" pitchFamily="2" charset="0"/>
              </a:rPr>
              <a:t>Chrome</a:t>
            </a:r>
            <a:r>
              <a:rPr lang="sv-SE" sz="1200" dirty="0" smtClean="0">
                <a:latin typeface="Minya Nouvelle" pitchFamily="2" charset="0"/>
              </a:rPr>
              <a:t> 8+</a:t>
            </a:r>
            <a:br>
              <a:rPr lang="sv-SE" sz="1200" dirty="0" smtClean="0">
                <a:latin typeface="Minya Nouvelle" pitchFamily="2" charset="0"/>
              </a:rPr>
            </a:br>
            <a:r>
              <a:rPr lang="sv-SE" sz="1200" dirty="0" smtClean="0">
                <a:latin typeface="Minya Nouvelle" pitchFamily="2" charset="0"/>
              </a:rPr>
              <a:t>Safari 5.1+</a:t>
            </a:r>
            <a:br>
              <a:rPr lang="sv-SE" sz="1200" dirty="0" smtClean="0">
                <a:latin typeface="Minya Nouvelle" pitchFamily="2" charset="0"/>
              </a:rPr>
            </a:br>
            <a:r>
              <a:rPr lang="sv-SE" sz="1200" dirty="0" smtClean="0">
                <a:latin typeface="Minya Nouvelle" pitchFamily="2" charset="0"/>
              </a:rPr>
              <a:t>Opera 11.5+</a:t>
            </a:r>
          </a:p>
        </p:txBody>
      </p:sp>
    </p:spTree>
    <p:extLst>
      <p:ext uri="{BB962C8B-B14F-4D97-AF65-F5344CB8AC3E}">
        <p14:creationId xmlns:p14="http://schemas.microsoft.com/office/powerpoint/2010/main" val="1335926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Inline</a:t>
            </a:r>
            <a:r>
              <a:rPr lang="sv-SE" dirty="0" smtClean="0"/>
              <a:t> </a:t>
            </a:r>
            <a:r>
              <a:rPr lang="sv-SE" dirty="0" err="1" smtClean="0"/>
              <a:t>styles</a:t>
            </a:r>
            <a:endParaRPr lang="sv-SE" dirty="0"/>
          </a:p>
        </p:txBody>
      </p:sp>
      <p:sp>
        <p:nvSpPr>
          <p:cNvPr id="4" name="Subtitle 2"/>
          <p:cNvSpPr txBox="1">
            <a:spLocks/>
          </p:cNvSpPr>
          <p:nvPr/>
        </p:nvSpPr>
        <p:spPr>
          <a:xfrm>
            <a:off x="467543" y="1273324"/>
            <a:ext cx="8085633"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I vissa fall är det dock nödvändigt att uppdatera CSS-koden direkt ifrån JavaScript:</a:t>
            </a:r>
          </a:p>
          <a:p>
            <a:endParaRPr lang="sv-SE" dirty="0"/>
          </a:p>
          <a:p>
            <a:endParaRPr lang="sv-SE" dirty="0" smtClean="0"/>
          </a:p>
          <a:p>
            <a:endParaRPr lang="sv-SE" dirty="0"/>
          </a:p>
        </p:txBody>
      </p:sp>
      <p:pic>
        <p:nvPicPr>
          <p:cNvPr id="5" name="Picture 4"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475656" y="2353444"/>
            <a:ext cx="6048672"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discovery</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node.style.</a:t>
            </a:r>
            <a:r>
              <a:rPr lang="sv-SE" sz="1400" b="1" dirty="0" err="1" smtClean="0">
                <a:latin typeface="Courier New" pitchFamily="49" charset="0"/>
                <a:cs typeface="Courier New" pitchFamily="49" charset="0"/>
              </a:rPr>
              <a:t>left</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xPixel</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px</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node.style.</a:t>
            </a:r>
            <a:r>
              <a:rPr lang="sv-SE" sz="1400" b="1" dirty="0" err="1" smtClean="0">
                <a:latin typeface="Courier New" pitchFamily="49" charset="0"/>
                <a:cs typeface="Courier New" pitchFamily="49" charset="0"/>
              </a:rPr>
              <a:t>top</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yPixel</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px</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326913796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srcRect/>
          <a:stretch>
            <a:fillRect/>
          </a:stretch>
        </p:blipFill>
        <p:spPr bwMode="auto">
          <a:xfrm>
            <a:off x="4105751" y="1156676"/>
            <a:ext cx="4427839" cy="4178694"/>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11560" y="2340905"/>
            <a:ext cx="2792753" cy="1869165"/>
          </a:xfrm>
          <a:prstGeom prst="rect">
            <a:avLst/>
          </a:prstGeom>
          <a:noFill/>
          <a:ln w="9525">
            <a:noFill/>
            <a:miter lim="800000"/>
            <a:headEnd/>
            <a:tailEnd/>
          </a:ln>
        </p:spPr>
      </p:pic>
      <p:grpSp>
        <p:nvGrpSpPr>
          <p:cNvPr id="6" name="Group 5"/>
          <p:cNvGrpSpPr/>
          <p:nvPr/>
        </p:nvGrpSpPr>
        <p:grpSpPr>
          <a:xfrm>
            <a:off x="1621239" y="1152404"/>
            <a:ext cx="2891103" cy="2495994"/>
            <a:chOff x="1295400" y="668867"/>
            <a:chExt cx="3352800" cy="2798233"/>
          </a:xfrm>
        </p:grpSpPr>
        <p:sp>
          <p:nvSpPr>
            <p:cNvPr id="7" name="Freeform 6"/>
            <p:cNvSpPr/>
            <p:nvPr/>
          </p:nvSpPr>
          <p:spPr bwMode="auto">
            <a:xfrm>
              <a:off x="1295400" y="668867"/>
              <a:ext cx="3352800" cy="2798233"/>
            </a:xfrm>
            <a:custGeom>
              <a:avLst/>
              <a:gdLst>
                <a:gd name="connsiteX0" fmla="*/ 0 w 3352800"/>
                <a:gd name="connsiteY0" fmla="*/ 1769533 h 2798233"/>
                <a:gd name="connsiteX1" fmla="*/ 647700 w 3352800"/>
                <a:gd name="connsiteY1" fmla="*/ 486833 h 2798233"/>
                <a:gd name="connsiteX2" fmla="*/ 2197100 w 3352800"/>
                <a:gd name="connsiteY2" fmla="*/ 385233 h 2798233"/>
                <a:gd name="connsiteX3" fmla="*/ 3352800 w 3352800"/>
                <a:gd name="connsiteY3" fmla="*/ 2798233 h 2798233"/>
              </a:gdLst>
              <a:ahLst/>
              <a:cxnLst>
                <a:cxn ang="0">
                  <a:pos x="connsiteX0" y="connsiteY0"/>
                </a:cxn>
                <a:cxn ang="0">
                  <a:pos x="connsiteX1" y="connsiteY1"/>
                </a:cxn>
                <a:cxn ang="0">
                  <a:pos x="connsiteX2" y="connsiteY2"/>
                </a:cxn>
                <a:cxn ang="0">
                  <a:pos x="connsiteX3" y="connsiteY3"/>
                </a:cxn>
              </a:cxnLst>
              <a:rect l="l" t="t" r="r" b="b"/>
              <a:pathLst>
                <a:path w="3352800" h="2798233">
                  <a:moveTo>
                    <a:pt x="0" y="1769533"/>
                  </a:moveTo>
                  <a:cubicBezTo>
                    <a:pt x="140758" y="1243541"/>
                    <a:pt x="281517" y="717550"/>
                    <a:pt x="647700" y="486833"/>
                  </a:cubicBezTo>
                  <a:cubicBezTo>
                    <a:pt x="1013883" y="256116"/>
                    <a:pt x="1746250" y="0"/>
                    <a:pt x="2197100" y="385233"/>
                  </a:cubicBezTo>
                  <a:cubicBezTo>
                    <a:pt x="2647950" y="770466"/>
                    <a:pt x="3000375" y="1784349"/>
                    <a:pt x="3352800" y="2798233"/>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8" name="Picture 7" descr="P:\Icons\128x128\shadow\flash.png"/>
            <p:cNvPicPr>
              <a:picLocks noChangeAspect="1" noChangeArrowheads="1"/>
            </p:cNvPicPr>
            <p:nvPr/>
          </p:nvPicPr>
          <p:blipFill>
            <a:blip r:embed="rId4" cstate="print"/>
            <a:srcRect/>
            <a:stretch>
              <a:fillRect/>
            </a:stretch>
          </p:blipFill>
          <p:spPr bwMode="auto">
            <a:xfrm rot="357889">
              <a:off x="3571868" y="1285864"/>
              <a:ext cx="620719" cy="620719"/>
            </a:xfrm>
            <a:prstGeom prst="rect">
              <a:avLst/>
            </a:prstGeom>
            <a:noFill/>
          </p:spPr>
        </p:pic>
      </p:grpSp>
      <p:grpSp>
        <p:nvGrpSpPr>
          <p:cNvPr id="9" name="Group 8"/>
          <p:cNvGrpSpPr/>
          <p:nvPr/>
        </p:nvGrpSpPr>
        <p:grpSpPr>
          <a:xfrm>
            <a:off x="1316439" y="1416986"/>
            <a:ext cx="3132027" cy="1784201"/>
            <a:chOff x="990600" y="933450"/>
            <a:chExt cx="3632200" cy="2000250"/>
          </a:xfrm>
        </p:grpSpPr>
        <p:sp>
          <p:nvSpPr>
            <p:cNvPr id="10" name="Freeform 9"/>
            <p:cNvSpPr/>
            <p:nvPr/>
          </p:nvSpPr>
          <p:spPr bwMode="auto">
            <a:xfrm>
              <a:off x="990600" y="933450"/>
              <a:ext cx="3632200" cy="2000250"/>
            </a:xfrm>
            <a:custGeom>
              <a:avLst/>
              <a:gdLst>
                <a:gd name="connsiteX0" fmla="*/ 0 w 3632200"/>
                <a:gd name="connsiteY0" fmla="*/ 2000250 h 2000250"/>
                <a:gd name="connsiteX1" fmla="*/ 1955800 w 3632200"/>
                <a:gd name="connsiteY1" fmla="*/ 311150 h 2000250"/>
                <a:gd name="connsiteX2" fmla="*/ 3632200 w 3632200"/>
                <a:gd name="connsiteY2" fmla="*/ 133350 h 2000250"/>
              </a:gdLst>
              <a:ahLst/>
              <a:cxnLst>
                <a:cxn ang="0">
                  <a:pos x="connsiteX0" y="connsiteY0"/>
                </a:cxn>
                <a:cxn ang="0">
                  <a:pos x="connsiteX1" y="connsiteY1"/>
                </a:cxn>
                <a:cxn ang="0">
                  <a:pos x="connsiteX2" y="connsiteY2"/>
                </a:cxn>
              </a:cxnLst>
              <a:rect l="l" t="t" r="r" b="b"/>
              <a:pathLst>
                <a:path w="3632200" h="2000250">
                  <a:moveTo>
                    <a:pt x="0" y="2000250"/>
                  </a:moveTo>
                  <a:cubicBezTo>
                    <a:pt x="675216" y="1311275"/>
                    <a:pt x="1350433" y="622300"/>
                    <a:pt x="1955800" y="311150"/>
                  </a:cubicBezTo>
                  <a:cubicBezTo>
                    <a:pt x="2561167" y="0"/>
                    <a:pt x="3096683" y="66675"/>
                    <a:pt x="3632200" y="13335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1" name="Picture 7" descr="P:\Icons\128x128\shadow\flash.png"/>
            <p:cNvPicPr>
              <a:picLocks noChangeAspect="1" noChangeArrowheads="1"/>
            </p:cNvPicPr>
            <p:nvPr/>
          </p:nvPicPr>
          <p:blipFill>
            <a:blip r:embed="rId4" cstate="print"/>
            <a:srcRect/>
            <a:stretch>
              <a:fillRect/>
            </a:stretch>
          </p:blipFill>
          <p:spPr bwMode="auto">
            <a:xfrm rot="16538613">
              <a:off x="2100686" y="1314880"/>
              <a:ext cx="620719" cy="620719"/>
            </a:xfrm>
            <a:prstGeom prst="rect">
              <a:avLst/>
            </a:prstGeom>
            <a:noFill/>
          </p:spPr>
        </p:pic>
      </p:grpSp>
      <p:grpSp>
        <p:nvGrpSpPr>
          <p:cNvPr id="12" name="Group 11"/>
          <p:cNvGrpSpPr/>
          <p:nvPr/>
        </p:nvGrpSpPr>
        <p:grpSpPr>
          <a:xfrm>
            <a:off x="982006" y="4052237"/>
            <a:ext cx="3486115" cy="1348444"/>
            <a:chOff x="656167" y="3568700"/>
            <a:chExt cx="4042833" cy="1511727"/>
          </a:xfrm>
        </p:grpSpPr>
        <p:sp>
          <p:nvSpPr>
            <p:cNvPr id="13" name="Freeform 12"/>
            <p:cNvSpPr/>
            <p:nvPr/>
          </p:nvSpPr>
          <p:spPr bwMode="auto">
            <a:xfrm>
              <a:off x="656167" y="3568700"/>
              <a:ext cx="4042833" cy="1361017"/>
            </a:xfrm>
            <a:custGeom>
              <a:avLst/>
              <a:gdLst>
                <a:gd name="connsiteX0" fmla="*/ 93133 w 4042833"/>
                <a:gd name="connsiteY0" fmla="*/ 0 h 1361017"/>
                <a:gd name="connsiteX1" fmla="*/ 385233 w 4042833"/>
                <a:gd name="connsiteY1" fmla="*/ 952500 h 1361017"/>
                <a:gd name="connsiteX2" fmla="*/ 2404533 w 4042833"/>
                <a:gd name="connsiteY2" fmla="*/ 1282700 h 1361017"/>
                <a:gd name="connsiteX3" fmla="*/ 4042833 w 4042833"/>
                <a:gd name="connsiteY3" fmla="*/ 482600 h 1361017"/>
              </a:gdLst>
              <a:ahLst/>
              <a:cxnLst>
                <a:cxn ang="0">
                  <a:pos x="connsiteX0" y="connsiteY0"/>
                </a:cxn>
                <a:cxn ang="0">
                  <a:pos x="connsiteX1" y="connsiteY1"/>
                </a:cxn>
                <a:cxn ang="0">
                  <a:pos x="connsiteX2" y="connsiteY2"/>
                </a:cxn>
                <a:cxn ang="0">
                  <a:pos x="connsiteX3" y="connsiteY3"/>
                </a:cxn>
              </a:cxnLst>
              <a:rect l="l" t="t" r="r" b="b"/>
              <a:pathLst>
                <a:path w="4042833" h="1361017">
                  <a:moveTo>
                    <a:pt x="93133" y="0"/>
                  </a:moveTo>
                  <a:cubicBezTo>
                    <a:pt x="46566" y="369358"/>
                    <a:pt x="0" y="738717"/>
                    <a:pt x="385233" y="952500"/>
                  </a:cubicBezTo>
                  <a:cubicBezTo>
                    <a:pt x="770466" y="1166283"/>
                    <a:pt x="1794933" y="1361017"/>
                    <a:pt x="2404533" y="1282700"/>
                  </a:cubicBezTo>
                  <a:cubicBezTo>
                    <a:pt x="3014133" y="1204383"/>
                    <a:pt x="3528483" y="843491"/>
                    <a:pt x="4042833" y="48260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4" name="Picture 7" descr="P:\Icons\128x128\shadow\flash.png"/>
            <p:cNvPicPr>
              <a:picLocks noChangeAspect="1" noChangeArrowheads="1"/>
            </p:cNvPicPr>
            <p:nvPr/>
          </p:nvPicPr>
          <p:blipFill>
            <a:blip r:embed="rId4" cstate="print"/>
            <a:srcRect/>
            <a:stretch>
              <a:fillRect/>
            </a:stretch>
          </p:blipFill>
          <p:spPr bwMode="auto">
            <a:xfrm rot="19828219">
              <a:off x="1459299" y="4459708"/>
              <a:ext cx="620719" cy="620719"/>
            </a:xfrm>
            <a:prstGeom prst="rect">
              <a:avLst/>
            </a:prstGeom>
            <a:noFill/>
          </p:spPr>
        </p:pic>
      </p:grpSp>
      <p:grpSp>
        <p:nvGrpSpPr>
          <p:cNvPr id="15" name="Group 14"/>
          <p:cNvGrpSpPr/>
          <p:nvPr/>
        </p:nvGrpSpPr>
        <p:grpSpPr>
          <a:xfrm>
            <a:off x="2916639" y="2236137"/>
            <a:ext cx="1817891" cy="1439060"/>
            <a:chOff x="2590800" y="1752600"/>
            <a:chExt cx="2108200" cy="1613315"/>
          </a:xfrm>
        </p:grpSpPr>
        <p:sp>
          <p:nvSpPr>
            <p:cNvPr id="16" name="Freeform 15"/>
            <p:cNvSpPr/>
            <p:nvPr/>
          </p:nvSpPr>
          <p:spPr bwMode="auto">
            <a:xfrm>
              <a:off x="2590800" y="1752600"/>
              <a:ext cx="2108200" cy="1394883"/>
            </a:xfrm>
            <a:custGeom>
              <a:avLst/>
              <a:gdLst>
                <a:gd name="connsiteX0" fmla="*/ 0 w 2108200"/>
                <a:gd name="connsiteY0" fmla="*/ 990600 h 1394883"/>
                <a:gd name="connsiteX1" fmla="*/ 520700 w 2108200"/>
                <a:gd name="connsiteY1" fmla="*/ 1384300 h 1394883"/>
                <a:gd name="connsiteX2" fmla="*/ 1524000 w 2108200"/>
                <a:gd name="connsiteY2" fmla="*/ 1054100 h 1394883"/>
                <a:gd name="connsiteX3" fmla="*/ 2108200 w 2108200"/>
                <a:gd name="connsiteY3" fmla="*/ 0 h 1394883"/>
              </a:gdLst>
              <a:ahLst/>
              <a:cxnLst>
                <a:cxn ang="0">
                  <a:pos x="connsiteX0" y="connsiteY0"/>
                </a:cxn>
                <a:cxn ang="0">
                  <a:pos x="connsiteX1" y="connsiteY1"/>
                </a:cxn>
                <a:cxn ang="0">
                  <a:pos x="connsiteX2" y="connsiteY2"/>
                </a:cxn>
                <a:cxn ang="0">
                  <a:pos x="connsiteX3" y="connsiteY3"/>
                </a:cxn>
              </a:cxnLst>
              <a:rect l="l" t="t" r="r" b="b"/>
              <a:pathLst>
                <a:path w="2108200" h="1394883">
                  <a:moveTo>
                    <a:pt x="0" y="990600"/>
                  </a:moveTo>
                  <a:cubicBezTo>
                    <a:pt x="133350" y="1182158"/>
                    <a:pt x="266700" y="1373717"/>
                    <a:pt x="520700" y="1384300"/>
                  </a:cubicBezTo>
                  <a:cubicBezTo>
                    <a:pt x="774700" y="1394883"/>
                    <a:pt x="1259417" y="1284817"/>
                    <a:pt x="1524000" y="1054100"/>
                  </a:cubicBezTo>
                  <a:cubicBezTo>
                    <a:pt x="1788583" y="823383"/>
                    <a:pt x="1948391" y="411691"/>
                    <a:pt x="2108200" y="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7" name="Picture 7" descr="P:\Icons\128x128\shadow\flash.png"/>
            <p:cNvPicPr>
              <a:picLocks noChangeAspect="1" noChangeArrowheads="1"/>
            </p:cNvPicPr>
            <p:nvPr/>
          </p:nvPicPr>
          <p:blipFill>
            <a:blip r:embed="rId4" cstate="print"/>
            <a:srcRect/>
            <a:stretch>
              <a:fillRect/>
            </a:stretch>
          </p:blipFill>
          <p:spPr bwMode="auto">
            <a:xfrm rot="17839465">
              <a:off x="3173811" y="2745196"/>
              <a:ext cx="620719" cy="620719"/>
            </a:xfrm>
            <a:prstGeom prst="rect">
              <a:avLst/>
            </a:prstGeom>
            <a:noFill/>
          </p:spPr>
        </p:pic>
      </p:grpSp>
      <p:sp>
        <p:nvSpPr>
          <p:cNvPr id="18" name="Title 1"/>
          <p:cNvSpPr>
            <a:spLocks noGrp="1"/>
          </p:cNvSpPr>
          <p:nvPr>
            <p:ph type="ctrTitle"/>
          </p:nvPr>
        </p:nvSpPr>
        <p:spPr>
          <a:xfrm>
            <a:off x="642910" y="285732"/>
            <a:ext cx="7772400" cy="773912"/>
          </a:xfrm>
        </p:spPr>
        <p:txBody>
          <a:bodyPr/>
          <a:lstStyle/>
          <a:p>
            <a:r>
              <a:rPr lang="sv-SE" sz="4000" dirty="0" smtClean="0"/>
              <a:t>Händelsestyrd programmering</a:t>
            </a:r>
            <a:endParaRPr lang="sv-SE" sz="4000" dirty="0"/>
          </a:p>
        </p:txBody>
      </p:sp>
      <p:pic>
        <p:nvPicPr>
          <p:cNvPr id="1026"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3304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childTnLst>
                          </p:cTn>
                        </p:par>
                        <p:par>
                          <p:cTn id="17" fill="hold">
                            <p:stCondLst>
                              <p:cond delay="4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childTnLst>
                                </p:cTn>
                              </p:par>
                            </p:childTnLst>
                          </p:cTn>
                        </p:par>
                        <p:par>
                          <p:cTn id="21" fill="hold">
                            <p:stCondLst>
                              <p:cond delay="6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Händelser</a:t>
            </a:r>
            <a:endParaRPr lang="sv-SE" dirty="0"/>
          </a:p>
        </p:txBody>
      </p:sp>
      <p:sp>
        <p:nvSpPr>
          <p:cNvPr id="3" name="Subtitle 2"/>
          <p:cNvSpPr>
            <a:spLocks noGrp="1"/>
          </p:cNvSpPr>
          <p:nvPr>
            <p:ph type="subTitle" idx="1"/>
          </p:nvPr>
        </p:nvSpPr>
        <p:spPr>
          <a:xfrm>
            <a:off x="539552" y="1093652"/>
            <a:ext cx="8106124" cy="4140112"/>
          </a:xfrm>
        </p:spPr>
        <p:txBody>
          <a:bodyPr/>
          <a:lstStyle/>
          <a:p>
            <a:pPr marL="342900" indent="-342900">
              <a:buFont typeface="Arial" charset="0"/>
              <a:buChar char="•"/>
            </a:pPr>
            <a:r>
              <a:rPr lang="sv-SE" b="1" dirty="0" smtClean="0"/>
              <a:t>Mushändelser</a:t>
            </a:r>
            <a:r>
              <a:rPr lang="sv-SE" dirty="0" smtClean="0"/>
              <a:t/>
            </a:r>
            <a:br>
              <a:rPr lang="sv-SE" dirty="0" smtClean="0"/>
            </a:br>
            <a:r>
              <a:rPr lang="sv-SE" sz="1800" dirty="0" err="1" smtClean="0"/>
              <a:t>click</a:t>
            </a:r>
            <a:r>
              <a:rPr lang="sv-SE" sz="1800" dirty="0" smtClean="0"/>
              <a:t>, </a:t>
            </a:r>
            <a:r>
              <a:rPr lang="sv-SE" sz="1800" dirty="0" err="1" smtClean="0"/>
              <a:t>dblclick</a:t>
            </a:r>
            <a:r>
              <a:rPr lang="sv-SE" sz="1800" dirty="0" smtClean="0"/>
              <a:t>, </a:t>
            </a:r>
            <a:r>
              <a:rPr lang="sv-SE" sz="1800" dirty="0" err="1" smtClean="0"/>
              <a:t>mousedown</a:t>
            </a:r>
            <a:r>
              <a:rPr lang="sv-SE" sz="1800" dirty="0" smtClean="0"/>
              <a:t>, </a:t>
            </a:r>
            <a:r>
              <a:rPr lang="sv-SE" sz="1800" dirty="0" err="1" smtClean="0"/>
              <a:t>mouseout</a:t>
            </a:r>
            <a:r>
              <a:rPr lang="sv-SE" sz="1800" dirty="0" smtClean="0"/>
              <a:t>, </a:t>
            </a:r>
            <a:r>
              <a:rPr lang="sv-SE" sz="1800" dirty="0" err="1" smtClean="0"/>
              <a:t>mouseover</a:t>
            </a:r>
            <a:r>
              <a:rPr lang="sv-SE" sz="1800" dirty="0" smtClean="0"/>
              <a:t>, </a:t>
            </a:r>
            <a:r>
              <a:rPr lang="sv-SE" sz="1800" dirty="0" err="1" smtClean="0"/>
              <a:t>mouseup</a:t>
            </a:r>
            <a:r>
              <a:rPr lang="sv-SE" sz="1800" dirty="0" smtClean="0"/>
              <a:t>, </a:t>
            </a:r>
            <a:r>
              <a:rPr lang="sv-SE" sz="1800" dirty="0" err="1" smtClean="0"/>
              <a:t>mousemove</a:t>
            </a:r>
            <a:endParaRPr lang="sv-SE" sz="2000" dirty="0" smtClean="0"/>
          </a:p>
          <a:p>
            <a:pPr marL="342900" indent="-342900">
              <a:buFont typeface="Arial" charset="0"/>
              <a:buChar char="•"/>
            </a:pPr>
            <a:r>
              <a:rPr lang="sv-SE" b="1" dirty="0" smtClean="0"/>
              <a:t>Tangentbordshändelser</a:t>
            </a:r>
            <a:r>
              <a:rPr lang="sv-SE" dirty="0" smtClean="0"/>
              <a:t/>
            </a:r>
            <a:br>
              <a:rPr lang="sv-SE" dirty="0" smtClean="0"/>
            </a:br>
            <a:r>
              <a:rPr lang="sv-SE" sz="1800" dirty="0" err="1" smtClean="0"/>
              <a:t>keydown</a:t>
            </a:r>
            <a:r>
              <a:rPr lang="sv-SE" sz="1800" dirty="0" smtClean="0"/>
              <a:t>, </a:t>
            </a:r>
            <a:r>
              <a:rPr lang="sv-SE" sz="1800" dirty="0" err="1" smtClean="0"/>
              <a:t>keypress</a:t>
            </a:r>
            <a:r>
              <a:rPr lang="sv-SE" sz="1800" dirty="0" smtClean="0"/>
              <a:t>, </a:t>
            </a:r>
            <a:r>
              <a:rPr lang="sv-SE" sz="1800" dirty="0" err="1" smtClean="0"/>
              <a:t>keyup</a:t>
            </a:r>
            <a:endParaRPr lang="sv-SE" sz="2000" dirty="0" smtClean="0"/>
          </a:p>
          <a:p>
            <a:pPr marL="342900" indent="-342900">
              <a:buFont typeface="Arial" charset="0"/>
              <a:buChar char="•"/>
            </a:pPr>
            <a:r>
              <a:rPr lang="sv-SE" b="1" dirty="0" smtClean="0"/>
              <a:t>HTML-händelser</a:t>
            </a:r>
            <a:r>
              <a:rPr lang="sv-SE" dirty="0" smtClean="0"/>
              <a:t/>
            </a:r>
            <a:br>
              <a:rPr lang="sv-SE" dirty="0" smtClean="0"/>
            </a:br>
            <a:r>
              <a:rPr lang="sv-SE" sz="1800" dirty="0" err="1" smtClean="0"/>
              <a:t>load</a:t>
            </a:r>
            <a:r>
              <a:rPr lang="sv-SE" sz="1800" dirty="0" smtClean="0"/>
              <a:t>, </a:t>
            </a:r>
            <a:r>
              <a:rPr lang="sv-SE" sz="1800" dirty="0" err="1" smtClean="0"/>
              <a:t>unload</a:t>
            </a:r>
            <a:r>
              <a:rPr lang="sv-SE" sz="1800" dirty="0" smtClean="0"/>
              <a:t>, abort, </a:t>
            </a:r>
            <a:r>
              <a:rPr lang="sv-SE" sz="1800" dirty="0" err="1" smtClean="0"/>
              <a:t>error</a:t>
            </a:r>
            <a:r>
              <a:rPr lang="sv-SE" sz="1800" dirty="0" smtClean="0"/>
              <a:t>, </a:t>
            </a:r>
            <a:r>
              <a:rPr lang="sv-SE" sz="1800" dirty="0" err="1" smtClean="0"/>
              <a:t>select</a:t>
            </a:r>
            <a:r>
              <a:rPr lang="sv-SE" sz="1800" dirty="0" smtClean="0"/>
              <a:t>, </a:t>
            </a:r>
            <a:r>
              <a:rPr lang="sv-SE" sz="1800" dirty="0" err="1" smtClean="0"/>
              <a:t>change</a:t>
            </a:r>
            <a:r>
              <a:rPr lang="sv-SE" sz="1800" dirty="0" smtClean="0"/>
              <a:t>, </a:t>
            </a:r>
            <a:r>
              <a:rPr lang="sv-SE" sz="1800" dirty="0" err="1" smtClean="0"/>
              <a:t>submit</a:t>
            </a:r>
            <a:r>
              <a:rPr lang="sv-SE" sz="1800" dirty="0" smtClean="0"/>
              <a:t>, </a:t>
            </a:r>
            <a:r>
              <a:rPr lang="sv-SE" sz="1800" dirty="0" err="1" smtClean="0"/>
              <a:t>reset</a:t>
            </a:r>
            <a:r>
              <a:rPr lang="sv-SE" sz="1800" dirty="0" smtClean="0"/>
              <a:t>, </a:t>
            </a:r>
            <a:r>
              <a:rPr lang="sv-SE" sz="1800" dirty="0" err="1" smtClean="0"/>
              <a:t>resize</a:t>
            </a:r>
            <a:r>
              <a:rPr lang="sv-SE" sz="1800" dirty="0" smtClean="0"/>
              <a:t>, </a:t>
            </a:r>
            <a:r>
              <a:rPr lang="sv-SE" sz="1800" dirty="0" err="1" smtClean="0"/>
              <a:t>scroll</a:t>
            </a:r>
            <a:r>
              <a:rPr lang="sv-SE" sz="1800" dirty="0" smtClean="0"/>
              <a:t>, focus, </a:t>
            </a:r>
            <a:r>
              <a:rPr lang="sv-SE" sz="1800" dirty="0" err="1" smtClean="0"/>
              <a:t>blur</a:t>
            </a:r>
            <a:endParaRPr lang="sv-SE" sz="1800" dirty="0" smtClean="0"/>
          </a:p>
          <a:p>
            <a:pPr marL="342900" indent="-342900">
              <a:buFont typeface="Arial" charset="0"/>
              <a:buChar char="•"/>
            </a:pPr>
            <a:r>
              <a:rPr lang="sv-SE" sz="2000" dirty="0" err="1"/>
              <a:t>Användargränsnittshändelser</a:t>
            </a:r>
            <a:r>
              <a:rPr lang="sv-SE" sz="2000" dirty="0"/>
              <a:t/>
            </a:r>
            <a:br>
              <a:rPr lang="sv-SE" sz="2000" dirty="0"/>
            </a:br>
            <a:r>
              <a:rPr lang="sv-SE" sz="1200" dirty="0" err="1"/>
              <a:t>DOMFocusIn</a:t>
            </a:r>
            <a:r>
              <a:rPr lang="sv-SE" sz="1200" dirty="0"/>
              <a:t>, </a:t>
            </a:r>
            <a:r>
              <a:rPr lang="sv-SE" sz="1200" dirty="0" err="1"/>
              <a:t>DOMFocusOut</a:t>
            </a:r>
            <a:r>
              <a:rPr lang="sv-SE" sz="1200" dirty="0"/>
              <a:t>, </a:t>
            </a:r>
            <a:r>
              <a:rPr lang="sv-SE" sz="1200" dirty="0" err="1"/>
              <a:t>DOMActivate</a:t>
            </a:r>
            <a:endParaRPr lang="sv-SE" sz="2000" dirty="0"/>
          </a:p>
          <a:p>
            <a:pPr marL="342900" indent="-342900">
              <a:buFont typeface="Arial" charset="0"/>
              <a:buChar char="•"/>
            </a:pPr>
            <a:r>
              <a:rPr lang="sv-SE" sz="2000" dirty="0" smtClean="0"/>
              <a:t>Mutationshändelser</a:t>
            </a:r>
            <a:br>
              <a:rPr lang="sv-SE" sz="2000" dirty="0" smtClean="0"/>
            </a:br>
            <a:r>
              <a:rPr lang="sv-SE" sz="1200" dirty="0" err="1" smtClean="0"/>
              <a:t>DOMSubtreeModified</a:t>
            </a:r>
            <a:r>
              <a:rPr lang="sv-SE" sz="1200" dirty="0" smtClean="0"/>
              <a:t>, </a:t>
            </a:r>
            <a:r>
              <a:rPr lang="sv-SE" sz="1200" dirty="0" err="1" smtClean="0"/>
              <a:t>DOMNodeInserted</a:t>
            </a:r>
            <a:r>
              <a:rPr lang="sv-SE" sz="1200" dirty="0" smtClean="0"/>
              <a:t>, </a:t>
            </a:r>
            <a:r>
              <a:rPr lang="sv-SE" sz="1200" dirty="0" err="1" smtClean="0"/>
              <a:t>DOMNodeRemoved</a:t>
            </a:r>
            <a:r>
              <a:rPr lang="sv-SE" sz="1200" dirty="0" smtClean="0"/>
              <a:t>, </a:t>
            </a:r>
            <a:r>
              <a:rPr lang="sv-SE" sz="1200" dirty="0" err="1" smtClean="0"/>
              <a:t>DOMNodeInsertedIntoDocument</a:t>
            </a:r>
            <a:r>
              <a:rPr lang="sv-SE" sz="1200" dirty="0" smtClean="0"/>
              <a:t>, </a:t>
            </a:r>
            <a:r>
              <a:rPr lang="sv-SE" sz="1200" dirty="0" err="1" smtClean="0"/>
              <a:t>DOMNodeRemovedFromDocument</a:t>
            </a:r>
            <a:r>
              <a:rPr lang="sv-SE" sz="1200" dirty="0" smtClean="0"/>
              <a:t>, </a:t>
            </a:r>
            <a:r>
              <a:rPr lang="sv-SE" sz="1200" dirty="0" err="1" smtClean="0"/>
              <a:t>DOMAttrModified</a:t>
            </a:r>
            <a:r>
              <a:rPr lang="sv-SE" sz="1200" dirty="0" smtClean="0"/>
              <a:t>, </a:t>
            </a:r>
            <a:r>
              <a:rPr lang="sv-SE" sz="1200" dirty="0" err="1" smtClean="0"/>
              <a:t>DOMCharacterDataModified</a:t>
            </a:r>
            <a:r>
              <a:rPr lang="sv-SE" sz="1200" dirty="0" smtClean="0"/>
              <a:t>, </a:t>
            </a:r>
            <a:r>
              <a:rPr lang="sv-SE" sz="1200" dirty="0" err="1" smtClean="0"/>
              <a:t>DOMContentLoaded</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3330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Händelsehanterare</a:t>
            </a:r>
            <a:endParaRPr lang="sv-SE" dirty="0"/>
          </a:p>
        </p:txBody>
      </p:sp>
      <p:sp>
        <p:nvSpPr>
          <p:cNvPr id="3" name="Subtitle 2"/>
          <p:cNvSpPr>
            <a:spLocks noGrp="1"/>
          </p:cNvSpPr>
          <p:nvPr>
            <p:ph type="subTitle" idx="1"/>
          </p:nvPr>
        </p:nvSpPr>
        <p:spPr>
          <a:xfrm>
            <a:off x="395536" y="1201316"/>
            <a:ext cx="8280920" cy="1460500"/>
          </a:xfrm>
        </p:spPr>
        <p:txBody>
          <a:bodyPr/>
          <a:lstStyle/>
          <a:p>
            <a:r>
              <a:rPr lang="sv-SE" dirty="0" smtClean="0"/>
              <a:t>En händelsehanterare </a:t>
            </a:r>
            <a:r>
              <a:rPr lang="sv-SE" sz="2000" dirty="0" smtClean="0"/>
              <a:t>(event </a:t>
            </a:r>
            <a:r>
              <a:rPr lang="sv-SE" sz="2000" dirty="0" err="1" smtClean="0"/>
              <a:t>handler</a:t>
            </a:r>
            <a:r>
              <a:rPr lang="sv-SE" sz="2000" dirty="0" smtClean="0"/>
              <a:t>, event </a:t>
            </a:r>
            <a:r>
              <a:rPr lang="sv-SE" sz="2000" dirty="0" err="1" smtClean="0"/>
              <a:t>listener</a:t>
            </a:r>
            <a:r>
              <a:rPr lang="sv-SE" sz="2000" dirty="0" smtClean="0"/>
              <a:t>)</a:t>
            </a:r>
            <a:r>
              <a:rPr lang="sv-SE" dirty="0" smtClean="0"/>
              <a:t> är den som anropas då en händelse (event) inträffar.</a:t>
            </a:r>
            <a:endParaRPr lang="sv-SE" dirty="0"/>
          </a:p>
        </p:txBody>
      </p:sp>
      <p:sp>
        <p:nvSpPr>
          <p:cNvPr id="4" name="TextBox 3"/>
          <p:cNvSpPr txBox="1"/>
          <p:nvPr/>
        </p:nvSpPr>
        <p:spPr>
          <a:xfrm>
            <a:off x="4499992" y="2569468"/>
            <a:ext cx="1236236" cy="646331"/>
          </a:xfrm>
          <a:prstGeom prst="rect">
            <a:avLst/>
          </a:prstGeom>
          <a:noFill/>
        </p:spPr>
        <p:txBody>
          <a:bodyPr wrap="none" rtlCol="0">
            <a:spAutoFit/>
          </a:bodyPr>
          <a:lstStyle/>
          <a:p>
            <a:r>
              <a:rPr lang="sv-SE" sz="3600" dirty="0" err="1" smtClean="0">
                <a:latin typeface="Minya Nouvelle" pitchFamily="2" charset="0"/>
              </a:rPr>
              <a:t>click</a:t>
            </a:r>
            <a:endParaRPr lang="sv-SE" sz="3600" dirty="0" smtClean="0">
              <a:latin typeface="Minya Nouvelle" pitchFamily="2" charset="0"/>
            </a:endParaRPr>
          </a:p>
        </p:txBody>
      </p:sp>
      <p:sp>
        <p:nvSpPr>
          <p:cNvPr id="5" name="TextBox 4"/>
          <p:cNvSpPr txBox="1"/>
          <p:nvPr/>
        </p:nvSpPr>
        <p:spPr>
          <a:xfrm>
            <a:off x="1475656" y="4081636"/>
            <a:ext cx="1297150" cy="646331"/>
          </a:xfrm>
          <a:prstGeom prst="rect">
            <a:avLst/>
          </a:prstGeom>
          <a:noFill/>
        </p:spPr>
        <p:txBody>
          <a:bodyPr wrap="none" rtlCol="0">
            <a:spAutoFit/>
          </a:bodyPr>
          <a:lstStyle/>
          <a:p>
            <a:r>
              <a:rPr lang="sv-SE" sz="3600" dirty="0" smtClean="0">
                <a:latin typeface="Minya Nouvelle" pitchFamily="2" charset="0"/>
              </a:rPr>
              <a:t>focus</a:t>
            </a:r>
          </a:p>
        </p:txBody>
      </p:sp>
      <p:sp>
        <p:nvSpPr>
          <p:cNvPr id="6" name="TextBox 5"/>
          <p:cNvSpPr txBox="1"/>
          <p:nvPr/>
        </p:nvSpPr>
        <p:spPr>
          <a:xfrm>
            <a:off x="6876256" y="3649588"/>
            <a:ext cx="1053494" cy="646331"/>
          </a:xfrm>
          <a:prstGeom prst="rect">
            <a:avLst/>
          </a:prstGeom>
          <a:noFill/>
        </p:spPr>
        <p:txBody>
          <a:bodyPr wrap="none" rtlCol="0">
            <a:spAutoFit/>
          </a:bodyPr>
          <a:lstStyle/>
          <a:p>
            <a:r>
              <a:rPr lang="sv-SE" sz="3600" dirty="0" err="1" smtClean="0">
                <a:latin typeface="Minya Nouvelle" pitchFamily="2" charset="0"/>
              </a:rPr>
              <a:t>blur</a:t>
            </a:r>
            <a:endParaRPr lang="sv-SE" sz="3600" dirty="0" smtClean="0">
              <a:latin typeface="Minya Nouvelle" pitchFamily="2" charset="0"/>
            </a:endParaRPr>
          </a:p>
        </p:txBody>
      </p:sp>
      <p:sp>
        <p:nvSpPr>
          <p:cNvPr id="7" name="TextBox 6"/>
          <p:cNvSpPr txBox="1"/>
          <p:nvPr/>
        </p:nvSpPr>
        <p:spPr>
          <a:xfrm>
            <a:off x="1187624" y="2425452"/>
            <a:ext cx="1066318" cy="646331"/>
          </a:xfrm>
          <a:prstGeom prst="rect">
            <a:avLst/>
          </a:prstGeom>
          <a:noFill/>
        </p:spPr>
        <p:txBody>
          <a:bodyPr wrap="none" rtlCol="0">
            <a:spAutoFit/>
          </a:bodyPr>
          <a:lstStyle/>
          <a:p>
            <a:r>
              <a:rPr lang="sv-SE" sz="3600" dirty="0" err="1" smtClean="0">
                <a:latin typeface="Minya Nouvelle" pitchFamily="2" charset="0"/>
              </a:rPr>
              <a:t>load</a:t>
            </a:r>
            <a:endParaRPr lang="sv-SE" sz="3600" dirty="0" smtClean="0">
              <a:latin typeface="Minya Nouvelle" pitchFamily="2" charset="0"/>
            </a:endParaRPr>
          </a:p>
        </p:txBody>
      </p:sp>
      <p:sp>
        <p:nvSpPr>
          <p:cNvPr id="9" name="TextBox 8"/>
          <p:cNvSpPr txBox="1"/>
          <p:nvPr/>
        </p:nvSpPr>
        <p:spPr>
          <a:xfrm>
            <a:off x="3995936" y="3649588"/>
            <a:ext cx="2018438" cy="646331"/>
          </a:xfrm>
          <a:prstGeom prst="rect">
            <a:avLst/>
          </a:prstGeom>
          <a:noFill/>
        </p:spPr>
        <p:txBody>
          <a:bodyPr wrap="none" rtlCol="0">
            <a:spAutoFit/>
          </a:bodyPr>
          <a:lstStyle/>
          <a:p>
            <a:r>
              <a:rPr lang="sv-SE" sz="3600" dirty="0" err="1" smtClean="0">
                <a:latin typeface="Minya Nouvelle" pitchFamily="2" charset="0"/>
              </a:rPr>
              <a:t>keydown</a:t>
            </a:r>
            <a:endParaRPr lang="sv-SE" sz="3600" dirty="0" smtClean="0">
              <a:latin typeface="Minya Nouvelle" pitchFamily="2" charset="0"/>
            </a:endParaRPr>
          </a:p>
        </p:txBody>
      </p:sp>
      <p:sp>
        <p:nvSpPr>
          <p:cNvPr id="10" name="TextBox 9"/>
          <p:cNvSpPr txBox="1"/>
          <p:nvPr/>
        </p:nvSpPr>
        <p:spPr>
          <a:xfrm>
            <a:off x="939061" y="4090514"/>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1" name="TextBox 10"/>
          <p:cNvSpPr txBox="1"/>
          <p:nvPr/>
        </p:nvSpPr>
        <p:spPr>
          <a:xfrm>
            <a:off x="655950" y="2415590"/>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2" name="TextBox 11"/>
          <p:cNvSpPr txBox="1"/>
          <p:nvPr/>
        </p:nvSpPr>
        <p:spPr>
          <a:xfrm>
            <a:off x="3978180" y="2585746"/>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3" name="TextBox 12"/>
          <p:cNvSpPr txBox="1"/>
          <p:nvPr/>
        </p:nvSpPr>
        <p:spPr>
          <a:xfrm>
            <a:off x="3460325" y="3633573"/>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4" name="TextBox 13"/>
          <p:cNvSpPr txBox="1"/>
          <p:nvPr/>
        </p:nvSpPr>
        <p:spPr>
          <a:xfrm>
            <a:off x="6330783" y="3651329"/>
            <a:ext cx="707245" cy="646331"/>
          </a:xfrm>
          <a:prstGeom prst="rect">
            <a:avLst/>
          </a:prstGeom>
          <a:noFill/>
        </p:spPr>
        <p:txBody>
          <a:bodyPr wrap="none" rtlCol="0">
            <a:spAutoFit/>
          </a:bodyPr>
          <a:lstStyle/>
          <a:p>
            <a:r>
              <a:rPr lang="sv-SE" sz="3600" dirty="0" smtClean="0">
                <a:latin typeface="Minya Nouvelle" pitchFamily="2" charset="0"/>
              </a:rPr>
              <a:t>on</a:t>
            </a:r>
          </a:p>
        </p:txBody>
      </p:sp>
      <p:pic>
        <p:nvPicPr>
          <p:cNvPr id="15"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820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80">
                                          <p:stCondLst>
                                            <p:cond delay="0"/>
                                          </p:stCondLst>
                                        </p:cTn>
                                        <p:tgtEl>
                                          <p:spTgt spid="14"/>
                                        </p:tgtEl>
                                      </p:cBhvr>
                                    </p:animEffect>
                                    <p:anim calcmode="lin" valueType="num">
                                      <p:cBhvr>
                                        <p:cTn id="7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7" dur="26">
                                          <p:stCondLst>
                                            <p:cond delay="650"/>
                                          </p:stCondLst>
                                        </p:cTn>
                                        <p:tgtEl>
                                          <p:spTgt spid="14"/>
                                        </p:tgtEl>
                                      </p:cBhvr>
                                      <p:to x="100000" y="60000"/>
                                    </p:animScale>
                                    <p:animScale>
                                      <p:cBhvr>
                                        <p:cTn id="78" dur="166" decel="50000">
                                          <p:stCondLst>
                                            <p:cond delay="676"/>
                                          </p:stCondLst>
                                        </p:cTn>
                                        <p:tgtEl>
                                          <p:spTgt spid="14"/>
                                        </p:tgtEl>
                                      </p:cBhvr>
                                      <p:to x="100000" y="100000"/>
                                    </p:animScale>
                                    <p:animScale>
                                      <p:cBhvr>
                                        <p:cTn id="79" dur="26">
                                          <p:stCondLst>
                                            <p:cond delay="1312"/>
                                          </p:stCondLst>
                                        </p:cTn>
                                        <p:tgtEl>
                                          <p:spTgt spid="14"/>
                                        </p:tgtEl>
                                      </p:cBhvr>
                                      <p:to x="100000" y="80000"/>
                                    </p:animScale>
                                    <p:animScale>
                                      <p:cBhvr>
                                        <p:cTn id="80" dur="166" decel="50000">
                                          <p:stCondLst>
                                            <p:cond delay="1338"/>
                                          </p:stCondLst>
                                        </p:cTn>
                                        <p:tgtEl>
                                          <p:spTgt spid="14"/>
                                        </p:tgtEl>
                                      </p:cBhvr>
                                      <p:to x="100000" y="100000"/>
                                    </p:animScale>
                                    <p:animScale>
                                      <p:cBhvr>
                                        <p:cTn id="81" dur="26">
                                          <p:stCondLst>
                                            <p:cond delay="1642"/>
                                          </p:stCondLst>
                                        </p:cTn>
                                        <p:tgtEl>
                                          <p:spTgt spid="14"/>
                                        </p:tgtEl>
                                      </p:cBhvr>
                                      <p:to x="100000" y="90000"/>
                                    </p:animScale>
                                    <p:animScale>
                                      <p:cBhvr>
                                        <p:cTn id="82" dur="166" decel="50000">
                                          <p:stCondLst>
                                            <p:cond delay="1668"/>
                                          </p:stCondLst>
                                        </p:cTn>
                                        <p:tgtEl>
                                          <p:spTgt spid="14"/>
                                        </p:tgtEl>
                                      </p:cBhvr>
                                      <p:to x="100000" y="100000"/>
                                    </p:animScale>
                                    <p:animScale>
                                      <p:cBhvr>
                                        <p:cTn id="83" dur="26">
                                          <p:stCondLst>
                                            <p:cond delay="1808"/>
                                          </p:stCondLst>
                                        </p:cTn>
                                        <p:tgtEl>
                                          <p:spTgt spid="14"/>
                                        </p:tgtEl>
                                      </p:cBhvr>
                                      <p:to x="100000" y="95000"/>
                                    </p:animScale>
                                    <p:animScale>
                                      <p:cBhvr>
                                        <p:cTn id="8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714348" y="1309677"/>
            <a:ext cx="6400800" cy="467703"/>
          </a:xfrm>
        </p:spPr>
        <p:txBody>
          <a:bodyPr/>
          <a:lstStyle/>
          <a:p>
            <a:r>
              <a:rPr lang="sv-SE" dirty="0" smtClean="0"/>
              <a:t>Man kan göra så här:</a:t>
            </a:r>
            <a:endParaRPr lang="sv-SE" dirty="0"/>
          </a:p>
        </p:txBody>
      </p:sp>
      <p:sp>
        <p:nvSpPr>
          <p:cNvPr id="4" name="Subtitle 2"/>
          <p:cNvSpPr txBox="1">
            <a:spLocks/>
          </p:cNvSpPr>
          <p:nvPr/>
        </p:nvSpPr>
        <p:spPr>
          <a:xfrm>
            <a:off x="763461" y="1921396"/>
            <a:ext cx="7704856"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a:t>
            </a:r>
            <a:r>
              <a:rPr lang="sv-SE" sz="1800" b="1" dirty="0" err="1" smtClean="0">
                <a:latin typeface="Courier New" pitchFamily="49" charset="0"/>
                <a:cs typeface="Courier New" pitchFamily="49" charset="0"/>
              </a:rPr>
              <a:t>onclick</a:t>
            </a:r>
            <a:r>
              <a:rPr lang="sv-SE" sz="1800" b="1" dirty="0" smtClean="0">
                <a:latin typeface="Courier New" pitchFamily="49" charset="0"/>
                <a:cs typeface="Courier New" pitchFamily="49" charset="0"/>
              </a:rPr>
              <a:t>="</a:t>
            </a:r>
            <a:r>
              <a:rPr lang="sv-SE" sz="1800" b="1" dirty="0" err="1" smtClean="0">
                <a:latin typeface="Courier New" pitchFamily="49" charset="0"/>
                <a:cs typeface="Courier New" pitchFamily="49" charset="0"/>
              </a:rPr>
              <a:t>jumpFromBuilding</a:t>
            </a:r>
            <a:r>
              <a:rPr lang="sv-SE" sz="1800" b="1" dirty="0" smtClean="0">
                <a:latin typeface="Courier New" pitchFamily="49" charset="0"/>
                <a:cs typeface="Courier New" pitchFamily="49" charset="0"/>
              </a:rPr>
              <a:t>();"</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683568" y="2533813"/>
            <a:ext cx="6400800" cy="467703"/>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Men det är inte rätt....</a:t>
            </a:r>
          </a:p>
          <a:p>
            <a:endParaRPr lang="sv-SE" dirty="0"/>
          </a:p>
          <a:p>
            <a:pPr marL="457200" indent="-457200">
              <a:buAutoNum type="arabicParenR"/>
            </a:pPr>
            <a:r>
              <a:rPr lang="sv-SE" dirty="0" smtClean="0"/>
              <a:t>Vi vill undvika att blanda </a:t>
            </a:r>
            <a:r>
              <a:rPr lang="sv-SE" dirty="0" err="1" smtClean="0"/>
              <a:t>javascriptkod</a:t>
            </a:r>
            <a:r>
              <a:rPr lang="sv-SE" dirty="0" smtClean="0"/>
              <a:t> med HTML-kod</a:t>
            </a:r>
          </a:p>
          <a:p>
            <a:pPr marL="457200" indent="-457200">
              <a:buAutoNum type="arabicParenR"/>
            </a:pPr>
            <a:r>
              <a:rPr lang="sv-SE" dirty="0" smtClean="0"/>
              <a:t>Varje gång koden ska köras behöver en javascripttolk dras igång för att tolka koden.</a:t>
            </a:r>
            <a:endParaRPr lang="sv-SE" dirty="0"/>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539552" y="1273324"/>
            <a:ext cx="7928765" cy="17281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487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JavaScript </a:t>
            </a:r>
            <a:r>
              <a:rPr lang="sv-SE" dirty="0" err="1" smtClean="0"/>
              <a:t>engine</a:t>
            </a:r>
            <a:endParaRPr lang="sv-SE" dirty="0"/>
          </a:p>
        </p:txBody>
      </p:sp>
      <p:pic>
        <p:nvPicPr>
          <p:cNvPr id="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273324"/>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0202" y="1705372"/>
            <a:ext cx="825145" cy="8251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4225652"/>
            <a:ext cx="814970" cy="814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00202" y="3649616"/>
            <a:ext cx="776091" cy="7760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0686" y="2676857"/>
            <a:ext cx="765844" cy="7369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691680" y="2785492"/>
            <a:ext cx="1954381" cy="400110"/>
          </a:xfrm>
          <a:prstGeom prst="rect">
            <a:avLst/>
          </a:prstGeom>
          <a:noFill/>
        </p:spPr>
        <p:txBody>
          <a:bodyPr wrap="none" rtlCol="0">
            <a:spAutoFit/>
          </a:bodyPr>
          <a:lstStyle/>
          <a:p>
            <a:r>
              <a:rPr lang="sv-SE" sz="2000" b="1" dirty="0" err="1" smtClean="0">
                <a:latin typeface="Minya Nouvelle" pitchFamily="2" charset="0"/>
              </a:rPr>
              <a:t>SpiderMonkey</a:t>
            </a:r>
            <a:endParaRPr lang="sv-SE" sz="2000" dirty="0" smtClean="0">
              <a:latin typeface="Minya Nouvelle" pitchFamily="2" charset="0"/>
            </a:endParaRPr>
          </a:p>
        </p:txBody>
      </p:sp>
      <p:sp>
        <p:nvSpPr>
          <p:cNvPr id="10" name="TextBox 9"/>
          <p:cNvSpPr txBox="1"/>
          <p:nvPr/>
        </p:nvSpPr>
        <p:spPr>
          <a:xfrm>
            <a:off x="1691680" y="4225652"/>
            <a:ext cx="484941" cy="400110"/>
          </a:xfrm>
          <a:prstGeom prst="rect">
            <a:avLst/>
          </a:prstGeom>
          <a:noFill/>
        </p:spPr>
        <p:txBody>
          <a:bodyPr wrap="none" rtlCol="0">
            <a:spAutoFit/>
          </a:bodyPr>
          <a:lstStyle/>
          <a:p>
            <a:r>
              <a:rPr lang="sv-SE" sz="2000" b="1" dirty="0" smtClean="0">
                <a:latin typeface="Minya Nouvelle" pitchFamily="2" charset="0"/>
              </a:rPr>
              <a:t>V8</a:t>
            </a:r>
            <a:endParaRPr lang="sv-SE" sz="1400" dirty="0" smtClean="0">
              <a:latin typeface="Minya Nouvelle" pitchFamily="2" charset="0"/>
            </a:endParaRPr>
          </a:p>
        </p:txBody>
      </p:sp>
      <p:sp>
        <p:nvSpPr>
          <p:cNvPr id="11" name="TextBox 10"/>
          <p:cNvSpPr txBox="1"/>
          <p:nvPr/>
        </p:nvSpPr>
        <p:spPr>
          <a:xfrm>
            <a:off x="1691680" y="1273324"/>
            <a:ext cx="2121194" cy="646331"/>
          </a:xfrm>
          <a:prstGeom prst="rect">
            <a:avLst/>
          </a:prstGeom>
          <a:noFill/>
        </p:spPr>
        <p:txBody>
          <a:bodyPr wrap="none" rtlCol="0">
            <a:spAutoFit/>
          </a:bodyPr>
          <a:lstStyle/>
          <a:p>
            <a:r>
              <a:rPr lang="sv-SE" sz="2000" b="1" dirty="0" smtClean="0">
                <a:latin typeface="Minya Nouvelle" pitchFamily="2" charset="0"/>
              </a:rPr>
              <a:t>Chakra</a:t>
            </a:r>
            <a:r>
              <a:rPr lang="sv-SE" sz="2000" dirty="0" smtClean="0">
                <a:latin typeface="Minya Nouvelle" pitchFamily="2" charset="0"/>
              </a:rPr>
              <a:t> (IE9)</a:t>
            </a:r>
          </a:p>
          <a:p>
            <a:r>
              <a:rPr lang="sv-SE" sz="1600" dirty="0" err="1" smtClean="0">
                <a:latin typeface="Minya Nouvelle" pitchFamily="2" charset="0"/>
              </a:rPr>
              <a:t>JScript</a:t>
            </a:r>
            <a:r>
              <a:rPr lang="sv-SE" sz="1600" dirty="0" smtClean="0">
                <a:latin typeface="Minya Nouvelle" pitchFamily="2" charset="0"/>
              </a:rPr>
              <a:t> (Trident &lt;IE9)</a:t>
            </a:r>
          </a:p>
        </p:txBody>
      </p:sp>
      <p:sp>
        <p:nvSpPr>
          <p:cNvPr id="12" name="TextBox 11"/>
          <p:cNvSpPr txBox="1"/>
          <p:nvPr/>
        </p:nvSpPr>
        <p:spPr>
          <a:xfrm>
            <a:off x="5868144" y="1721855"/>
            <a:ext cx="1723950" cy="861774"/>
          </a:xfrm>
          <a:prstGeom prst="rect">
            <a:avLst/>
          </a:prstGeom>
          <a:noFill/>
        </p:spPr>
        <p:txBody>
          <a:bodyPr wrap="none" rtlCol="0">
            <a:spAutoFit/>
          </a:bodyPr>
          <a:lstStyle/>
          <a:p>
            <a:r>
              <a:rPr lang="sv-SE" sz="2000" b="1" dirty="0" smtClean="0">
                <a:latin typeface="Minya Nouvelle" pitchFamily="2" charset="0"/>
              </a:rPr>
              <a:t>Nitro </a:t>
            </a:r>
            <a:r>
              <a:rPr lang="sv-SE" sz="2000" dirty="0" smtClean="0">
                <a:latin typeface="Minya Nouvelle" pitchFamily="2" charset="0"/>
              </a:rPr>
              <a:t>(S5)</a:t>
            </a:r>
          </a:p>
          <a:p>
            <a:r>
              <a:rPr lang="sv-SE" sz="1600" dirty="0" err="1" smtClean="0">
                <a:latin typeface="Minya Nouvelle" pitchFamily="2" charset="0"/>
              </a:rPr>
              <a:t>SquirrelFish</a:t>
            </a:r>
            <a:r>
              <a:rPr lang="sv-SE" sz="1600" dirty="0" smtClean="0">
                <a:latin typeface="Minya Nouvelle" pitchFamily="2" charset="0"/>
              </a:rPr>
              <a:t> (S4)</a:t>
            </a:r>
          </a:p>
          <a:p>
            <a:r>
              <a:rPr lang="sv-SE" sz="1200" dirty="0" err="1" smtClean="0">
                <a:latin typeface="Minya Nouvelle" pitchFamily="2" charset="0"/>
              </a:rPr>
              <a:t>JavaScriptCore</a:t>
            </a:r>
            <a:endParaRPr lang="sv-SE" sz="1400" dirty="0" smtClean="0">
              <a:latin typeface="Minya Nouvelle" pitchFamily="2" charset="0"/>
            </a:endParaRPr>
          </a:p>
        </p:txBody>
      </p:sp>
      <p:sp>
        <p:nvSpPr>
          <p:cNvPr id="13" name="TextBox 12"/>
          <p:cNvSpPr txBox="1"/>
          <p:nvPr/>
        </p:nvSpPr>
        <p:spPr>
          <a:xfrm>
            <a:off x="5868144" y="3868514"/>
            <a:ext cx="1762847" cy="1261884"/>
          </a:xfrm>
          <a:prstGeom prst="rect">
            <a:avLst/>
          </a:prstGeom>
          <a:noFill/>
        </p:spPr>
        <p:txBody>
          <a:bodyPr wrap="none" rtlCol="0">
            <a:spAutoFit/>
          </a:bodyPr>
          <a:lstStyle/>
          <a:p>
            <a:r>
              <a:rPr lang="sv-SE" sz="2000" b="1" dirty="0" smtClean="0">
                <a:latin typeface="Minya Nouvelle" pitchFamily="2" charset="0"/>
              </a:rPr>
              <a:t>V8</a:t>
            </a:r>
          </a:p>
          <a:p>
            <a:r>
              <a:rPr lang="sv-SE" dirty="0" err="1" smtClean="0">
                <a:latin typeface="Minya Nouvelle" pitchFamily="2" charset="0"/>
              </a:rPr>
              <a:t>Carakan</a:t>
            </a:r>
            <a:r>
              <a:rPr lang="sv-SE" dirty="0" smtClean="0">
                <a:latin typeface="Minya Nouvelle" pitchFamily="2" charset="0"/>
              </a:rPr>
              <a:t> (10.5)</a:t>
            </a:r>
          </a:p>
          <a:p>
            <a:r>
              <a:rPr lang="sv-SE" sz="1400" dirty="0" smtClean="0">
                <a:latin typeface="Minya Nouvelle" pitchFamily="2" charset="0"/>
              </a:rPr>
              <a:t>Futhark (9.5)</a:t>
            </a:r>
          </a:p>
          <a:p>
            <a:r>
              <a:rPr lang="sv-SE" sz="1200" dirty="0" err="1" smtClean="0">
                <a:latin typeface="Minya Nouvelle" pitchFamily="2" charset="0"/>
              </a:rPr>
              <a:t>Linear</a:t>
            </a:r>
            <a:r>
              <a:rPr lang="sv-SE" sz="1200" dirty="0" smtClean="0">
                <a:latin typeface="Minya Nouvelle" pitchFamily="2" charset="0"/>
              </a:rPr>
              <a:t> B (7.0)</a:t>
            </a:r>
          </a:p>
          <a:p>
            <a:r>
              <a:rPr lang="sv-SE" sz="1100" dirty="0" err="1" smtClean="0">
                <a:latin typeface="Minya Nouvelle" pitchFamily="2" charset="0"/>
              </a:rPr>
              <a:t>Linear</a:t>
            </a:r>
            <a:r>
              <a:rPr lang="sv-SE" sz="1100" dirty="0" smtClean="0">
                <a:latin typeface="Minya Nouvelle" pitchFamily="2" charset="0"/>
              </a:rPr>
              <a:t> A (4.0)</a:t>
            </a:r>
          </a:p>
        </p:txBody>
      </p:sp>
      <p:pic>
        <p:nvPicPr>
          <p:cNvPr id="3074" name="Picture 2" descr="P:\Icons\48x48\shadow\gear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4408"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28408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467544" y="1057300"/>
            <a:ext cx="7753969" cy="539711"/>
          </a:xfrm>
        </p:spPr>
        <p:txBody>
          <a:bodyPr/>
          <a:lstStyle/>
          <a:p>
            <a:r>
              <a:rPr lang="sv-SE" dirty="0" smtClean="0"/>
              <a:t>Snyggare är att koppla ihop detta i JS-koden:</a:t>
            </a:r>
            <a:endParaRPr lang="sv-SE" dirty="0"/>
          </a:p>
        </p:txBody>
      </p:sp>
      <p:sp>
        <p:nvSpPr>
          <p:cNvPr id="4" name="Subtitle 2"/>
          <p:cNvSpPr txBox="1">
            <a:spLocks/>
          </p:cNvSpPr>
          <p:nvPr/>
        </p:nvSpPr>
        <p:spPr>
          <a:xfrm>
            <a:off x="403421" y="163336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395536" y="2353444"/>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txBox="1">
            <a:spLocks/>
          </p:cNvSpPr>
          <p:nvPr/>
        </p:nvSpPr>
        <p:spPr>
          <a:xfrm>
            <a:off x="395536" y="3505572"/>
            <a:ext cx="6048672"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return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(143);</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6012160" y="2272144"/>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6012160" y="3424272"/>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9" name="TextBox 8"/>
          <p:cNvSpPr txBox="1"/>
          <p:nvPr/>
        </p:nvSpPr>
        <p:spPr>
          <a:xfrm>
            <a:off x="5724128" y="1561356"/>
            <a:ext cx="785793" cy="369332"/>
          </a:xfrm>
          <a:prstGeom prst="rect">
            <a:avLst/>
          </a:prstGeom>
          <a:noFill/>
        </p:spPr>
        <p:txBody>
          <a:bodyPr wrap="none" rtlCol="0">
            <a:spAutoFit/>
          </a:bodyPr>
          <a:lstStyle/>
          <a:p>
            <a:r>
              <a:rPr lang="sv-SE" dirty="0" smtClean="0">
                <a:latin typeface="Minya Nouvelle" pitchFamily="2" charset="0"/>
              </a:rPr>
              <a:t>.html</a:t>
            </a:r>
          </a:p>
        </p:txBody>
      </p:sp>
      <p:sp>
        <p:nvSpPr>
          <p:cNvPr id="10" name="TextBox 9"/>
          <p:cNvSpPr txBox="1"/>
          <p:nvPr/>
        </p:nvSpPr>
        <p:spPr>
          <a:xfrm>
            <a:off x="323528" y="4729708"/>
            <a:ext cx="8640960" cy="646331"/>
          </a:xfrm>
          <a:prstGeom prst="rect">
            <a:avLst/>
          </a:prstGeom>
          <a:noFill/>
        </p:spPr>
        <p:txBody>
          <a:bodyPr wrap="square" rtlCol="0">
            <a:spAutoFit/>
          </a:bodyPr>
          <a:lstStyle/>
          <a:p>
            <a:r>
              <a:rPr lang="sv-SE" dirty="0" smtClean="0">
                <a:latin typeface="Minya Nouvelle" pitchFamily="2" charset="0"/>
              </a:rPr>
              <a:t>Ovanstående modell har några nackdelar, bland annat kan vi inte koppla flera lyssnare till samma event. W3C har därför ett annat sätt att göra detta på...</a:t>
            </a:r>
          </a:p>
        </p:txBody>
      </p:sp>
      <p:pic>
        <p:nvPicPr>
          <p:cNvPr id="11"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79512" y="102032"/>
            <a:ext cx="351378" cy="523220"/>
          </a:xfrm>
          <a:prstGeom prst="rect">
            <a:avLst/>
          </a:prstGeom>
          <a:noFill/>
        </p:spPr>
        <p:txBody>
          <a:bodyPr wrap="none" rtlCol="0">
            <a:spAutoFit/>
          </a:bodyPr>
          <a:lstStyle/>
          <a:p>
            <a:r>
              <a:rPr lang="sv-SE" sz="2800" b="1" dirty="0" smtClean="0">
                <a:latin typeface="Minya Nouvelle" pitchFamily="2" charset="0"/>
              </a:rPr>
              <a:t>1</a:t>
            </a:r>
          </a:p>
        </p:txBody>
      </p:sp>
      <p:sp>
        <p:nvSpPr>
          <p:cNvPr id="13" name="Subtitle 2"/>
          <p:cNvSpPr txBox="1">
            <a:spLocks/>
          </p:cNvSpPr>
          <p:nvPr/>
        </p:nvSpPr>
        <p:spPr>
          <a:xfrm>
            <a:off x="6588224" y="2353444"/>
            <a:ext cx="2304256"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smtClean="0">
                <a:latin typeface="Courier New" pitchFamily="49" charset="0"/>
                <a:cs typeface="Courier New" pitchFamily="49" charset="0"/>
              </a:rPr>
              <a:t>function</a:t>
            </a:r>
            <a:r>
              <a:rPr lang="sv-SE" sz="900" dirty="0" smtClean="0">
                <a:latin typeface="Courier New" pitchFamily="49" charset="0"/>
                <a:cs typeface="Courier New" pitchFamily="49" charset="0"/>
              </a:rPr>
              <a:t> </a:t>
            </a:r>
            <a:r>
              <a:rPr lang="sv-SE" sz="900" dirty="0" err="1" smtClean="0">
                <a:latin typeface="Courier New" pitchFamily="49" charset="0"/>
                <a:cs typeface="Courier New" pitchFamily="49" charset="0"/>
              </a:rPr>
              <a:t>jumpFromBuilding</a:t>
            </a:r>
            <a:r>
              <a:rPr lang="sv-SE" sz="900" dirty="0" smtClean="0">
                <a:latin typeface="Courier New" pitchFamily="49" charset="0"/>
                <a:cs typeface="Courier New" pitchFamily="49" charset="0"/>
              </a:rPr>
              <a:t>(){</a:t>
            </a:r>
          </a:p>
          <a:p>
            <a:r>
              <a:rPr lang="sv-SE" sz="900" dirty="0" smtClean="0">
                <a:latin typeface="Courier New" pitchFamily="49" charset="0"/>
                <a:cs typeface="Courier New" pitchFamily="49" charset="0"/>
              </a:rPr>
              <a:t>    alert("</a:t>
            </a:r>
            <a:r>
              <a:rPr lang="sv-SE" sz="900" dirty="0" err="1" smtClean="0">
                <a:latin typeface="Courier New" pitchFamily="49" charset="0"/>
                <a:cs typeface="Courier New" pitchFamily="49" charset="0"/>
              </a:rPr>
              <a:t>Jumping</a:t>
            </a:r>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a:p>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p:txBody>
      </p:sp>
      <p:sp>
        <p:nvSpPr>
          <p:cNvPr id="14" name="Subtitle 2"/>
          <p:cNvSpPr txBox="1">
            <a:spLocks/>
          </p:cNvSpPr>
          <p:nvPr/>
        </p:nvSpPr>
        <p:spPr>
          <a:xfrm>
            <a:off x="6588224" y="3505572"/>
            <a:ext cx="2304256"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smtClean="0">
                <a:latin typeface="Courier New" pitchFamily="49" charset="0"/>
                <a:cs typeface="Courier New" pitchFamily="49" charset="0"/>
              </a:rPr>
              <a:t>function</a:t>
            </a:r>
            <a:r>
              <a:rPr lang="sv-SE" sz="900" dirty="0" smtClean="0">
                <a:latin typeface="Courier New" pitchFamily="49" charset="0"/>
                <a:cs typeface="Courier New" pitchFamily="49" charset="0"/>
              </a:rPr>
              <a:t> </a:t>
            </a:r>
            <a:r>
              <a:rPr lang="sv-SE" sz="900" dirty="0" err="1" smtClean="0">
                <a:latin typeface="Courier New" pitchFamily="49" charset="0"/>
                <a:cs typeface="Courier New" pitchFamily="49" charset="0"/>
              </a:rPr>
              <a:t>jumpFromBuilding</a:t>
            </a:r>
            <a:r>
              <a:rPr lang="sv-SE" sz="900" dirty="0" smtClean="0">
                <a:latin typeface="Courier New" pitchFamily="49" charset="0"/>
                <a:cs typeface="Courier New" pitchFamily="49" charset="0"/>
              </a:rPr>
              <a:t>(nr){</a:t>
            </a:r>
          </a:p>
          <a:p>
            <a:r>
              <a:rPr lang="sv-SE" sz="900" dirty="0" smtClean="0">
                <a:latin typeface="Courier New" pitchFamily="49" charset="0"/>
                <a:cs typeface="Courier New" pitchFamily="49" charset="0"/>
              </a:rPr>
              <a:t>    alert("</a:t>
            </a:r>
            <a:r>
              <a:rPr lang="sv-SE" sz="900" dirty="0" err="1" smtClean="0">
                <a:latin typeface="Courier New" pitchFamily="49" charset="0"/>
                <a:cs typeface="Courier New" pitchFamily="49" charset="0"/>
              </a:rPr>
              <a:t>Jumping</a:t>
            </a:r>
            <a:r>
              <a:rPr lang="sv-SE" sz="900" dirty="0" smtClean="0">
                <a:latin typeface="Courier New" pitchFamily="49" charset="0"/>
                <a:cs typeface="Courier New" pitchFamily="49" charset="0"/>
              </a:rPr>
              <a:t>! "+nr);</a:t>
            </a:r>
            <a:endParaRPr lang="sv-SE" sz="900" dirty="0">
              <a:latin typeface="Courier New" pitchFamily="49" charset="0"/>
              <a:cs typeface="Courier New" pitchFamily="49" charset="0"/>
            </a:endParaRPr>
          </a:p>
          <a:p>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p:txBody>
      </p:sp>
    </p:spTree>
    <p:extLst>
      <p:ext uri="{BB962C8B-B14F-4D97-AF65-F5344CB8AC3E}">
        <p14:creationId xmlns:p14="http://schemas.microsoft.com/office/powerpoint/2010/main" val="240217748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pic>
        <p:nvPicPr>
          <p:cNvPr id="4"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547664" y="4441676"/>
            <a:ext cx="7272808" cy="93610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I IE &lt; 9 så finns inte </a:t>
            </a:r>
            <a:r>
              <a:rPr lang="sv-SE" sz="1800" dirty="0" err="1" smtClean="0"/>
              <a:t>addEventListener</a:t>
            </a:r>
            <a:r>
              <a:rPr lang="sv-SE" sz="1800" dirty="0" smtClean="0"/>
              <a:t> utan den egna </a:t>
            </a:r>
            <a:r>
              <a:rPr lang="sv-SE" sz="1800" dirty="0" err="1" smtClean="0"/>
              <a:t>attachEvent</a:t>
            </a:r>
            <a:r>
              <a:rPr lang="sv-SE" sz="1800" dirty="0" smtClean="0"/>
              <a:t>. Läs mer om detta i litteraturen eller på:</a:t>
            </a:r>
          </a:p>
          <a:p>
            <a:r>
              <a:rPr lang="sv-SE" sz="1800" dirty="0"/>
              <a:t>https://developer.mozilla.org/en/DOM/element.addEventListener</a:t>
            </a:r>
            <a:endParaRPr lang="sv-SE" sz="1800" dirty="0" smtClean="0"/>
          </a:p>
        </p:txBody>
      </p:sp>
      <p:pic>
        <p:nvPicPr>
          <p:cNvPr id="7"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9512" y="102032"/>
            <a:ext cx="357790" cy="523220"/>
          </a:xfrm>
          <a:prstGeom prst="rect">
            <a:avLst/>
          </a:prstGeom>
          <a:noFill/>
        </p:spPr>
        <p:txBody>
          <a:bodyPr wrap="none" rtlCol="0">
            <a:spAutoFit/>
          </a:bodyPr>
          <a:lstStyle/>
          <a:p>
            <a:r>
              <a:rPr lang="sv-SE" sz="2800" b="1" dirty="0" smtClean="0">
                <a:latin typeface="Minya Nouvelle" pitchFamily="2" charset="0"/>
              </a:rPr>
              <a:t>2</a:t>
            </a:r>
          </a:p>
        </p:txBody>
      </p:sp>
      <p:sp>
        <p:nvSpPr>
          <p:cNvPr id="9" name="Subtitle 2"/>
          <p:cNvSpPr txBox="1">
            <a:spLocks/>
          </p:cNvSpPr>
          <p:nvPr/>
        </p:nvSpPr>
        <p:spPr>
          <a:xfrm>
            <a:off x="755576" y="1777380"/>
            <a:ext cx="6552728" cy="115212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link.addEventListener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link.addEventListener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getUpAgain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11" name="TextBox 10"/>
          <p:cNvSpPr txBox="1"/>
          <p:nvPr/>
        </p:nvSpPr>
        <p:spPr>
          <a:xfrm rot="1774539">
            <a:off x="7468471" y="1799454"/>
            <a:ext cx="1452642" cy="584775"/>
          </a:xfrm>
          <a:prstGeom prst="rect">
            <a:avLst/>
          </a:prstGeom>
          <a:noFill/>
        </p:spPr>
        <p:txBody>
          <a:bodyPr wrap="none" rtlCol="0">
            <a:spAutoFit/>
          </a:bodyPr>
          <a:lstStyle/>
          <a:p>
            <a:r>
              <a:rPr lang="sv-SE" sz="1600" dirty="0" err="1" smtClean="0">
                <a:solidFill>
                  <a:srgbClr val="FF0000"/>
                </a:solidFill>
                <a:latin typeface="Minya Nouvelle" pitchFamily="2" charset="0"/>
              </a:rPr>
              <a:t>bubble</a:t>
            </a:r>
            <a:r>
              <a:rPr lang="sv-SE" sz="1600" dirty="0" smtClean="0">
                <a:solidFill>
                  <a:srgbClr val="FF0000"/>
                </a:solidFill>
                <a:latin typeface="Minya Nouvelle" pitchFamily="2" charset="0"/>
              </a:rPr>
              <a:t> (</a:t>
            </a:r>
            <a:r>
              <a:rPr lang="sv-SE" sz="1600" dirty="0" err="1" smtClean="0">
                <a:solidFill>
                  <a:srgbClr val="FF0000"/>
                </a:solidFill>
                <a:latin typeface="Minya Nouvelle" pitchFamily="2" charset="0"/>
              </a:rPr>
              <a:t>false</a:t>
            </a:r>
            <a:r>
              <a:rPr lang="sv-SE" sz="1600" dirty="0" smtClean="0">
                <a:solidFill>
                  <a:srgbClr val="FF0000"/>
                </a:solidFill>
                <a:latin typeface="Minya Nouvelle" pitchFamily="2" charset="0"/>
              </a:rPr>
              <a:t>)</a:t>
            </a:r>
          </a:p>
          <a:p>
            <a:r>
              <a:rPr lang="sv-SE" sz="1600" dirty="0" err="1" smtClean="0">
                <a:solidFill>
                  <a:srgbClr val="FF0000"/>
                </a:solidFill>
                <a:latin typeface="Minya Nouvelle" pitchFamily="2" charset="0"/>
              </a:rPr>
              <a:t>capture</a:t>
            </a:r>
            <a:r>
              <a:rPr lang="sv-SE" sz="1600" dirty="0" smtClean="0">
                <a:solidFill>
                  <a:srgbClr val="FF0000"/>
                </a:solidFill>
                <a:latin typeface="Minya Nouvelle" pitchFamily="2" charset="0"/>
              </a:rPr>
              <a:t> (</a:t>
            </a:r>
            <a:r>
              <a:rPr lang="sv-SE" sz="1600" dirty="0" err="1" smtClean="0">
                <a:solidFill>
                  <a:srgbClr val="FF0000"/>
                </a:solidFill>
                <a:latin typeface="Minya Nouvelle" pitchFamily="2" charset="0"/>
              </a:rPr>
              <a:t>true</a:t>
            </a:r>
            <a:r>
              <a:rPr lang="sv-SE" sz="1600" dirty="0" smtClean="0">
                <a:solidFill>
                  <a:srgbClr val="FF0000"/>
                </a:solidFill>
                <a:latin typeface="Minya Nouvelle" pitchFamily="2" charset="0"/>
              </a:rPr>
              <a:t>)</a:t>
            </a:r>
          </a:p>
        </p:txBody>
      </p:sp>
      <p:sp>
        <p:nvSpPr>
          <p:cNvPr id="13" name="Subtitle 2"/>
          <p:cNvSpPr txBox="1">
            <a:spLocks/>
          </p:cNvSpPr>
          <p:nvPr/>
        </p:nvSpPr>
        <p:spPr>
          <a:xfrm>
            <a:off x="755576" y="3073524"/>
            <a:ext cx="6552728" cy="64807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link.removeEventListener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link.removeEventListener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getUpAgain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14" name="TextBox 13"/>
          <p:cNvSpPr txBox="1"/>
          <p:nvPr/>
        </p:nvSpPr>
        <p:spPr>
          <a:xfrm>
            <a:off x="395536" y="2209428"/>
            <a:ext cx="258842" cy="369332"/>
          </a:xfrm>
          <a:prstGeom prst="rect">
            <a:avLst/>
          </a:prstGeom>
          <a:noFill/>
        </p:spPr>
        <p:txBody>
          <a:bodyPr wrap="square" rtlCol="0">
            <a:spAutoFit/>
          </a:bodyPr>
          <a:lstStyle/>
          <a:p>
            <a:r>
              <a:rPr lang="sv-SE" dirty="0" smtClean="0">
                <a:solidFill>
                  <a:srgbClr val="FF0000"/>
                </a:solidFill>
                <a:latin typeface="Minya Nouvelle" pitchFamily="2" charset="0"/>
              </a:rPr>
              <a:t>1</a:t>
            </a:r>
          </a:p>
        </p:txBody>
      </p:sp>
      <p:sp>
        <p:nvSpPr>
          <p:cNvPr id="15" name="TextBox 14"/>
          <p:cNvSpPr txBox="1"/>
          <p:nvPr/>
        </p:nvSpPr>
        <p:spPr>
          <a:xfrm>
            <a:off x="395536" y="2488168"/>
            <a:ext cx="258842" cy="369332"/>
          </a:xfrm>
          <a:prstGeom prst="rect">
            <a:avLst/>
          </a:prstGeom>
          <a:noFill/>
        </p:spPr>
        <p:txBody>
          <a:bodyPr wrap="square" rtlCol="0">
            <a:spAutoFit/>
          </a:bodyPr>
          <a:lstStyle/>
          <a:p>
            <a:r>
              <a:rPr lang="sv-SE" dirty="0" smtClean="0">
                <a:solidFill>
                  <a:srgbClr val="FF0000"/>
                </a:solidFill>
                <a:latin typeface="Minya Nouvelle" pitchFamily="2" charset="0"/>
              </a:rPr>
              <a:t>2</a:t>
            </a:r>
          </a:p>
        </p:txBody>
      </p:sp>
      <p:sp>
        <p:nvSpPr>
          <p:cNvPr id="16" name="Freeform 15"/>
          <p:cNvSpPr/>
          <p:nvPr/>
        </p:nvSpPr>
        <p:spPr>
          <a:xfrm>
            <a:off x="6344529" y="2370406"/>
            <a:ext cx="1744394" cy="295879"/>
          </a:xfrm>
          <a:custGeom>
            <a:avLst/>
            <a:gdLst>
              <a:gd name="connsiteX0" fmla="*/ 1744394 w 1744394"/>
              <a:gd name="connsiteY0" fmla="*/ 0 h 295879"/>
              <a:gd name="connsiteX1" fmla="*/ 1434905 w 1744394"/>
              <a:gd name="connsiteY1" fmla="*/ 288388 h 295879"/>
              <a:gd name="connsiteX2" fmla="*/ 0 w 1744394"/>
              <a:gd name="connsiteY2" fmla="*/ 182880 h 295879"/>
            </a:gdLst>
            <a:ahLst/>
            <a:cxnLst>
              <a:cxn ang="0">
                <a:pos x="connsiteX0" y="connsiteY0"/>
              </a:cxn>
              <a:cxn ang="0">
                <a:pos x="connsiteX1" y="connsiteY1"/>
              </a:cxn>
              <a:cxn ang="0">
                <a:pos x="connsiteX2" y="connsiteY2"/>
              </a:cxn>
            </a:cxnLst>
            <a:rect l="l" t="t" r="r" b="b"/>
            <a:pathLst>
              <a:path w="1744394" h="295879">
                <a:moveTo>
                  <a:pt x="1744394" y="0"/>
                </a:moveTo>
                <a:cubicBezTo>
                  <a:pt x="1735015" y="128954"/>
                  <a:pt x="1725637" y="257908"/>
                  <a:pt x="1434905" y="288388"/>
                </a:cubicBezTo>
                <a:cubicBezTo>
                  <a:pt x="1144173" y="318868"/>
                  <a:pt x="572086" y="250874"/>
                  <a:pt x="0" y="182880"/>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7" name="TextBox 16"/>
          <p:cNvSpPr txBox="1"/>
          <p:nvPr/>
        </p:nvSpPr>
        <p:spPr>
          <a:xfrm>
            <a:off x="395536" y="1120016"/>
            <a:ext cx="6408101" cy="369332"/>
          </a:xfrm>
          <a:prstGeom prst="rect">
            <a:avLst/>
          </a:prstGeom>
          <a:noFill/>
        </p:spPr>
        <p:txBody>
          <a:bodyPr wrap="none" rtlCol="0">
            <a:spAutoFit/>
          </a:bodyPr>
          <a:lstStyle/>
          <a:p>
            <a:r>
              <a:rPr lang="sv-SE" dirty="0" smtClean="0">
                <a:latin typeface="Minya Nouvelle" pitchFamily="2" charset="0"/>
              </a:rPr>
              <a:t>DOM </a:t>
            </a:r>
            <a:r>
              <a:rPr lang="sv-SE" dirty="0" err="1" smtClean="0">
                <a:latin typeface="Minya Nouvelle" pitchFamily="2" charset="0"/>
              </a:rPr>
              <a:t>Level</a:t>
            </a:r>
            <a:r>
              <a:rPr lang="sv-SE" dirty="0" smtClean="0">
                <a:latin typeface="Minya Nouvelle" pitchFamily="2" charset="0"/>
              </a:rPr>
              <a:t> 2 definierar ett annat sätt att koppla event på:</a:t>
            </a:r>
          </a:p>
        </p:txBody>
      </p:sp>
    </p:spTree>
    <p:extLst>
      <p:ext uri="{BB962C8B-B14F-4D97-AF65-F5344CB8AC3E}">
        <p14:creationId xmlns:p14="http://schemas.microsoft.com/office/powerpoint/2010/main" val="10642062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Vad triggade eventet?</a:t>
            </a:r>
            <a:endParaRPr lang="sv-SE" dirty="0"/>
          </a:p>
        </p:txBody>
      </p:sp>
      <p:sp>
        <p:nvSpPr>
          <p:cNvPr id="3" name="Subtitle 2"/>
          <p:cNvSpPr>
            <a:spLocks noGrp="1"/>
          </p:cNvSpPr>
          <p:nvPr>
            <p:ph type="subTitle" idx="1"/>
          </p:nvPr>
        </p:nvSpPr>
        <p:spPr>
          <a:xfrm>
            <a:off x="323528" y="1057300"/>
            <a:ext cx="8568952" cy="864096"/>
          </a:xfrm>
        </p:spPr>
        <p:txBody>
          <a:bodyPr/>
          <a:lstStyle/>
          <a:p>
            <a:r>
              <a:rPr lang="sv-SE" dirty="0" smtClean="0"/>
              <a:t>Det finns ett enkelt sätt att få reda på vad som triggade eventet (utlöste händelsen):</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475656" y="1993404"/>
            <a:ext cx="6048672" cy="252028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document.getElementById</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crasher</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link.onclick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function</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r>
              <a:rPr lang="sv-SE" sz="1600" dirty="0" smtClean="0">
                <a:latin typeface="Courier New" pitchFamily="49" charset="0"/>
                <a:cs typeface="Courier New" pitchFamily="49" charset="0"/>
              </a:rPr>
              <a:t>	alert(</a:t>
            </a:r>
            <a:r>
              <a:rPr lang="sv-SE" sz="1600" b="1" dirty="0" err="1" smtClean="0">
                <a:latin typeface="Courier New" pitchFamily="49" charset="0"/>
                <a:cs typeface="Courier New" pitchFamily="49" charset="0"/>
              </a:rPr>
              <a:t>this</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a:latin typeface="Courier New" pitchFamily="49" charset="0"/>
                <a:cs typeface="Courier New" pitchFamily="49" charset="0"/>
              </a:rPr>
              <a:t>t</a:t>
            </a:r>
            <a:r>
              <a:rPr lang="sv-SE" sz="1600" dirty="0" err="1" smtClean="0">
                <a:latin typeface="Courier New" pitchFamily="49" charset="0"/>
                <a:cs typeface="Courier New" pitchFamily="49" charset="0"/>
              </a:rPr>
              <a:t>rue</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6" name="TextBox 5"/>
          <p:cNvSpPr txBox="1"/>
          <p:nvPr/>
        </p:nvSpPr>
        <p:spPr>
          <a:xfrm>
            <a:off x="3635896" y="4657700"/>
            <a:ext cx="4320480" cy="646331"/>
          </a:xfrm>
          <a:prstGeom prst="rect">
            <a:avLst/>
          </a:prstGeom>
          <a:noFill/>
        </p:spPr>
        <p:txBody>
          <a:bodyPr wrap="square" rtlCol="0">
            <a:spAutoFit/>
          </a:bodyPr>
          <a:lstStyle/>
          <a:p>
            <a:r>
              <a:rPr lang="sv-SE" b="1" dirty="0" err="1" smtClean="0">
                <a:latin typeface="Minya Nouvelle" pitchFamily="2" charset="0"/>
              </a:rPr>
              <a:t>this</a:t>
            </a:r>
            <a:r>
              <a:rPr lang="sv-SE" dirty="0" smtClean="0">
                <a:latin typeface="Minya Nouvelle" pitchFamily="2" charset="0"/>
              </a:rPr>
              <a:t> refererar till det objekt som "äger" funktionen, triggar eventet</a:t>
            </a:r>
          </a:p>
        </p:txBody>
      </p:sp>
      <p:cxnSp>
        <p:nvCxnSpPr>
          <p:cNvPr id="8" name="Straight Arrow Connector 7"/>
          <p:cNvCxnSpPr/>
          <p:nvPr/>
        </p:nvCxnSpPr>
        <p:spPr>
          <a:xfrm flipH="1" flipV="1">
            <a:off x="3491880" y="3793604"/>
            <a:ext cx="432048"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43061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that</a:t>
            </a:r>
            <a:r>
              <a:rPr lang="sv-SE" dirty="0" smtClean="0"/>
              <a:t>=</a:t>
            </a:r>
            <a:r>
              <a:rPr lang="sv-SE" dirty="0" err="1" smtClean="0"/>
              <a:t>this</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301105" y="1345332"/>
            <a:ext cx="6799287" cy="374441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Experiment(</a:t>
            </a:r>
            <a:r>
              <a:rPr lang="sv-SE" sz="1400" dirty="0" err="1">
                <a:latin typeface="Courier New" pitchFamily="49" charset="0"/>
                <a:cs typeface="Courier New" pitchFamily="49" charset="0"/>
              </a:rPr>
              <a:t>bombText</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this.getBombText</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return</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bombText</a:t>
            </a:r>
            <a:r>
              <a:rPr lang="sv-SE" sz="1400" dirty="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var </a:t>
            </a:r>
            <a:r>
              <a:rPr lang="sv-SE" sz="1400" dirty="0" err="1">
                <a:latin typeface="Courier New" pitchFamily="49" charset="0"/>
                <a:cs typeface="Courier New" pitchFamily="49" charset="0"/>
              </a:rPr>
              <a:t>aTag</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myLink</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400" dirty="0" smtClean="0">
              <a:latin typeface="Courier New" pitchFamily="49" charset="0"/>
              <a:cs typeface="Courier New" pitchFamily="49" charset="0"/>
            </a:endParaRPr>
          </a:p>
          <a:p>
            <a:r>
              <a:rPr lang="sv-SE" sz="1400" b="1" dirty="0" smtClean="0">
                <a:latin typeface="Courier New" pitchFamily="49" charset="0"/>
                <a:cs typeface="Courier New" pitchFamily="49" charset="0"/>
              </a:rPr>
              <a:t>   var </a:t>
            </a:r>
            <a:r>
              <a:rPr lang="sv-SE" sz="1400" b="1" dirty="0" err="1">
                <a:latin typeface="Courier New" pitchFamily="49" charset="0"/>
                <a:cs typeface="Courier New" pitchFamily="49" charset="0"/>
              </a:rPr>
              <a:t>that</a:t>
            </a:r>
            <a:r>
              <a:rPr lang="sv-SE" sz="1400" b="1" dirty="0">
                <a:latin typeface="Courier New" pitchFamily="49" charset="0"/>
                <a:cs typeface="Courier New" pitchFamily="49" charset="0"/>
              </a:rPr>
              <a:t> = </a:t>
            </a:r>
            <a:r>
              <a:rPr lang="sv-SE" sz="1400" b="1" dirty="0" err="1">
                <a:latin typeface="Courier New" pitchFamily="49" charset="0"/>
                <a:cs typeface="Courier New" pitchFamily="49" charset="0"/>
              </a:rPr>
              <a:t>this</a:t>
            </a:r>
            <a:r>
              <a:rPr lang="sv-SE" sz="1400" b="1" dirty="0">
                <a:latin typeface="Courier New" pitchFamily="49" charset="0"/>
                <a:cs typeface="Courier New" pitchFamily="49" charset="0"/>
              </a:rPr>
              <a:t>;				</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aTag.onclick</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alert(</a:t>
            </a:r>
            <a:r>
              <a:rPr lang="sv-SE" sz="1400" dirty="0" err="1" smtClean="0">
                <a:latin typeface="Courier New" pitchFamily="49" charset="0"/>
                <a:cs typeface="Courier New" pitchFamily="49" charset="0"/>
              </a:rPr>
              <a:t>this.getBombText</a:t>
            </a:r>
            <a:r>
              <a:rPr lang="sv-SE" sz="1400" dirty="0">
                <a:latin typeface="Courier New" pitchFamily="49" charset="0"/>
                <a:cs typeface="Courier New" pitchFamily="49" charset="0"/>
              </a:rPr>
              <a:t>()); // </a:t>
            </a:r>
            <a:r>
              <a:rPr lang="sv-SE" sz="1400" dirty="0" err="1" smtClean="0">
                <a:latin typeface="Courier New" pitchFamily="49" charset="0"/>
                <a:cs typeface="Courier New" pitchFamily="49" charset="0"/>
              </a:rPr>
              <a:t>Fail</a:t>
            </a:r>
            <a:r>
              <a:rPr lang="sv-SE" sz="1400" dirty="0" smtClean="0">
                <a:latin typeface="Courier New" pitchFamily="49" charset="0"/>
                <a:cs typeface="Courier New" pitchFamily="49" charset="0"/>
              </a:rPr>
              <a:t>            </a:t>
            </a:r>
            <a:br>
              <a:rPr lang="sv-SE" sz="1400" dirty="0" smtClean="0">
                <a:latin typeface="Courier New" pitchFamily="49" charset="0"/>
                <a:cs typeface="Courier New" pitchFamily="49" charset="0"/>
              </a:rPr>
            </a:br>
            <a:r>
              <a:rPr lang="sv-SE" sz="1400" dirty="0" smtClean="0">
                <a:latin typeface="Courier New" pitchFamily="49" charset="0"/>
                <a:cs typeface="Courier New" pitchFamily="49" charset="0"/>
              </a:rPr>
              <a:t>      alert(</a:t>
            </a:r>
            <a:r>
              <a:rPr lang="sv-SE" sz="1400" b="1" dirty="0" err="1" smtClean="0">
                <a:latin typeface="Courier New" pitchFamily="49" charset="0"/>
                <a:cs typeface="Courier New" pitchFamily="49" charset="0"/>
              </a:rPr>
              <a:t>that.getBombText</a:t>
            </a:r>
            <a:r>
              <a:rPr lang="sv-SE" sz="1400" b="1" dirty="0">
                <a:latin typeface="Courier New" pitchFamily="49" charset="0"/>
                <a:cs typeface="Courier New" pitchFamily="49" charset="0"/>
              </a:rPr>
              <a:t>()</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"BOOOOOOM"</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   };</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new </a:t>
            </a:r>
            <a:r>
              <a:rPr lang="sv-SE" sz="1400" dirty="0">
                <a:latin typeface="Courier New" pitchFamily="49" charset="0"/>
                <a:cs typeface="Courier New" pitchFamily="49" charset="0"/>
              </a:rPr>
              <a:t>Experiment</a:t>
            </a:r>
            <a:r>
              <a:rPr lang="sv-SE" sz="1400" dirty="0" smtClean="0">
                <a:latin typeface="Courier New" pitchFamily="49" charset="0"/>
                <a:cs typeface="Courier New" pitchFamily="49" charset="0"/>
              </a:rPr>
              <a:t>("BOOOOOOM");</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401142205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Hindra </a:t>
            </a:r>
            <a:r>
              <a:rPr lang="sv-SE" dirty="0" err="1" smtClean="0"/>
              <a:t>defulthändelsen</a:t>
            </a:r>
            <a:endParaRPr lang="sv-SE" dirty="0"/>
          </a:p>
        </p:txBody>
      </p:sp>
      <p:sp>
        <p:nvSpPr>
          <p:cNvPr id="3" name="Subtitle 2"/>
          <p:cNvSpPr>
            <a:spLocks noGrp="1"/>
          </p:cNvSpPr>
          <p:nvPr>
            <p:ph type="subTitle" idx="1"/>
          </p:nvPr>
        </p:nvSpPr>
        <p:spPr>
          <a:xfrm>
            <a:off x="539552" y="1057300"/>
            <a:ext cx="7962108" cy="2267903"/>
          </a:xfrm>
        </p:spPr>
        <p:txBody>
          <a:bodyPr/>
          <a:lstStyle/>
          <a:p>
            <a:r>
              <a:rPr lang="sv-SE" sz="1600" dirty="0" smtClean="0"/>
              <a:t>När du klickar på en länk kommer först </a:t>
            </a:r>
            <a:r>
              <a:rPr lang="sv-SE" sz="1600" dirty="0" err="1" smtClean="0"/>
              <a:t>onclick</a:t>
            </a:r>
            <a:r>
              <a:rPr lang="sv-SE" sz="1600" dirty="0" smtClean="0"/>
              <a:t> att köras och efter det kommer länken att aktiveras och gå till den sida som är angiven i </a:t>
            </a:r>
            <a:r>
              <a:rPr lang="sv-SE" sz="1600" dirty="0" err="1" smtClean="0"/>
              <a:t>href</a:t>
            </a:r>
            <a:r>
              <a:rPr lang="sv-SE" sz="1600" dirty="0" smtClean="0"/>
              <a:t>.</a:t>
            </a:r>
          </a:p>
          <a:p>
            <a:endParaRPr lang="sv-SE" sz="1600" dirty="0"/>
          </a:p>
          <a:p>
            <a:r>
              <a:rPr lang="sv-SE" sz="1600" dirty="0" smtClean="0"/>
              <a:t>För att hindra detta returnerar man </a:t>
            </a:r>
            <a:r>
              <a:rPr lang="sv-SE" sz="1600" dirty="0" err="1" smtClean="0"/>
              <a:t>false</a:t>
            </a:r>
            <a:r>
              <a:rPr lang="sv-SE" sz="1600" dirty="0" smtClean="0"/>
              <a:t> från händelsehanteraren.</a:t>
            </a:r>
            <a:endParaRPr lang="sv-SE" sz="1600" dirty="0"/>
          </a:p>
        </p:txBody>
      </p:sp>
      <p:sp>
        <p:nvSpPr>
          <p:cNvPr id="4" name="Subtitle 2"/>
          <p:cNvSpPr txBox="1">
            <a:spLocks/>
          </p:cNvSpPr>
          <p:nvPr/>
        </p:nvSpPr>
        <p:spPr>
          <a:xfrm>
            <a:off x="1267517" y="235344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1259632" y="3073524"/>
            <a:ext cx="6048672" cy="158417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doSomeStuffHere</a:t>
            </a:r>
            <a:r>
              <a:rPr lang="sv-SE" sz="1400" dirty="0" smtClean="0">
                <a:latin typeface="Courier New" pitchFamily="49" charset="0"/>
                <a:cs typeface="Courier New" pitchFamily="49" charset="0"/>
              </a:rPr>
              <a:t>();</a:t>
            </a:r>
          </a:p>
          <a:p>
            <a:r>
              <a:rPr lang="sv-SE" sz="1400" b="1" dirty="0">
                <a:latin typeface="Courier New" pitchFamily="49" charset="0"/>
                <a:cs typeface="Courier New" pitchFamily="49" charset="0"/>
              </a:rPr>
              <a:t>	</a:t>
            </a:r>
            <a:r>
              <a:rPr lang="sv-SE" sz="1400" b="1" dirty="0" err="1" smtClean="0">
                <a:latin typeface="Courier New" pitchFamily="49" charset="0"/>
                <a:cs typeface="Courier New" pitchFamily="49" charset="0"/>
              </a:rPr>
              <a:t>return</a:t>
            </a:r>
            <a:r>
              <a:rPr lang="sv-SE" sz="1400" b="1" dirty="0" smtClean="0">
                <a:latin typeface="Courier New" pitchFamily="49" charset="0"/>
                <a:cs typeface="Courier New" pitchFamily="49" charset="0"/>
              </a:rPr>
              <a:t> </a:t>
            </a:r>
            <a:r>
              <a:rPr lang="sv-SE" sz="1400" b="1" dirty="0" err="1" smtClean="0">
                <a:latin typeface="Courier New" pitchFamily="49" charset="0"/>
                <a:cs typeface="Courier New" pitchFamily="49" charset="0"/>
              </a:rPr>
              <a:t>false</a:t>
            </a:r>
            <a:r>
              <a:rPr lang="sv-SE" sz="1400" b="1" dirty="0" smtClean="0">
                <a:latin typeface="Courier New" pitchFamily="49" charset="0"/>
                <a:cs typeface="Courier New" pitchFamily="49" charset="0"/>
              </a:rPr>
              <a:t>;</a:t>
            </a:r>
            <a:endParaRPr lang="sv-SE" sz="1400" b="1"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666311" y="5089748"/>
            <a:ext cx="7794121" cy="369332"/>
          </a:xfrm>
          <a:prstGeom prst="rect">
            <a:avLst/>
          </a:prstGeom>
          <a:noFill/>
        </p:spPr>
        <p:txBody>
          <a:bodyPr wrap="none" rtlCol="0">
            <a:spAutoFit/>
          </a:bodyPr>
          <a:lstStyle/>
          <a:p>
            <a:r>
              <a:rPr lang="sv-SE" dirty="0" smtClean="0">
                <a:latin typeface="Minya Nouvelle" pitchFamily="2" charset="0"/>
              </a:rPr>
              <a:t>(kopplar du eventet med </a:t>
            </a:r>
            <a:r>
              <a:rPr lang="sv-SE" dirty="0" err="1" smtClean="0">
                <a:latin typeface="Minya Nouvelle" pitchFamily="2" charset="0"/>
              </a:rPr>
              <a:t>addEventListener</a:t>
            </a:r>
            <a:r>
              <a:rPr lang="sv-SE" dirty="0" smtClean="0">
                <a:latin typeface="Minya Nouvelle" pitchFamily="2" charset="0"/>
              </a:rPr>
              <a:t> så gör du detta på annat sätt)</a:t>
            </a:r>
          </a:p>
        </p:txBody>
      </p:sp>
    </p:spTree>
    <p:extLst>
      <p:ext uri="{BB962C8B-B14F-4D97-AF65-F5344CB8AC3E}">
        <p14:creationId xmlns:p14="http://schemas.microsoft.com/office/powerpoint/2010/main" val="199083890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Större exempel</a:t>
            </a:r>
            <a:endParaRPr lang="sv-SE" dirty="0"/>
          </a:p>
        </p:txBody>
      </p:sp>
      <p:sp>
        <p:nvSpPr>
          <p:cNvPr id="3" name="Subtitle 2"/>
          <p:cNvSpPr>
            <a:spLocks noGrp="1"/>
          </p:cNvSpPr>
          <p:nvPr>
            <p:ph type="subTitle" idx="1"/>
          </p:nvPr>
        </p:nvSpPr>
        <p:spPr>
          <a:xfrm>
            <a:off x="251520" y="1057300"/>
            <a:ext cx="8640960" cy="1460500"/>
          </a:xfrm>
        </p:spPr>
        <p:txBody>
          <a:bodyPr/>
          <a:lstStyle/>
          <a:p>
            <a:r>
              <a:rPr lang="sv-SE" sz="1400" dirty="0"/>
              <a:t>På en sida som visar produkter vill man ha funktionalitet så att enbart produktrubrikerna visas till dess att man klickar på en rubrik. När detta görs så ska produktinformation visas under rubriken.</a:t>
            </a:r>
          </a:p>
          <a:p>
            <a:endParaRPr lang="sv-SE" sz="300" dirty="0"/>
          </a:p>
          <a:p>
            <a:r>
              <a:rPr lang="sv-SE" sz="1400" dirty="0"/>
              <a:t>Om man klickar på en länk där produktinformationen visas ska informationen döljas igen.</a:t>
            </a:r>
          </a:p>
          <a:p>
            <a:endParaRPr lang="sv-SE" sz="300" dirty="0"/>
          </a:p>
          <a:p>
            <a:r>
              <a:rPr lang="sv-SE" sz="1400" dirty="0"/>
              <a:t>Sidan ska fungera utan att JavaScript, men då ska all produktinformation visas direkt.</a:t>
            </a:r>
          </a:p>
        </p:txBody>
      </p:sp>
      <p:pic>
        <p:nvPicPr>
          <p:cNvPr id="4" name="Picture 4"/>
          <p:cNvPicPr>
            <a:picLocks noChangeAspect="1" noChangeArrowheads="1"/>
          </p:cNvPicPr>
          <p:nvPr/>
        </p:nvPicPr>
        <p:blipFill>
          <a:blip r:embed="rId2" cstate="print"/>
          <a:srcRect/>
          <a:stretch>
            <a:fillRect/>
          </a:stretch>
        </p:blipFill>
        <p:spPr bwMode="auto">
          <a:xfrm>
            <a:off x="827088" y="2692419"/>
            <a:ext cx="1828800" cy="2543175"/>
          </a:xfrm>
          <a:prstGeom prst="rect">
            <a:avLst/>
          </a:prstGeom>
          <a:noFill/>
          <a:ln w="9525">
            <a:noFill/>
            <a:miter lim="800000"/>
            <a:headEnd/>
            <a:tailEnd/>
          </a:ln>
        </p:spPr>
      </p:pic>
      <p:pic>
        <p:nvPicPr>
          <p:cNvPr id="5" name="Picture 8"/>
          <p:cNvPicPr>
            <a:picLocks noChangeAspect="1" noChangeArrowheads="1"/>
          </p:cNvPicPr>
          <p:nvPr/>
        </p:nvPicPr>
        <p:blipFill>
          <a:blip r:embed="rId3" cstate="print"/>
          <a:srcRect/>
          <a:stretch>
            <a:fillRect/>
          </a:stretch>
        </p:blipFill>
        <p:spPr bwMode="auto">
          <a:xfrm>
            <a:off x="6836990" y="2645238"/>
            <a:ext cx="1695450" cy="1857375"/>
          </a:xfrm>
          <a:prstGeom prst="rect">
            <a:avLst/>
          </a:prstGeom>
          <a:noFill/>
          <a:ln w="9525">
            <a:noFill/>
            <a:miter lim="800000"/>
            <a:headEnd/>
            <a:tailEnd/>
          </a:ln>
        </p:spPr>
      </p:pic>
      <p:pic>
        <p:nvPicPr>
          <p:cNvPr id="6" name="Picture 7"/>
          <p:cNvPicPr>
            <a:picLocks noChangeAspect="1" noChangeArrowheads="1"/>
          </p:cNvPicPr>
          <p:nvPr/>
        </p:nvPicPr>
        <p:blipFill>
          <a:blip r:embed="rId4" cstate="print"/>
          <a:srcRect/>
          <a:stretch>
            <a:fillRect/>
          </a:stretch>
        </p:blipFill>
        <p:spPr bwMode="auto">
          <a:xfrm>
            <a:off x="4381948" y="2641476"/>
            <a:ext cx="1800225" cy="1104900"/>
          </a:xfrm>
          <a:prstGeom prst="rect">
            <a:avLst/>
          </a:prstGeom>
          <a:noFill/>
          <a:ln w="9525">
            <a:noFill/>
            <a:miter lim="800000"/>
            <a:headEnd/>
            <a:tailEnd/>
          </a:ln>
        </p:spPr>
      </p:pic>
      <p:sp>
        <p:nvSpPr>
          <p:cNvPr id="7" name="TextBox 6"/>
          <p:cNvSpPr txBox="1"/>
          <p:nvPr/>
        </p:nvSpPr>
        <p:spPr>
          <a:xfrm>
            <a:off x="5565265" y="2200136"/>
            <a:ext cx="1887055" cy="369332"/>
          </a:xfrm>
          <a:prstGeom prst="rect">
            <a:avLst/>
          </a:prstGeom>
          <a:noFill/>
        </p:spPr>
        <p:txBody>
          <a:bodyPr wrap="none" rtlCol="0">
            <a:spAutoFit/>
          </a:bodyPr>
          <a:lstStyle/>
          <a:p>
            <a:r>
              <a:rPr lang="sv-SE" b="1" dirty="0" smtClean="0">
                <a:latin typeface="Minya Nouvelle" pitchFamily="2" charset="0"/>
              </a:rPr>
              <a:t>Med JavaScript</a:t>
            </a:r>
          </a:p>
        </p:txBody>
      </p:sp>
      <p:sp>
        <p:nvSpPr>
          <p:cNvPr id="9" name="TextBox 8"/>
          <p:cNvSpPr txBox="1"/>
          <p:nvPr/>
        </p:nvSpPr>
        <p:spPr>
          <a:xfrm>
            <a:off x="755576" y="2209428"/>
            <a:ext cx="2032929" cy="369332"/>
          </a:xfrm>
          <a:prstGeom prst="rect">
            <a:avLst/>
          </a:prstGeom>
          <a:noFill/>
        </p:spPr>
        <p:txBody>
          <a:bodyPr wrap="none" rtlCol="0">
            <a:spAutoFit/>
          </a:bodyPr>
          <a:lstStyle/>
          <a:p>
            <a:r>
              <a:rPr lang="sv-SE" b="1" dirty="0" smtClean="0">
                <a:latin typeface="Minya Nouvelle" pitchFamily="2" charset="0"/>
              </a:rPr>
              <a:t>Utan JavaScript:</a:t>
            </a:r>
          </a:p>
        </p:txBody>
      </p:sp>
      <p:cxnSp>
        <p:nvCxnSpPr>
          <p:cNvPr id="11" name="Straight Connector 10"/>
          <p:cNvCxnSpPr/>
          <p:nvPr/>
        </p:nvCxnSpPr>
        <p:spPr>
          <a:xfrm>
            <a:off x="3563888" y="2384802"/>
            <a:ext cx="0" cy="2992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65265" y="3193926"/>
            <a:ext cx="116697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8104" y="3145532"/>
            <a:ext cx="734496" cy="369332"/>
          </a:xfrm>
          <a:prstGeom prst="rect">
            <a:avLst/>
          </a:prstGeom>
          <a:noFill/>
        </p:spPr>
        <p:txBody>
          <a:bodyPr wrap="none" rtlCol="0">
            <a:spAutoFit/>
          </a:bodyPr>
          <a:lstStyle/>
          <a:p>
            <a:r>
              <a:rPr lang="sv-SE" dirty="0" smtClean="0">
                <a:latin typeface="Minya Nouvelle" pitchFamily="2" charset="0"/>
              </a:rPr>
              <a:t>klick</a:t>
            </a:r>
          </a:p>
        </p:txBody>
      </p:sp>
      <p:pic>
        <p:nvPicPr>
          <p:cNvPr id="15"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0821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7544" y="1171694"/>
            <a:ext cx="8640960" cy="4278094"/>
          </a:xfrm>
          <a:prstGeom prst="rect">
            <a:avLst/>
          </a:prstGeom>
          <a:noFill/>
          <a:ln w="9525" algn="ctr">
            <a:noFill/>
            <a:miter lim="800000"/>
            <a:headEnd/>
            <a:tailEnd/>
          </a:ln>
        </p:spPr>
        <p:txBody>
          <a:bodyPr wrap="square">
            <a:spAutoFit/>
          </a:bodyPr>
          <a:lstStyle/>
          <a:p>
            <a:r>
              <a:rPr lang="sv-SE" sz="1600" dirty="0" err="1">
                <a:latin typeface="Minya Nouvelle" charset="0"/>
              </a:rPr>
              <a:t>on</a:t>
            </a:r>
            <a:r>
              <a:rPr lang="sv-SE" sz="1600" b="1" dirty="0" err="1">
                <a:latin typeface="Minya Nouvelle" charset="0"/>
              </a:rPr>
              <a:t>click</a:t>
            </a:r>
            <a:r>
              <a:rPr lang="sv-SE" sz="1600" b="1" dirty="0">
                <a:latin typeface="Minya Nouvelle" charset="0"/>
              </a:rPr>
              <a:t>	</a:t>
            </a:r>
            <a:r>
              <a:rPr lang="sv-SE" sz="1600" dirty="0">
                <a:latin typeface="Minya Nouvelle" charset="0"/>
              </a:rPr>
              <a:t>	</a:t>
            </a:r>
            <a:r>
              <a:rPr lang="sv-SE" sz="1600" dirty="0" smtClean="0">
                <a:latin typeface="Minya Nouvelle" charset="0"/>
              </a:rPr>
              <a:t>Inträffar </a:t>
            </a:r>
            <a:r>
              <a:rPr lang="sv-SE" sz="1600" dirty="0">
                <a:latin typeface="Minya Nouvelle" charset="0"/>
              </a:rPr>
              <a:t>då ett element aktiveras. Antingen genom att 	</a:t>
            </a:r>
            <a:r>
              <a:rPr lang="sv-SE" sz="1600" dirty="0" smtClean="0">
                <a:latin typeface="Minya Nouvelle" charset="0"/>
              </a:rPr>
              <a:t>			man </a:t>
            </a:r>
            <a:r>
              <a:rPr lang="sv-SE" sz="1600" dirty="0">
                <a:latin typeface="Minya Nouvelle" charset="0"/>
              </a:rPr>
              <a:t>klickar på elementet eller om man på en länk 			</a:t>
            </a:r>
            <a:r>
              <a:rPr lang="sv-SE" sz="1600" dirty="0" smtClean="0">
                <a:latin typeface="Minya Nouvelle" charset="0"/>
              </a:rPr>
              <a:t>	trycker </a:t>
            </a:r>
            <a:r>
              <a:rPr lang="sv-SE" sz="1600" dirty="0" err="1">
                <a:latin typeface="Minya Nouvelle" charset="0"/>
              </a:rPr>
              <a:t>enter</a:t>
            </a:r>
            <a:r>
              <a:rPr lang="sv-SE" sz="1600" dirty="0">
                <a:latin typeface="Minya Nouvelle" charset="0"/>
              </a:rPr>
              <a:t>.</a:t>
            </a:r>
          </a:p>
          <a:p>
            <a:endParaRPr lang="sv-SE" sz="1600" dirty="0">
              <a:latin typeface="Minya Nouvelle" charset="0"/>
            </a:endParaRPr>
          </a:p>
          <a:p>
            <a:r>
              <a:rPr lang="sv-SE" sz="1600" dirty="0" err="1">
                <a:latin typeface="Minya Nouvelle" charset="0"/>
              </a:rPr>
              <a:t>on</a:t>
            </a:r>
            <a:r>
              <a:rPr lang="sv-SE" sz="1600" b="1" dirty="0" err="1">
                <a:latin typeface="Minya Nouvelle" charset="0"/>
              </a:rPr>
              <a:t>dblclick</a:t>
            </a:r>
            <a:r>
              <a:rPr lang="sv-SE" sz="1600" b="1" dirty="0">
                <a:latin typeface="Minya Nouvelle" charset="0"/>
              </a:rPr>
              <a:t>	</a:t>
            </a:r>
            <a:r>
              <a:rPr lang="sv-SE" sz="1600" dirty="0" smtClean="0">
                <a:latin typeface="Minya Nouvelle" charset="0"/>
              </a:rPr>
              <a:t>Inträffar </a:t>
            </a:r>
            <a:r>
              <a:rPr lang="sv-SE" sz="1600" dirty="0">
                <a:latin typeface="Minya Nouvelle" charset="0"/>
              </a:rPr>
              <a:t>då man dubbelklickar på ett element. Använd </a:t>
            </a:r>
            <a:r>
              <a:rPr lang="sv-SE" sz="1600" dirty="0" smtClean="0">
                <a:latin typeface="Minya Nouvelle" charset="0"/>
              </a:rPr>
              <a:t> inte </a:t>
            </a:r>
            <a:r>
              <a:rPr lang="sv-SE" sz="1600" dirty="0">
                <a:latin typeface="Minya Nouvelle" charset="0"/>
              </a:rPr>
              <a:t>denna </a:t>
            </a:r>
            <a:r>
              <a:rPr lang="sv-SE" sz="1600" dirty="0" smtClean="0">
                <a:latin typeface="Minya Nouvelle" charset="0"/>
              </a:rPr>
              <a:t>			tillsammans </a:t>
            </a:r>
            <a:r>
              <a:rPr lang="sv-SE" sz="1600" dirty="0">
                <a:latin typeface="Minya Nouvelle" charset="0"/>
              </a:rPr>
              <a:t>med </a:t>
            </a:r>
            <a:r>
              <a:rPr lang="sv-SE" sz="1600" dirty="0" err="1">
                <a:latin typeface="Minya Nouvelle" charset="0"/>
              </a:rPr>
              <a:t>onclick</a:t>
            </a:r>
            <a:r>
              <a:rPr lang="sv-SE" sz="1600" dirty="0">
                <a:latin typeface="Minya Nouvelle" charset="0"/>
              </a:rPr>
              <a:t>.</a:t>
            </a:r>
          </a:p>
          <a:p>
            <a:endParaRPr lang="sv-SE" sz="1600" dirty="0">
              <a:latin typeface="Minya Nouvelle" charset="0"/>
            </a:endParaRPr>
          </a:p>
          <a:p>
            <a:r>
              <a:rPr lang="sv-SE" sz="1600" dirty="0" err="1">
                <a:latin typeface="Minya Nouvelle" charset="0"/>
              </a:rPr>
              <a:t>on</a:t>
            </a:r>
            <a:r>
              <a:rPr lang="sv-SE" sz="1600" b="1" dirty="0" err="1">
                <a:latin typeface="Minya Nouvelle" charset="0"/>
              </a:rPr>
              <a:t>mousedown</a:t>
            </a:r>
            <a:r>
              <a:rPr lang="sv-SE" sz="1600" b="1" dirty="0">
                <a:latin typeface="Minya Nouvelle" charset="0"/>
              </a:rPr>
              <a:t>	</a:t>
            </a:r>
            <a:r>
              <a:rPr lang="sv-SE" sz="1600" dirty="0" smtClean="0">
                <a:latin typeface="Minya Nouvelle" charset="0"/>
              </a:rPr>
              <a:t>Inträffar </a:t>
            </a:r>
            <a:r>
              <a:rPr lang="sv-SE" sz="1600" dirty="0">
                <a:latin typeface="Minya Nouvelle" charset="0"/>
              </a:rPr>
              <a:t>när musknappen trycks ned.</a:t>
            </a:r>
          </a:p>
          <a:p>
            <a:endParaRPr lang="sv-SE" sz="1600" dirty="0">
              <a:latin typeface="Minya Nouvelle" charset="0"/>
            </a:endParaRPr>
          </a:p>
          <a:p>
            <a:r>
              <a:rPr lang="sv-SE" sz="1600" dirty="0" err="1">
                <a:latin typeface="Minya Nouvelle" charset="0"/>
              </a:rPr>
              <a:t>on</a:t>
            </a:r>
            <a:r>
              <a:rPr lang="sv-SE" sz="1600" b="1" dirty="0" err="1">
                <a:latin typeface="Minya Nouvelle" charset="0"/>
              </a:rPr>
              <a:t>mouseup</a:t>
            </a:r>
            <a:r>
              <a:rPr lang="sv-SE" sz="1600" b="1" dirty="0">
                <a:latin typeface="Minya Nouvelle" charset="0"/>
              </a:rPr>
              <a:t>	</a:t>
            </a:r>
            <a:r>
              <a:rPr lang="sv-SE" sz="1600" dirty="0" smtClean="0">
                <a:latin typeface="Minya Nouvelle" charset="0"/>
              </a:rPr>
              <a:t>Inträffar </a:t>
            </a:r>
            <a:r>
              <a:rPr lang="sv-SE" sz="1600" dirty="0">
                <a:latin typeface="Minya Nouvelle" charset="0"/>
              </a:rPr>
              <a:t>då musknappen släpps upp. (Efter detta event </a:t>
            </a:r>
            <a:r>
              <a:rPr lang="sv-SE" sz="1600" dirty="0" smtClean="0">
                <a:latin typeface="Minya Nouvelle" charset="0"/>
              </a:rPr>
              <a:t>körs </a:t>
            </a:r>
            <a:r>
              <a:rPr lang="sv-SE" sz="1600" dirty="0" err="1">
                <a:latin typeface="Minya Nouvelle" charset="0"/>
              </a:rPr>
              <a:t>onclick</a:t>
            </a:r>
            <a:r>
              <a:rPr lang="sv-SE" sz="1600" dirty="0">
                <a:latin typeface="Minya Nouvelle" charset="0"/>
              </a:rPr>
              <a:t>)</a:t>
            </a:r>
          </a:p>
          <a:p>
            <a:endParaRPr lang="sv-SE" sz="1600" dirty="0">
              <a:latin typeface="Minya Nouvelle" charset="0"/>
            </a:endParaRPr>
          </a:p>
          <a:p>
            <a:r>
              <a:rPr lang="sv-SE" sz="1600" dirty="0" err="1" smtClean="0">
                <a:latin typeface="Minya Nouvelle" charset="0"/>
              </a:rPr>
              <a:t>on</a:t>
            </a:r>
            <a:r>
              <a:rPr lang="sv-SE" sz="1600" b="1" dirty="0" err="1" smtClean="0">
                <a:latin typeface="Minya Nouvelle" charset="0"/>
              </a:rPr>
              <a:t>mousemove</a:t>
            </a:r>
            <a:r>
              <a:rPr lang="sv-SE" sz="1600" b="1" dirty="0" smtClean="0">
                <a:latin typeface="Minya Nouvelle" charset="0"/>
              </a:rPr>
              <a:t>	</a:t>
            </a:r>
            <a:r>
              <a:rPr lang="sv-SE" sz="1600" dirty="0" smtClean="0">
                <a:latin typeface="Minya Nouvelle" charset="0"/>
              </a:rPr>
              <a:t>Inträffar </a:t>
            </a:r>
            <a:r>
              <a:rPr lang="sv-SE" sz="1600" dirty="0">
                <a:latin typeface="Minya Nouvelle" charset="0"/>
              </a:rPr>
              <a:t>då muspekaren flyttar sig. Kastas varje gång </a:t>
            </a:r>
            <a:r>
              <a:rPr lang="sv-SE" sz="1600" dirty="0" smtClean="0">
                <a:latin typeface="Minya Nouvelle" charset="0"/>
              </a:rPr>
              <a:t>detta </a:t>
            </a:r>
            <a:r>
              <a:rPr lang="sv-SE" sz="1600" dirty="0">
                <a:latin typeface="Minya Nouvelle" charset="0"/>
              </a:rPr>
              <a:t>inträffar.</a:t>
            </a:r>
          </a:p>
          <a:p>
            <a:r>
              <a:rPr lang="sv-SE" sz="1600" dirty="0">
                <a:latin typeface="Minya Nouvelle" charset="0"/>
              </a:rPr>
              <a:t>		När detta event kastas har man ofta nytta av att läsa av 	</a:t>
            </a:r>
            <a:r>
              <a:rPr lang="sv-SE" sz="1600" dirty="0" smtClean="0">
                <a:latin typeface="Minya Nouvelle" charset="0"/>
              </a:rPr>
              <a:t>			</a:t>
            </a:r>
            <a:r>
              <a:rPr lang="sv-SE" sz="1600" dirty="0" err="1" smtClean="0">
                <a:latin typeface="Minya Nouvelle" charset="0"/>
              </a:rPr>
              <a:t>muspositionen</a:t>
            </a:r>
            <a:r>
              <a:rPr lang="sv-SE" sz="1600" dirty="0" smtClean="0">
                <a:latin typeface="Minya Nouvelle" charset="0"/>
              </a:rPr>
              <a:t> </a:t>
            </a:r>
            <a:r>
              <a:rPr lang="sv-SE" sz="1600" dirty="0">
                <a:latin typeface="Minya Nouvelle" charset="0"/>
              </a:rPr>
              <a:t>men detta </a:t>
            </a:r>
            <a:r>
              <a:rPr lang="sv-SE" sz="1600" dirty="0" smtClean="0">
                <a:latin typeface="Minya Nouvelle" charset="0"/>
              </a:rPr>
              <a:t>blir </a:t>
            </a:r>
            <a:r>
              <a:rPr lang="sv-SE" sz="1600" dirty="0" err="1" smtClean="0">
                <a:latin typeface="Minya Nouvelle" charset="0"/>
              </a:rPr>
              <a:t>litekomplicerat</a:t>
            </a:r>
            <a:r>
              <a:rPr lang="sv-SE" sz="1600" dirty="0" smtClean="0">
                <a:latin typeface="Minya Nouvelle" charset="0"/>
              </a:rPr>
              <a:t> </a:t>
            </a:r>
            <a:r>
              <a:rPr lang="sv-SE" sz="1600" dirty="0">
                <a:latin typeface="Minya Nouvelle" charset="0"/>
              </a:rPr>
              <a:t>då </a:t>
            </a:r>
            <a:r>
              <a:rPr lang="sv-SE" sz="1600" dirty="0" smtClean="0">
                <a:latin typeface="Minya Nouvelle" charset="0"/>
              </a:rPr>
              <a:t>implementationen 		skiljer </a:t>
            </a:r>
            <a:r>
              <a:rPr lang="sv-SE" sz="1600" dirty="0">
                <a:latin typeface="Minya Nouvelle" charset="0"/>
              </a:rPr>
              <a:t>sig markant mellan </a:t>
            </a:r>
            <a:r>
              <a:rPr lang="sv-SE" sz="1600" dirty="0" smtClean="0">
                <a:latin typeface="Minya Nouvelle" charset="0"/>
              </a:rPr>
              <a:t>webbläsarna</a:t>
            </a:r>
            <a:r>
              <a:rPr lang="sv-SE" sz="1600" dirty="0">
                <a:latin typeface="Minya Nouvelle" charset="0"/>
              </a:rPr>
              <a:t>. </a:t>
            </a:r>
            <a:r>
              <a:rPr lang="sv-SE" sz="1600" dirty="0" smtClean="0">
                <a:latin typeface="Minya Nouvelle" charset="0"/>
              </a:rPr>
              <a:t>Läs mer i litteraturen om du 		vill laborera med detta.</a:t>
            </a:r>
            <a:r>
              <a:rPr lang="sv-SE" sz="1600" dirty="0">
                <a:latin typeface="Minya Nouvelle" charset="0"/>
              </a:rPr>
              <a:t/>
            </a:r>
            <a:br>
              <a:rPr lang="sv-SE" sz="1600" dirty="0">
                <a:latin typeface="Minya Nouvelle" charset="0"/>
              </a:rPr>
            </a:br>
            <a:r>
              <a:rPr lang="sv-SE" sz="1600" dirty="0">
                <a:latin typeface="Minya Nouvelle" charset="0"/>
              </a:rPr>
              <a:t>		</a:t>
            </a:r>
          </a:p>
        </p:txBody>
      </p:sp>
      <p:sp>
        <p:nvSpPr>
          <p:cNvPr id="2" name="Title 1"/>
          <p:cNvSpPr>
            <a:spLocks noGrp="1"/>
          </p:cNvSpPr>
          <p:nvPr>
            <p:ph type="ctrTitle"/>
          </p:nvPr>
        </p:nvSpPr>
        <p:spPr/>
        <p:txBody>
          <a:bodyPr/>
          <a:lstStyle/>
          <a:p>
            <a:r>
              <a:rPr lang="sv-SE" dirty="0" smtClean="0"/>
              <a:t>Spåra mushändelser</a:t>
            </a:r>
            <a:endParaRPr lang="sv-SE" dirty="0"/>
          </a:p>
        </p:txBody>
      </p:sp>
      <p:sp>
        <p:nvSpPr>
          <p:cNvPr id="5" name="TextBox 4"/>
          <p:cNvSpPr txBox="1"/>
          <p:nvPr/>
        </p:nvSpPr>
        <p:spPr>
          <a:xfrm>
            <a:off x="179512" y="2857500"/>
            <a:ext cx="292068" cy="369332"/>
          </a:xfrm>
          <a:prstGeom prst="rect">
            <a:avLst/>
          </a:prstGeom>
          <a:noFill/>
        </p:spPr>
        <p:txBody>
          <a:bodyPr wrap="none" rtlCol="0">
            <a:spAutoFit/>
          </a:bodyPr>
          <a:lstStyle/>
          <a:p>
            <a:r>
              <a:rPr lang="sv-SE" b="1" dirty="0" smtClean="0">
                <a:solidFill>
                  <a:srgbClr val="FF0000"/>
                </a:solidFill>
                <a:latin typeface="Minya Nouvelle" pitchFamily="2" charset="0"/>
              </a:rPr>
              <a:t>1</a:t>
            </a:r>
          </a:p>
        </p:txBody>
      </p:sp>
      <p:sp>
        <p:nvSpPr>
          <p:cNvPr id="6" name="TextBox 5"/>
          <p:cNvSpPr txBox="1"/>
          <p:nvPr/>
        </p:nvSpPr>
        <p:spPr>
          <a:xfrm>
            <a:off x="179512" y="3352264"/>
            <a:ext cx="295274" cy="369332"/>
          </a:xfrm>
          <a:prstGeom prst="rect">
            <a:avLst/>
          </a:prstGeom>
          <a:noFill/>
        </p:spPr>
        <p:txBody>
          <a:bodyPr wrap="none" rtlCol="0">
            <a:spAutoFit/>
          </a:bodyPr>
          <a:lstStyle/>
          <a:p>
            <a:r>
              <a:rPr lang="sv-SE" b="1" dirty="0" smtClean="0">
                <a:solidFill>
                  <a:srgbClr val="FF0000"/>
                </a:solidFill>
                <a:latin typeface="Minya Nouvelle" pitchFamily="2" charset="0"/>
              </a:rPr>
              <a:t>2</a:t>
            </a:r>
          </a:p>
        </p:txBody>
      </p:sp>
      <p:sp>
        <p:nvSpPr>
          <p:cNvPr id="7" name="TextBox 6"/>
          <p:cNvSpPr txBox="1"/>
          <p:nvPr/>
        </p:nvSpPr>
        <p:spPr>
          <a:xfrm>
            <a:off x="179512" y="1129308"/>
            <a:ext cx="274434" cy="369332"/>
          </a:xfrm>
          <a:prstGeom prst="rect">
            <a:avLst/>
          </a:prstGeom>
          <a:noFill/>
        </p:spPr>
        <p:txBody>
          <a:bodyPr wrap="none" rtlCol="0">
            <a:spAutoFit/>
          </a:bodyPr>
          <a:lstStyle/>
          <a:p>
            <a:r>
              <a:rPr lang="sv-SE" b="1" dirty="0" smtClean="0">
                <a:solidFill>
                  <a:srgbClr val="FF0000"/>
                </a:solidFill>
                <a:latin typeface="Minya Nouvelle" pitchFamily="2" charset="0"/>
              </a:rPr>
              <a:t>3</a:t>
            </a:r>
          </a:p>
        </p:txBody>
      </p:sp>
      <p:pic>
        <p:nvPicPr>
          <p:cNvPr id="8"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736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Fler händelser</a:t>
            </a:r>
            <a:endParaRPr lang="sv-SE" dirty="0"/>
          </a:p>
        </p:txBody>
      </p:sp>
      <p:sp>
        <p:nvSpPr>
          <p:cNvPr id="3" name="Subtitle 2"/>
          <p:cNvSpPr>
            <a:spLocks noGrp="1"/>
          </p:cNvSpPr>
          <p:nvPr>
            <p:ph type="subTitle" idx="1"/>
          </p:nvPr>
        </p:nvSpPr>
        <p:spPr>
          <a:xfrm>
            <a:off x="714348" y="1165661"/>
            <a:ext cx="8106124" cy="4356135"/>
          </a:xfrm>
        </p:spPr>
        <p:txBody>
          <a:bodyPr/>
          <a:lstStyle/>
          <a:p>
            <a:r>
              <a:rPr lang="sv-SE" sz="1600" dirty="0" err="1"/>
              <a:t>on</a:t>
            </a:r>
            <a:r>
              <a:rPr lang="sv-SE" sz="1600" b="1" dirty="0" err="1"/>
              <a:t>keyup</a:t>
            </a:r>
            <a:r>
              <a:rPr lang="sv-SE" sz="1600" b="1" dirty="0"/>
              <a:t>	</a:t>
            </a:r>
            <a:r>
              <a:rPr lang="sv-SE" sz="1200" dirty="0"/>
              <a:t>	</a:t>
            </a:r>
            <a:r>
              <a:rPr lang="sv-SE" sz="1600" dirty="0"/>
              <a:t>Inträffar när en tangentbordstangent släpps upp.</a:t>
            </a:r>
          </a:p>
          <a:p>
            <a:endParaRPr lang="sv-SE" sz="1200" dirty="0"/>
          </a:p>
          <a:p>
            <a:r>
              <a:rPr lang="sv-SE" sz="1600" dirty="0" err="1"/>
              <a:t>on</a:t>
            </a:r>
            <a:r>
              <a:rPr lang="sv-SE" sz="1600" b="1" dirty="0" err="1"/>
              <a:t>keydown</a:t>
            </a:r>
            <a:r>
              <a:rPr lang="sv-SE" sz="1600" b="1" dirty="0"/>
              <a:t>	</a:t>
            </a:r>
            <a:r>
              <a:rPr lang="sv-SE" sz="1600" dirty="0" smtClean="0"/>
              <a:t>Inträffar </a:t>
            </a:r>
            <a:r>
              <a:rPr lang="sv-SE" sz="1600" dirty="0"/>
              <a:t>när en tangentbordstangent trycks ned.</a:t>
            </a:r>
          </a:p>
          <a:p>
            <a:endParaRPr lang="sv-SE" sz="1200" dirty="0"/>
          </a:p>
          <a:p>
            <a:r>
              <a:rPr lang="sv-SE" sz="1600" dirty="0" err="1" smtClean="0"/>
              <a:t>on</a:t>
            </a:r>
            <a:r>
              <a:rPr lang="sv-SE" sz="1600" b="1" dirty="0" err="1" smtClean="0"/>
              <a:t>keypress</a:t>
            </a:r>
            <a:r>
              <a:rPr lang="sv-SE" sz="1600" b="1" dirty="0" smtClean="0"/>
              <a:t>	</a:t>
            </a:r>
            <a:r>
              <a:rPr lang="sv-SE" sz="1600" dirty="0" smtClean="0"/>
              <a:t>Snarlik </a:t>
            </a:r>
            <a:r>
              <a:rPr lang="sv-SE" sz="1600" dirty="0" err="1"/>
              <a:t>onkeydown</a:t>
            </a:r>
            <a:r>
              <a:rPr lang="sv-SE" sz="1600" dirty="0"/>
              <a:t>, men tillåter att man </a:t>
            </a:r>
            <a:r>
              <a:rPr lang="sv-SE" sz="1600" dirty="0" smtClean="0"/>
              <a:t>				hindrar tangentinmatningen </a:t>
            </a:r>
            <a:r>
              <a:rPr lang="sv-SE" sz="1600" dirty="0"/>
              <a:t>från att ske.</a:t>
            </a:r>
          </a:p>
          <a:p>
            <a:endParaRPr lang="sv-SE" sz="1600" dirty="0"/>
          </a:p>
          <a:p>
            <a:r>
              <a:rPr lang="sv-SE" sz="1600" dirty="0" err="1" smtClean="0"/>
              <a:t>window.on</a:t>
            </a:r>
            <a:r>
              <a:rPr lang="sv-SE" sz="1600" b="1" dirty="0" err="1" smtClean="0"/>
              <a:t>load</a:t>
            </a:r>
            <a:r>
              <a:rPr lang="sv-SE" sz="1600" b="1" dirty="0"/>
              <a:t>	</a:t>
            </a:r>
            <a:r>
              <a:rPr lang="sv-SE" sz="1600" dirty="0" smtClean="0"/>
              <a:t>Inträffar </a:t>
            </a:r>
            <a:r>
              <a:rPr lang="sv-SE" sz="1600" dirty="0"/>
              <a:t>när sidan laddat klart.</a:t>
            </a:r>
          </a:p>
          <a:p>
            <a:endParaRPr lang="sv-SE" sz="1200" dirty="0"/>
          </a:p>
          <a:p>
            <a:r>
              <a:rPr lang="sv-SE" sz="1600" dirty="0" err="1"/>
              <a:t>window.on</a:t>
            </a:r>
            <a:r>
              <a:rPr lang="sv-SE" sz="1600" b="1" dirty="0" err="1"/>
              <a:t>resize</a:t>
            </a:r>
            <a:r>
              <a:rPr lang="sv-SE" sz="1600" b="1" dirty="0"/>
              <a:t>	</a:t>
            </a:r>
            <a:r>
              <a:rPr lang="sv-SE" sz="1600" dirty="0"/>
              <a:t>Inträffar när fönstret ändrar storlek. Inträffar i </a:t>
            </a:r>
            <a:r>
              <a:rPr lang="sv-SE" sz="1600" dirty="0" smtClean="0"/>
              <a:t>FF först efter 		fönstret </a:t>
            </a:r>
            <a:r>
              <a:rPr lang="sv-SE" sz="1600" dirty="0"/>
              <a:t>ändrat storlek.</a:t>
            </a:r>
          </a:p>
          <a:p>
            <a:endParaRPr lang="sv-SE" sz="1200" dirty="0"/>
          </a:p>
          <a:p>
            <a:r>
              <a:rPr lang="sv-SE" sz="1600" dirty="0" err="1"/>
              <a:t>window.on</a:t>
            </a:r>
            <a:r>
              <a:rPr lang="sv-SE" sz="1600" b="1" dirty="0" err="1"/>
              <a:t>scroll</a:t>
            </a:r>
            <a:r>
              <a:rPr lang="sv-SE" sz="1600" b="1" dirty="0"/>
              <a:t>	</a:t>
            </a:r>
            <a:r>
              <a:rPr lang="sv-SE" sz="1600" dirty="0"/>
              <a:t>Inträffar när användaren skrollar fönstret.</a:t>
            </a:r>
          </a:p>
          <a:p>
            <a:endParaRPr lang="sv-SE" sz="1200" dirty="0"/>
          </a:p>
          <a:p>
            <a:r>
              <a:rPr lang="sv-SE" sz="1600" dirty="0" err="1"/>
              <a:t>window.on</a:t>
            </a:r>
            <a:r>
              <a:rPr lang="sv-SE" sz="1600" b="1" dirty="0" err="1"/>
              <a:t>unload</a:t>
            </a:r>
            <a:r>
              <a:rPr lang="sv-SE" sz="1600" b="1" dirty="0"/>
              <a:t>	</a:t>
            </a:r>
            <a:r>
              <a:rPr lang="sv-SE" sz="1600" dirty="0"/>
              <a:t>Inträffar användaren stänger browsern eller </a:t>
            </a:r>
            <a:r>
              <a:rPr lang="sv-SE" sz="1600" dirty="0" smtClean="0"/>
              <a:t>går </a:t>
            </a:r>
            <a:r>
              <a:rPr lang="sv-SE" sz="1600" dirty="0"/>
              <a:t>till </a:t>
            </a:r>
            <a:r>
              <a:rPr lang="sv-SE" sz="1600" dirty="0" smtClean="0"/>
              <a:t>annan </a:t>
            </a:r>
            <a:r>
              <a:rPr lang="sv-SE" sz="1600" dirty="0"/>
              <a:t>sida.</a:t>
            </a:r>
          </a:p>
          <a:p>
            <a:endParaRPr lang="sv-SE" sz="1200" dirty="0"/>
          </a:p>
          <a:p>
            <a:endParaRPr lang="sv-SE" sz="1200" dirty="0"/>
          </a:p>
        </p:txBody>
      </p:sp>
      <p:pic>
        <p:nvPicPr>
          <p:cNvPr id="5" name="Picture 2" descr="P:\Icons\48x48\shadow\fla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18533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Information om eventet</a:t>
            </a:r>
            <a:endParaRPr lang="sv-SE" dirty="0"/>
          </a:p>
        </p:txBody>
      </p:sp>
      <p:sp>
        <p:nvSpPr>
          <p:cNvPr id="4" name="Subtitle 2"/>
          <p:cNvSpPr txBox="1">
            <a:spLocks/>
          </p:cNvSpPr>
          <p:nvPr/>
        </p:nvSpPr>
        <p:spPr>
          <a:xfrm>
            <a:off x="1475656" y="1273324"/>
            <a:ext cx="6048672" cy="27363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document.getElementById</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crasher</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link.onclick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function</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r>
              <a:rPr lang="sv-SE" sz="1600" b="1" dirty="0" smtClean="0">
                <a:latin typeface="Courier New" pitchFamily="49" charset="0"/>
                <a:cs typeface="Courier New" pitchFamily="49" charset="0"/>
              </a:rPr>
              <a:t>e</a:t>
            </a:r>
            <a:r>
              <a:rPr lang="sv-SE" sz="1600" dirty="0" smtClean="0">
                <a:latin typeface="Courier New" pitchFamily="49" charset="0"/>
                <a:cs typeface="Courier New" pitchFamily="49" charset="0"/>
              </a:rPr>
              <a:t>){</a:t>
            </a:r>
          </a:p>
          <a:p>
            <a:r>
              <a:rPr lang="sv-SE" sz="1600" dirty="0" smtClean="0">
                <a:latin typeface="Courier New" pitchFamily="49" charset="0"/>
                <a:cs typeface="Courier New" pitchFamily="49" charset="0"/>
              </a:rPr>
              <a:t>	</a:t>
            </a:r>
            <a:r>
              <a:rPr lang="sv-SE" sz="1600" b="1" dirty="0" smtClean="0">
                <a:latin typeface="Courier New" pitchFamily="49" charset="0"/>
                <a:cs typeface="Courier New" pitchFamily="49" charset="0"/>
              </a:rPr>
              <a:t>e = </a:t>
            </a:r>
            <a:r>
              <a:rPr lang="sv-SE" sz="1600" b="1" smtClean="0">
                <a:latin typeface="Courier New" pitchFamily="49" charset="0"/>
                <a:cs typeface="Courier New" pitchFamily="49" charset="0"/>
              </a:rPr>
              <a:t>e || </a:t>
            </a:r>
            <a:r>
              <a:rPr lang="sv-SE" sz="1600" b="1" dirty="0" smtClean="0">
                <a:latin typeface="Courier New" pitchFamily="49" charset="0"/>
                <a:cs typeface="Courier New" pitchFamily="49" charset="0"/>
              </a:rPr>
              <a:t>event; </a:t>
            </a:r>
            <a:r>
              <a:rPr lang="sv-SE" sz="1600" dirty="0" smtClean="0">
                <a:latin typeface="Courier New" pitchFamily="49" charset="0"/>
                <a:cs typeface="Courier New" pitchFamily="49" charset="0"/>
              </a:rPr>
              <a:t>// IE-fix</a:t>
            </a:r>
          </a:p>
          <a:p>
            <a:r>
              <a:rPr lang="sv-SE" sz="1600" dirty="0" smtClean="0">
                <a:latin typeface="Courier New" pitchFamily="49" charset="0"/>
                <a:cs typeface="Courier New" pitchFamily="49" charset="0"/>
              </a:rPr>
              <a:t>	</a:t>
            </a:r>
          </a:p>
          <a:p>
            <a:r>
              <a:rPr lang="sv-SE" sz="1600" dirty="0">
                <a:latin typeface="Courier New" pitchFamily="49" charset="0"/>
                <a:cs typeface="Courier New" pitchFamily="49" charset="0"/>
              </a:rPr>
              <a:t>	</a:t>
            </a:r>
            <a:r>
              <a:rPr lang="sv-SE" sz="1600" dirty="0" smtClean="0">
                <a:latin typeface="Courier New" pitchFamily="49" charset="0"/>
                <a:cs typeface="Courier New" pitchFamily="49" charset="0"/>
              </a:rPr>
              <a:t>// e innehåller nu information</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5" name="TextBox 4"/>
          <p:cNvSpPr txBox="1"/>
          <p:nvPr/>
        </p:nvSpPr>
        <p:spPr>
          <a:xfrm>
            <a:off x="539552" y="4297660"/>
            <a:ext cx="8280920" cy="923330"/>
          </a:xfrm>
          <a:prstGeom prst="rect">
            <a:avLst/>
          </a:prstGeom>
          <a:noFill/>
        </p:spPr>
        <p:txBody>
          <a:bodyPr wrap="square" rtlCol="0">
            <a:spAutoFit/>
          </a:bodyPr>
          <a:lstStyle/>
          <a:p>
            <a:r>
              <a:rPr lang="sv-SE" b="1" dirty="0" smtClean="0">
                <a:latin typeface="Minya Nouvelle" pitchFamily="2" charset="0"/>
              </a:rPr>
              <a:t>e</a:t>
            </a:r>
            <a:r>
              <a:rPr lang="sv-SE" dirty="0" smtClean="0">
                <a:latin typeface="Minya Nouvelle" pitchFamily="2" charset="0"/>
              </a:rPr>
              <a:t> innehåller nu bland annat information om vilket objekt som triggat händelsen med mera. Även specifik information om vilken tangent som tryckts, var muspekaren befinner sig etc. finns att tillgå här.</a:t>
            </a:r>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4439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Läs av tangenttryckning</a:t>
            </a:r>
            <a:endParaRPr lang="sv-SE" dirty="0"/>
          </a:p>
        </p:txBody>
      </p:sp>
      <p:sp>
        <p:nvSpPr>
          <p:cNvPr id="4" name="AutoShape 4"/>
          <p:cNvSpPr>
            <a:spLocks noChangeArrowheads="1"/>
          </p:cNvSpPr>
          <p:nvPr/>
        </p:nvSpPr>
        <p:spPr bwMode="auto">
          <a:xfrm>
            <a:off x="251520" y="1129308"/>
            <a:ext cx="8569325" cy="36518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sv-SE" sz="1600" dirty="0" err="1" smtClean="0">
                <a:solidFill>
                  <a:schemeClr val="tx1"/>
                </a:solidFill>
                <a:latin typeface="Courier New" pitchFamily="49" charset="0"/>
              </a:rPr>
              <a:t>inputBox.onkeypress</a:t>
            </a:r>
            <a:r>
              <a:rPr lang="sv-SE" sz="1600" dirty="0" smtClean="0">
                <a:solidFill>
                  <a:schemeClr val="tx1"/>
                </a:solidFill>
                <a:latin typeface="Courier New" pitchFamily="49" charset="0"/>
              </a:rPr>
              <a:t> </a:t>
            </a:r>
            <a:r>
              <a:rPr lang="sv-SE" sz="1600" dirty="0">
                <a:solidFill>
                  <a:schemeClr val="tx1"/>
                </a:solidFill>
                <a:latin typeface="Courier New" pitchFamily="49" charset="0"/>
              </a:rPr>
              <a:t>= </a:t>
            </a:r>
            <a:r>
              <a:rPr lang="sv-SE" sz="1600" dirty="0" err="1">
                <a:solidFill>
                  <a:schemeClr val="tx1"/>
                </a:solidFill>
                <a:latin typeface="Courier New" pitchFamily="49" charset="0"/>
              </a:rPr>
              <a:t>showKeyPress</a:t>
            </a:r>
            <a:r>
              <a:rPr lang="sv-SE" sz="1600" dirty="0">
                <a:solidFill>
                  <a:schemeClr val="tx1"/>
                </a:solidFill>
                <a:latin typeface="Courier New" pitchFamily="49" charset="0"/>
              </a:rPr>
              <a:t>;</a:t>
            </a:r>
          </a:p>
          <a:p>
            <a:r>
              <a:rPr lang="sv-SE" sz="1600" dirty="0">
                <a:solidFill>
                  <a:schemeClr val="tx1"/>
                </a:solidFill>
                <a:latin typeface="Courier New" pitchFamily="49" charset="0"/>
              </a:rPr>
              <a:t>...</a:t>
            </a:r>
          </a:p>
          <a:p>
            <a:r>
              <a:rPr lang="sv-SE" sz="1600" dirty="0" err="1">
                <a:solidFill>
                  <a:schemeClr val="tx1"/>
                </a:solidFill>
                <a:latin typeface="Courier New" pitchFamily="49" charset="0"/>
              </a:rPr>
              <a:t>showKeyPress</a:t>
            </a:r>
            <a:r>
              <a:rPr lang="sv-SE" sz="1600" dirty="0">
                <a:solidFill>
                  <a:schemeClr val="tx1"/>
                </a:solidFill>
                <a:latin typeface="Courier New" pitchFamily="49" charset="0"/>
              </a:rPr>
              <a:t>(e)</a:t>
            </a:r>
          </a:p>
          <a:p>
            <a:r>
              <a:rPr lang="sv-SE" sz="1600" dirty="0">
                <a:solidFill>
                  <a:schemeClr val="tx1"/>
                </a:solidFill>
                <a:latin typeface="Courier New" pitchFamily="49" charset="0"/>
              </a:rPr>
              <a:t>{</a:t>
            </a:r>
          </a:p>
          <a:p>
            <a:r>
              <a:rPr lang="sv-SE" sz="1600" dirty="0">
                <a:solidFill>
                  <a:schemeClr val="tx1"/>
                </a:solidFill>
                <a:latin typeface="Courier New" pitchFamily="49" charset="0"/>
              </a:rPr>
              <a:t>	</a:t>
            </a:r>
            <a:r>
              <a:rPr lang="sv-SE" sz="1600" dirty="0" err="1">
                <a:solidFill>
                  <a:schemeClr val="tx1"/>
                </a:solidFill>
                <a:latin typeface="Courier New" pitchFamily="49" charset="0"/>
              </a:rPr>
              <a:t>if</a:t>
            </a:r>
            <a:r>
              <a:rPr lang="sv-SE" sz="1600" dirty="0">
                <a:solidFill>
                  <a:schemeClr val="tx1"/>
                </a:solidFill>
                <a:latin typeface="Courier New" pitchFamily="49" charset="0"/>
              </a:rPr>
              <a:t>(!e</a:t>
            </a:r>
            <a:r>
              <a:rPr lang="sv-SE" sz="1600" dirty="0" smtClean="0">
                <a:solidFill>
                  <a:schemeClr val="tx1"/>
                </a:solidFill>
                <a:latin typeface="Courier New" pitchFamily="49" charset="0"/>
              </a:rPr>
              <a:t>){ e </a:t>
            </a:r>
            <a:r>
              <a:rPr lang="sv-SE" sz="1600" dirty="0">
                <a:solidFill>
                  <a:schemeClr val="tx1"/>
                </a:solidFill>
                <a:latin typeface="Courier New" pitchFamily="49" charset="0"/>
              </a:rPr>
              <a:t>= </a:t>
            </a:r>
            <a:r>
              <a:rPr lang="sv-SE" sz="1600" dirty="0" err="1">
                <a:solidFill>
                  <a:schemeClr val="tx1"/>
                </a:solidFill>
                <a:latin typeface="Courier New" pitchFamily="49" charset="0"/>
              </a:rPr>
              <a:t>window.event</a:t>
            </a:r>
            <a:r>
              <a:rPr lang="sv-SE" sz="1600" dirty="0" smtClean="0">
                <a:solidFill>
                  <a:schemeClr val="tx1"/>
                </a:solidFill>
                <a:latin typeface="Courier New" pitchFamily="49" charset="0"/>
              </a:rPr>
              <a:t>; }</a:t>
            </a:r>
            <a:endParaRPr lang="sv-SE" sz="1600" dirty="0">
              <a:solidFill>
                <a:schemeClr val="tx1"/>
              </a:solidFill>
              <a:latin typeface="Courier New" pitchFamily="49" charset="0"/>
            </a:endParaRPr>
          </a:p>
          <a:p>
            <a:endParaRPr lang="sv-SE" sz="1600" dirty="0">
              <a:solidFill>
                <a:schemeClr val="tx1"/>
              </a:solidFill>
              <a:latin typeface="Courier New" pitchFamily="49" charset="0"/>
            </a:endParaRPr>
          </a:p>
          <a:p>
            <a:r>
              <a:rPr lang="en-US" sz="1600" dirty="0" smtClean="0">
                <a:solidFill>
                  <a:schemeClr val="tx1"/>
                </a:solidFill>
                <a:latin typeface="Courier New" pitchFamily="49" charset="0"/>
              </a:rPr>
              <a:t>	</a:t>
            </a:r>
            <a:r>
              <a:rPr lang="en-US" sz="1600" dirty="0" err="1" smtClean="0">
                <a:solidFill>
                  <a:schemeClr val="tx1"/>
                </a:solidFill>
                <a:latin typeface="Courier New" pitchFamily="49" charset="0"/>
              </a:rPr>
              <a:t>var</a:t>
            </a:r>
            <a:r>
              <a:rPr lang="en-US" sz="1600" dirty="0" smtClean="0">
                <a:solidFill>
                  <a:schemeClr val="tx1"/>
                </a:solidFill>
                <a:latin typeface="Courier New" pitchFamily="49" charset="0"/>
              </a:rPr>
              <a:t> </a:t>
            </a:r>
            <a:r>
              <a:rPr lang="en-US" sz="1600" dirty="0" err="1" smtClean="0">
                <a:solidFill>
                  <a:schemeClr val="tx1"/>
                </a:solidFill>
                <a:latin typeface="Courier New" pitchFamily="49" charset="0"/>
              </a:rPr>
              <a:t>bokstav</a:t>
            </a:r>
            <a:r>
              <a:rPr lang="en-US" sz="1600" dirty="0" smtClean="0">
                <a:solidFill>
                  <a:schemeClr val="tx1"/>
                </a:solidFill>
                <a:latin typeface="Courier New" pitchFamily="49" charset="0"/>
              </a:rPr>
              <a:t>  = </a:t>
            </a:r>
            <a:r>
              <a:rPr lang="en-US" sz="1600" dirty="0" err="1" smtClean="0">
                <a:solidFill>
                  <a:schemeClr val="tx1"/>
                </a:solidFill>
                <a:latin typeface="Courier New" pitchFamily="49" charset="0"/>
              </a:rPr>
              <a:t>e.keyCode</a:t>
            </a:r>
            <a:r>
              <a:rPr lang="en-US" sz="1600" dirty="0" smtClean="0">
                <a:solidFill>
                  <a:schemeClr val="tx1"/>
                </a:solidFill>
                <a:latin typeface="Courier New" pitchFamily="49" charset="0"/>
              </a:rPr>
              <a:t>;</a:t>
            </a:r>
          </a:p>
          <a:p>
            <a:r>
              <a:rPr lang="sv-SE" sz="1600" dirty="0">
                <a:solidFill>
                  <a:schemeClr val="tx1"/>
                </a:solidFill>
                <a:latin typeface="Courier New" pitchFamily="49" charset="0"/>
              </a:rPr>
              <a:t>	</a:t>
            </a:r>
            <a:endParaRPr lang="sv-SE" sz="1600" dirty="0" smtClean="0">
              <a:solidFill>
                <a:schemeClr val="tx1"/>
              </a:solidFill>
              <a:latin typeface="Courier New" pitchFamily="49" charset="0"/>
            </a:endParaRPr>
          </a:p>
          <a:p>
            <a:r>
              <a:rPr lang="sv-SE" sz="1600" dirty="0">
                <a:solidFill>
                  <a:schemeClr val="tx1"/>
                </a:solidFill>
                <a:latin typeface="Courier New" pitchFamily="49" charset="0"/>
              </a:rPr>
              <a:t>	</a:t>
            </a:r>
            <a:r>
              <a:rPr lang="sv-SE" sz="1600" dirty="0" smtClean="0">
                <a:solidFill>
                  <a:schemeClr val="tx1"/>
                </a:solidFill>
                <a:latin typeface="Courier New" pitchFamily="49" charset="0"/>
              </a:rPr>
              <a:t>alert(</a:t>
            </a:r>
            <a:r>
              <a:rPr lang="sv-SE" sz="1600" b="1" dirty="0" err="1" smtClean="0">
                <a:solidFill>
                  <a:schemeClr val="tx1"/>
                </a:solidFill>
                <a:latin typeface="Courier New" pitchFamily="49" charset="0"/>
              </a:rPr>
              <a:t>String.fromCharCode</a:t>
            </a:r>
            <a:r>
              <a:rPr lang="sv-SE" sz="1600" b="1" dirty="0" smtClean="0">
                <a:solidFill>
                  <a:schemeClr val="tx1"/>
                </a:solidFill>
                <a:latin typeface="Courier New" pitchFamily="49" charset="0"/>
              </a:rPr>
              <a:t>(bokstav</a:t>
            </a:r>
            <a:r>
              <a:rPr lang="sv-SE" sz="1600" b="1" dirty="0">
                <a:solidFill>
                  <a:schemeClr val="tx1"/>
                </a:solidFill>
                <a:latin typeface="Courier New" pitchFamily="49" charset="0"/>
              </a:rPr>
              <a:t>)</a:t>
            </a:r>
            <a:r>
              <a:rPr lang="sv-SE" sz="1600" dirty="0">
                <a:solidFill>
                  <a:schemeClr val="tx1"/>
                </a:solidFill>
                <a:latin typeface="Courier New" pitchFamily="49" charset="0"/>
              </a:rPr>
              <a:t>);</a:t>
            </a:r>
          </a:p>
          <a:p>
            <a:endParaRPr lang="sv-SE" sz="1600" dirty="0">
              <a:solidFill>
                <a:schemeClr val="tx1"/>
              </a:solidFill>
              <a:latin typeface="Courier New" pitchFamily="49" charset="0"/>
            </a:endParaRPr>
          </a:p>
          <a:p>
            <a:r>
              <a:rPr lang="sv-SE" sz="1600" dirty="0">
                <a:solidFill>
                  <a:schemeClr val="tx1"/>
                </a:solidFill>
                <a:latin typeface="Courier New" pitchFamily="49" charset="0"/>
              </a:rPr>
              <a:t>	</a:t>
            </a:r>
            <a:r>
              <a:rPr lang="sv-SE" sz="1600" dirty="0" err="1">
                <a:solidFill>
                  <a:schemeClr val="tx1"/>
                </a:solidFill>
                <a:latin typeface="Courier New" pitchFamily="49" charset="0"/>
              </a:rPr>
              <a:t>return</a:t>
            </a:r>
            <a:r>
              <a:rPr lang="sv-SE" sz="1600" dirty="0">
                <a:solidFill>
                  <a:schemeClr val="tx1"/>
                </a:solidFill>
                <a:latin typeface="Courier New" pitchFamily="49" charset="0"/>
              </a:rPr>
              <a:t> </a:t>
            </a:r>
            <a:r>
              <a:rPr lang="sv-SE" sz="1600" dirty="0" err="1">
                <a:solidFill>
                  <a:schemeClr val="tx1"/>
                </a:solidFill>
                <a:latin typeface="Courier New" pitchFamily="49" charset="0"/>
              </a:rPr>
              <a:t>false</a:t>
            </a:r>
            <a:r>
              <a:rPr lang="sv-SE" sz="1600" dirty="0">
                <a:solidFill>
                  <a:schemeClr val="tx1"/>
                </a:solidFill>
                <a:latin typeface="Courier New" pitchFamily="49" charset="0"/>
              </a:rPr>
              <a:t>;</a:t>
            </a:r>
          </a:p>
          <a:p>
            <a:r>
              <a:rPr lang="sv-SE" sz="1600" dirty="0">
                <a:solidFill>
                  <a:schemeClr val="tx1"/>
                </a:solidFill>
                <a:latin typeface="Courier New" pitchFamily="49" charset="0"/>
              </a:rPr>
              <a:t>}</a:t>
            </a:r>
          </a:p>
        </p:txBody>
      </p:sp>
      <p:sp>
        <p:nvSpPr>
          <p:cNvPr id="5" name="TextBox 4"/>
          <p:cNvSpPr txBox="1"/>
          <p:nvPr/>
        </p:nvSpPr>
        <p:spPr>
          <a:xfrm>
            <a:off x="5427744" y="3721596"/>
            <a:ext cx="3392728" cy="923330"/>
          </a:xfrm>
          <a:prstGeom prst="rect">
            <a:avLst/>
          </a:prstGeom>
          <a:noFill/>
          <a:ln>
            <a:noFill/>
          </a:ln>
        </p:spPr>
        <p:txBody>
          <a:bodyPr wrap="square" rtlCol="0">
            <a:spAutoFit/>
          </a:bodyPr>
          <a:lstStyle/>
          <a:p>
            <a:r>
              <a:rPr lang="sv-SE" dirty="0" smtClean="0">
                <a:solidFill>
                  <a:srgbClr val="FF0000"/>
                </a:solidFill>
                <a:latin typeface="Minya Nouvelle" pitchFamily="2" charset="0"/>
              </a:rPr>
              <a:t>Genom att returnera </a:t>
            </a:r>
            <a:r>
              <a:rPr lang="sv-SE" dirty="0" err="1" smtClean="0">
                <a:solidFill>
                  <a:srgbClr val="FF0000"/>
                </a:solidFill>
                <a:latin typeface="Minya Nouvelle" pitchFamily="2" charset="0"/>
              </a:rPr>
              <a:t>false</a:t>
            </a:r>
            <a:r>
              <a:rPr lang="sv-SE" dirty="0" smtClean="0">
                <a:solidFill>
                  <a:srgbClr val="FF0000"/>
                </a:solidFill>
                <a:latin typeface="Minya Nouvelle" pitchFamily="2" charset="0"/>
              </a:rPr>
              <a:t>, hindrar vi bokstaven från att skrivas ut</a:t>
            </a:r>
          </a:p>
        </p:txBody>
      </p:sp>
      <p:cxnSp>
        <p:nvCxnSpPr>
          <p:cNvPr id="7" name="Straight Arrow Connector 6"/>
          <p:cNvCxnSpPr/>
          <p:nvPr/>
        </p:nvCxnSpPr>
        <p:spPr>
          <a:xfrm flipH="1" flipV="1">
            <a:off x="2987824" y="4009628"/>
            <a:ext cx="2376264" cy="1736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1520" y="4873724"/>
            <a:ext cx="6197530" cy="646331"/>
          </a:xfrm>
          <a:prstGeom prst="rect">
            <a:avLst/>
          </a:prstGeom>
          <a:noFill/>
        </p:spPr>
        <p:txBody>
          <a:bodyPr wrap="none" rtlCol="0">
            <a:spAutoFit/>
          </a:bodyPr>
          <a:lstStyle/>
          <a:p>
            <a:r>
              <a:rPr lang="sv-SE" dirty="0" smtClean="0">
                <a:latin typeface="Minya Nouvelle" pitchFamily="2" charset="0"/>
              </a:rPr>
              <a:t>Kopplar du hanteraren med </a:t>
            </a:r>
            <a:r>
              <a:rPr lang="sv-SE" dirty="0" err="1" smtClean="0">
                <a:latin typeface="Minya Nouvelle" pitchFamily="2" charset="0"/>
              </a:rPr>
              <a:t>addEventListener</a:t>
            </a:r>
            <a:r>
              <a:rPr lang="sv-SE" dirty="0" smtClean="0">
                <a:latin typeface="Minya Nouvelle" pitchFamily="2" charset="0"/>
              </a:rPr>
              <a:t> skriver du:</a:t>
            </a:r>
            <a:br>
              <a:rPr lang="sv-SE" dirty="0" smtClean="0">
                <a:latin typeface="Minya Nouvelle" pitchFamily="2" charset="0"/>
              </a:rPr>
            </a:br>
            <a:r>
              <a:rPr lang="sv-SE" dirty="0" err="1" smtClean="0">
                <a:latin typeface="Minya Nouvelle" pitchFamily="2" charset="0"/>
              </a:rPr>
              <a:t>e.preventDefault</a:t>
            </a:r>
            <a:r>
              <a:rPr lang="sv-SE" dirty="0" smtClean="0">
                <a:latin typeface="Minya Nouvelle" pitchFamily="2" charset="0"/>
              </a:rPr>
              <a:t>();</a:t>
            </a:r>
          </a:p>
        </p:txBody>
      </p:sp>
    </p:spTree>
    <p:extLst>
      <p:ext uri="{BB962C8B-B14F-4D97-AF65-F5344CB8AC3E}">
        <p14:creationId xmlns:p14="http://schemas.microsoft.com/office/powerpoint/2010/main" val="39818633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95736" y="1201316"/>
            <a:ext cx="4752528" cy="129614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DOM och BOM</a:t>
            </a:r>
            <a:endParaRPr lang="sv-SE" dirty="0"/>
          </a:p>
        </p:txBody>
      </p:sp>
      <p:pic>
        <p:nvPicPr>
          <p:cNvPr id="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417340"/>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4447" y="1382185"/>
            <a:ext cx="825145" cy="8251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391617"/>
            <a:ext cx="814970" cy="814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9592" y="1417340"/>
            <a:ext cx="776091" cy="7760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1480932"/>
            <a:ext cx="765844" cy="7369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27584" y="2785492"/>
            <a:ext cx="3062313" cy="1569660"/>
          </a:xfrm>
          <a:prstGeom prst="rect">
            <a:avLst/>
          </a:prstGeom>
          <a:noFill/>
        </p:spPr>
        <p:txBody>
          <a:bodyPr wrap="none" rtlCol="0">
            <a:spAutoFit/>
          </a:bodyPr>
          <a:lstStyle/>
          <a:p>
            <a:r>
              <a:rPr lang="sv-SE" sz="9600" b="1" dirty="0" smtClean="0">
                <a:latin typeface="Minya Nouvelle" pitchFamily="2" charset="0"/>
              </a:rPr>
              <a:t>DOM</a:t>
            </a:r>
          </a:p>
        </p:txBody>
      </p:sp>
      <p:sp>
        <p:nvSpPr>
          <p:cNvPr id="11" name="TextBox 10"/>
          <p:cNvSpPr txBox="1"/>
          <p:nvPr/>
        </p:nvSpPr>
        <p:spPr>
          <a:xfrm>
            <a:off x="5247691" y="2800008"/>
            <a:ext cx="3068725" cy="1569660"/>
          </a:xfrm>
          <a:prstGeom prst="rect">
            <a:avLst/>
          </a:prstGeom>
          <a:noFill/>
        </p:spPr>
        <p:txBody>
          <a:bodyPr wrap="none" rtlCol="0">
            <a:spAutoFit/>
          </a:bodyPr>
          <a:lstStyle/>
          <a:p>
            <a:r>
              <a:rPr lang="sv-SE" sz="9600" b="1" dirty="0" smtClean="0">
                <a:solidFill>
                  <a:schemeClr val="bg1">
                    <a:lumMod val="50000"/>
                  </a:schemeClr>
                </a:solidFill>
                <a:latin typeface="Minya Nouvelle" pitchFamily="2" charset="0"/>
              </a:rPr>
              <a:t>BOM</a:t>
            </a:r>
          </a:p>
        </p:txBody>
      </p:sp>
      <p:sp>
        <p:nvSpPr>
          <p:cNvPr id="12" name="TextBox 11"/>
          <p:cNvSpPr txBox="1"/>
          <p:nvPr/>
        </p:nvSpPr>
        <p:spPr>
          <a:xfrm>
            <a:off x="971600" y="4225652"/>
            <a:ext cx="2755819" cy="369332"/>
          </a:xfrm>
          <a:prstGeom prst="rect">
            <a:avLst/>
          </a:prstGeom>
          <a:noFill/>
        </p:spPr>
        <p:txBody>
          <a:bodyPr wrap="none" rtlCol="0">
            <a:spAutoFit/>
          </a:bodyPr>
          <a:lstStyle/>
          <a:p>
            <a:r>
              <a:rPr lang="sv-SE" dirty="0" err="1" smtClean="0">
                <a:latin typeface="Minya Nouvelle" pitchFamily="2" charset="0"/>
              </a:rPr>
              <a:t>Document</a:t>
            </a:r>
            <a:r>
              <a:rPr lang="sv-SE" dirty="0" smtClean="0">
                <a:latin typeface="Minya Nouvelle" pitchFamily="2" charset="0"/>
              </a:rPr>
              <a:t> </a:t>
            </a:r>
            <a:r>
              <a:rPr lang="sv-SE" dirty="0" err="1" smtClean="0">
                <a:latin typeface="Minya Nouvelle" pitchFamily="2" charset="0"/>
              </a:rPr>
              <a:t>Object</a:t>
            </a:r>
            <a:r>
              <a:rPr lang="sv-SE" dirty="0" smtClean="0">
                <a:latin typeface="Minya Nouvelle" pitchFamily="2" charset="0"/>
              </a:rPr>
              <a:t> </a:t>
            </a:r>
            <a:r>
              <a:rPr lang="sv-SE" dirty="0" err="1" smtClean="0">
                <a:latin typeface="Minya Nouvelle" pitchFamily="2" charset="0"/>
              </a:rPr>
              <a:t>Model</a:t>
            </a:r>
            <a:endParaRPr lang="sv-SE" dirty="0" smtClean="0">
              <a:latin typeface="Minya Nouvelle" pitchFamily="2" charset="0"/>
            </a:endParaRPr>
          </a:p>
        </p:txBody>
      </p:sp>
      <p:sp>
        <p:nvSpPr>
          <p:cNvPr id="13" name="TextBox 12"/>
          <p:cNvSpPr txBox="1"/>
          <p:nvPr/>
        </p:nvSpPr>
        <p:spPr>
          <a:xfrm>
            <a:off x="5488589" y="4225652"/>
            <a:ext cx="2513765" cy="369332"/>
          </a:xfrm>
          <a:prstGeom prst="rect">
            <a:avLst/>
          </a:prstGeom>
          <a:noFill/>
        </p:spPr>
        <p:txBody>
          <a:bodyPr wrap="none" rtlCol="0">
            <a:spAutoFit/>
          </a:bodyPr>
          <a:lstStyle/>
          <a:p>
            <a:r>
              <a:rPr lang="sv-SE" dirty="0" smtClean="0">
                <a:solidFill>
                  <a:schemeClr val="bg1">
                    <a:lumMod val="50000"/>
                  </a:schemeClr>
                </a:solidFill>
                <a:latin typeface="Minya Nouvelle" pitchFamily="2" charset="0"/>
              </a:rPr>
              <a:t>Browser </a:t>
            </a:r>
            <a:r>
              <a:rPr lang="sv-SE" dirty="0" err="1" smtClean="0">
                <a:solidFill>
                  <a:schemeClr val="bg1">
                    <a:lumMod val="50000"/>
                  </a:schemeClr>
                </a:solidFill>
                <a:latin typeface="Minya Nouvelle" pitchFamily="2" charset="0"/>
              </a:rPr>
              <a:t>Object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Model</a:t>
            </a:r>
            <a:endParaRPr lang="sv-SE" dirty="0" smtClean="0">
              <a:solidFill>
                <a:schemeClr val="bg1">
                  <a:lumMod val="50000"/>
                </a:schemeClr>
              </a:solidFill>
              <a:latin typeface="Minya Nouvelle" pitchFamily="2" charset="0"/>
            </a:endParaRPr>
          </a:p>
        </p:txBody>
      </p:sp>
      <p:cxnSp>
        <p:nvCxnSpPr>
          <p:cNvPr id="15" name="Straight Arrow Connector 14"/>
          <p:cNvCxnSpPr>
            <a:stCxn id="9" idx="2"/>
          </p:cNvCxnSpPr>
          <p:nvPr/>
        </p:nvCxnSpPr>
        <p:spPr>
          <a:xfrm flipH="1">
            <a:off x="3203848" y="2497460"/>
            <a:ext cx="1368152"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2497460"/>
            <a:ext cx="1224136"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3" descr="P:\Icons\48x48\shadow\text_tr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4801716"/>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Icons\48x48\shadow\win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284" y="4801715"/>
            <a:ext cx="617537" cy="61753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4126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Event-delegat</a:t>
            </a:r>
            <a:endParaRPr lang="sv-SE" dirty="0"/>
          </a:p>
        </p:txBody>
      </p:sp>
      <p:sp>
        <p:nvSpPr>
          <p:cNvPr id="4" name="TextBox 3"/>
          <p:cNvSpPr txBox="1"/>
          <p:nvPr/>
        </p:nvSpPr>
        <p:spPr>
          <a:xfrm>
            <a:off x="7308304" y="5161756"/>
            <a:ext cx="1557488" cy="369332"/>
          </a:xfrm>
          <a:prstGeom prst="rect">
            <a:avLst/>
          </a:prstGeom>
          <a:noFill/>
        </p:spPr>
        <p:txBody>
          <a:bodyPr wrap="none" rtlCol="0">
            <a:spAutoFit/>
          </a:bodyPr>
          <a:lstStyle/>
          <a:p>
            <a:r>
              <a:rPr lang="en-US" dirty="0" smtClean="0">
                <a:latin typeface="Minya Nouvelle" pitchFamily="2" charset="0"/>
              </a:rPr>
              <a:t>N. </a:t>
            </a:r>
            <a:r>
              <a:rPr lang="en-US" dirty="0" err="1" smtClean="0">
                <a:latin typeface="Minya Nouvelle" pitchFamily="2" charset="0"/>
              </a:rPr>
              <a:t>Zakas</a:t>
            </a:r>
            <a:r>
              <a:rPr lang="en-US" dirty="0" smtClean="0">
                <a:latin typeface="Minya Nouvelle" pitchFamily="2" charset="0"/>
              </a:rPr>
              <a:t> 498</a:t>
            </a:r>
          </a:p>
        </p:txBody>
      </p:sp>
      <p:graphicFrame>
        <p:nvGraphicFramePr>
          <p:cNvPr id="6" name="Table 5"/>
          <p:cNvGraphicFramePr>
            <a:graphicFrameLocks noGrp="1"/>
          </p:cNvGraphicFramePr>
          <p:nvPr>
            <p:extLst>
              <p:ext uri="{D42A27DB-BD31-4B8C-83A1-F6EECF244321}">
                <p14:modId xmlns:p14="http://schemas.microsoft.com/office/powerpoint/2010/main" val="3869995084"/>
              </p:ext>
            </p:extLst>
          </p:nvPr>
        </p:nvGraphicFramePr>
        <p:xfrm>
          <a:off x="1043608" y="1273324"/>
          <a:ext cx="6552728" cy="944880"/>
        </p:xfrm>
        <a:graphic>
          <a:graphicData uri="http://schemas.openxmlformats.org/drawingml/2006/table">
            <a:tbl>
              <a:tblPr firstRow="1" bandRow="1">
                <a:tableStyleId>{8A107856-5554-42FB-B03E-39F5DBC370BA}</a:tableStyleId>
              </a:tblPr>
              <a:tblGrid>
                <a:gridCol w="3240360"/>
                <a:gridCol w="3312368"/>
              </a:tblGrid>
              <a:tr h="216024">
                <a:tc>
                  <a:txBody>
                    <a:bodyPr/>
                    <a:lstStyle/>
                    <a:p>
                      <a:r>
                        <a:rPr lang="sv-SE" sz="1800" b="0" dirty="0" err="1" smtClean="0"/>
                        <a:t>event.</a:t>
                      </a:r>
                      <a:r>
                        <a:rPr lang="sv-SE" sz="1800" b="1" dirty="0" err="1" smtClean="0"/>
                        <a:t>target</a:t>
                      </a:r>
                      <a:endParaRPr lang="sv-SE" sz="1800" b="1" dirty="0"/>
                    </a:p>
                  </a:txBody>
                  <a:tcPr/>
                </a:tc>
                <a:tc>
                  <a:txBody>
                    <a:bodyPr/>
                    <a:lstStyle/>
                    <a:p>
                      <a:r>
                        <a:rPr lang="sv-SE" sz="1600" b="0" dirty="0" smtClean="0"/>
                        <a:t>Noden som triggat eventet</a:t>
                      </a:r>
                      <a:endParaRPr lang="sv-SE" sz="1600" b="0" dirty="0"/>
                    </a:p>
                  </a:txBody>
                  <a:tcPr/>
                </a:tc>
              </a:tr>
              <a:tr h="121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800" b="0" dirty="0" err="1" smtClean="0"/>
                        <a:t>event.</a:t>
                      </a:r>
                      <a:r>
                        <a:rPr lang="sv-SE" sz="1800" b="1" dirty="0" err="1" smtClean="0"/>
                        <a:t>currentTarget</a:t>
                      </a:r>
                      <a:endParaRPr lang="sv-SE" sz="1800" b="1" dirty="0"/>
                    </a:p>
                  </a:txBody>
                  <a:tcPr/>
                </a:tc>
                <a:tc>
                  <a:txBody>
                    <a:bodyPr/>
                    <a:lstStyle/>
                    <a:p>
                      <a:r>
                        <a:rPr lang="sv-SE" sz="1600" dirty="0" smtClean="0"/>
                        <a:t>Noden</a:t>
                      </a:r>
                      <a:r>
                        <a:rPr lang="sv-SE" sz="1600" baseline="0" dirty="0" smtClean="0"/>
                        <a:t> som händelsehanteraren är kopplad till.</a:t>
                      </a:r>
                      <a:endParaRPr lang="sv-SE" sz="1600" dirty="0"/>
                    </a:p>
                  </a:txBody>
                  <a:tcPr/>
                </a:tc>
              </a:tr>
            </a:tbl>
          </a:graphicData>
        </a:graphic>
      </p:graphicFrame>
      <p:sp>
        <p:nvSpPr>
          <p:cNvPr id="10" name="AutoShape 4"/>
          <p:cNvSpPr>
            <a:spLocks noChangeArrowheads="1"/>
          </p:cNvSpPr>
          <p:nvPr/>
        </p:nvSpPr>
        <p:spPr bwMode="auto">
          <a:xfrm>
            <a:off x="251520" y="2713484"/>
            <a:ext cx="8569325" cy="20677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sv-SE" sz="1600" dirty="0">
                <a:solidFill>
                  <a:schemeClr val="tx1"/>
                </a:solidFill>
                <a:latin typeface="Courier New" pitchFamily="49" charset="0"/>
              </a:rPr>
              <a:t>var </a:t>
            </a:r>
            <a:r>
              <a:rPr lang="sv-SE" sz="1600" dirty="0" err="1">
                <a:solidFill>
                  <a:schemeClr val="tx1"/>
                </a:solidFill>
                <a:latin typeface="Courier New" pitchFamily="49" charset="0"/>
              </a:rPr>
              <a:t>ul</a:t>
            </a:r>
            <a:r>
              <a:rPr lang="sv-SE" sz="1600" dirty="0">
                <a:solidFill>
                  <a:schemeClr val="tx1"/>
                </a:solidFill>
                <a:latin typeface="Courier New" pitchFamily="49" charset="0"/>
              </a:rPr>
              <a:t> = </a:t>
            </a:r>
            <a:r>
              <a:rPr lang="sv-SE" sz="1600" dirty="0" err="1">
                <a:solidFill>
                  <a:schemeClr val="tx1"/>
                </a:solidFill>
                <a:latin typeface="Courier New" pitchFamily="49" charset="0"/>
              </a:rPr>
              <a:t>document.querySelector</a:t>
            </a:r>
            <a:r>
              <a:rPr lang="sv-SE" sz="1600" dirty="0">
                <a:solidFill>
                  <a:schemeClr val="tx1"/>
                </a:solidFill>
                <a:latin typeface="Courier New" pitchFamily="49" charset="0"/>
              </a:rPr>
              <a:t>("#lista");</a:t>
            </a:r>
          </a:p>
          <a:p>
            <a:endParaRPr lang="sv-SE" sz="1600" dirty="0">
              <a:solidFill>
                <a:schemeClr val="tx1"/>
              </a:solidFill>
              <a:latin typeface="Courier New" pitchFamily="49" charset="0"/>
            </a:endParaRPr>
          </a:p>
          <a:p>
            <a:r>
              <a:rPr lang="sv-SE" sz="1600" dirty="0" err="1">
                <a:solidFill>
                  <a:schemeClr val="tx1"/>
                </a:solidFill>
                <a:latin typeface="Courier New" pitchFamily="49" charset="0"/>
              </a:rPr>
              <a:t>ul.onclick</a:t>
            </a:r>
            <a:r>
              <a:rPr lang="sv-SE" sz="1600" dirty="0">
                <a:solidFill>
                  <a:schemeClr val="tx1"/>
                </a:solidFill>
                <a:latin typeface="Courier New" pitchFamily="49" charset="0"/>
              </a:rPr>
              <a:t> = </a:t>
            </a:r>
            <a:r>
              <a:rPr lang="sv-SE" sz="1600" dirty="0" err="1">
                <a:solidFill>
                  <a:schemeClr val="tx1"/>
                </a:solidFill>
                <a:latin typeface="Courier New" pitchFamily="49" charset="0"/>
              </a:rPr>
              <a:t>function</a:t>
            </a:r>
            <a:r>
              <a:rPr lang="sv-SE" sz="1600" dirty="0">
                <a:solidFill>
                  <a:schemeClr val="tx1"/>
                </a:solidFill>
                <a:latin typeface="Courier New" pitchFamily="49" charset="0"/>
              </a:rPr>
              <a:t>(e){</a:t>
            </a:r>
          </a:p>
          <a:p>
            <a:r>
              <a:rPr lang="sv-SE" sz="1600" dirty="0">
                <a:solidFill>
                  <a:schemeClr val="tx1"/>
                </a:solidFill>
                <a:latin typeface="Courier New" pitchFamily="49" charset="0"/>
              </a:rPr>
              <a:t>    </a:t>
            </a:r>
            <a:r>
              <a:rPr lang="sv-SE" sz="1600" dirty="0" err="1">
                <a:solidFill>
                  <a:schemeClr val="tx1"/>
                </a:solidFill>
                <a:latin typeface="Courier New" pitchFamily="49" charset="0"/>
              </a:rPr>
              <a:t>console.log</a:t>
            </a:r>
            <a:r>
              <a:rPr lang="sv-SE" sz="1600" dirty="0">
                <a:solidFill>
                  <a:schemeClr val="tx1"/>
                </a:solidFill>
                <a:latin typeface="Courier New" pitchFamily="49" charset="0"/>
              </a:rPr>
              <a:t>(</a:t>
            </a:r>
            <a:r>
              <a:rPr lang="sv-SE" sz="1600" b="1" dirty="0" err="1" smtClean="0">
                <a:solidFill>
                  <a:schemeClr val="tx1"/>
                </a:solidFill>
                <a:latin typeface="Courier New" pitchFamily="49" charset="0"/>
              </a:rPr>
              <a:t>e.target</a:t>
            </a:r>
            <a:r>
              <a:rPr lang="sv-SE" sz="1600" dirty="0" smtClean="0">
                <a:solidFill>
                  <a:schemeClr val="tx1"/>
                </a:solidFill>
                <a:latin typeface="Courier New" pitchFamily="49" charset="0"/>
              </a:rPr>
              <a:t>)</a:t>
            </a:r>
            <a:r>
              <a:rPr lang="sv-SE" sz="1600" dirty="0">
                <a:solidFill>
                  <a:schemeClr val="tx1"/>
                </a:solidFill>
                <a:latin typeface="Courier New" pitchFamily="49" charset="0"/>
              </a:rPr>
              <a:t>; /</a:t>
            </a:r>
            <a:r>
              <a:rPr lang="sv-SE" sz="1600" dirty="0" smtClean="0">
                <a:solidFill>
                  <a:schemeClr val="tx1"/>
                </a:solidFill>
                <a:latin typeface="Courier New" pitchFamily="49" charset="0"/>
              </a:rPr>
              <a:t>/&lt;li&gt;…&lt;/li&gt;</a:t>
            </a:r>
            <a:endParaRPr lang="sv-SE" sz="1600" dirty="0">
              <a:solidFill>
                <a:schemeClr val="tx1"/>
              </a:solidFill>
              <a:latin typeface="Courier New" pitchFamily="49" charset="0"/>
            </a:endParaRPr>
          </a:p>
          <a:p>
            <a:r>
              <a:rPr lang="sv-SE" sz="1600" dirty="0">
                <a:solidFill>
                  <a:schemeClr val="tx1"/>
                </a:solidFill>
                <a:latin typeface="Courier New" pitchFamily="49" charset="0"/>
              </a:rPr>
              <a:t>    </a:t>
            </a:r>
            <a:r>
              <a:rPr lang="sv-SE" sz="1600" dirty="0" err="1">
                <a:solidFill>
                  <a:schemeClr val="tx1"/>
                </a:solidFill>
                <a:latin typeface="Courier New" pitchFamily="49" charset="0"/>
              </a:rPr>
              <a:t>console.log</a:t>
            </a:r>
            <a:r>
              <a:rPr lang="sv-SE" sz="1600" dirty="0">
                <a:solidFill>
                  <a:schemeClr val="tx1"/>
                </a:solidFill>
                <a:latin typeface="Courier New" pitchFamily="49" charset="0"/>
              </a:rPr>
              <a:t>(</a:t>
            </a:r>
            <a:r>
              <a:rPr lang="sv-SE" sz="1600" b="1" dirty="0" err="1" smtClean="0">
                <a:solidFill>
                  <a:schemeClr val="tx1"/>
                </a:solidFill>
                <a:latin typeface="Courier New" pitchFamily="49" charset="0"/>
              </a:rPr>
              <a:t>e.currentTarget</a:t>
            </a:r>
            <a:r>
              <a:rPr lang="sv-SE" sz="1600" dirty="0" smtClean="0">
                <a:solidFill>
                  <a:schemeClr val="tx1"/>
                </a:solidFill>
                <a:latin typeface="Courier New" pitchFamily="49" charset="0"/>
              </a:rPr>
              <a:t>)</a:t>
            </a:r>
            <a:r>
              <a:rPr lang="sv-SE" sz="1600" dirty="0">
                <a:solidFill>
                  <a:schemeClr val="tx1"/>
                </a:solidFill>
                <a:latin typeface="Courier New" pitchFamily="49" charset="0"/>
              </a:rPr>
              <a:t>; /</a:t>
            </a:r>
            <a:r>
              <a:rPr lang="sv-SE" sz="1600" dirty="0" smtClean="0">
                <a:solidFill>
                  <a:schemeClr val="tx1"/>
                </a:solidFill>
                <a:latin typeface="Courier New" pitchFamily="49" charset="0"/>
              </a:rPr>
              <a:t>/</a:t>
            </a:r>
            <a:r>
              <a:rPr lang="sv-SE" sz="1600" dirty="0">
                <a:solidFill>
                  <a:schemeClr val="tx1"/>
                </a:solidFill>
                <a:latin typeface="Courier New" pitchFamily="49" charset="0"/>
              </a:rPr>
              <a:t> </a:t>
            </a:r>
            <a:r>
              <a:rPr lang="sv-SE" sz="1600" dirty="0" smtClean="0">
                <a:solidFill>
                  <a:schemeClr val="tx1"/>
                </a:solidFill>
                <a:latin typeface="Courier New" pitchFamily="49" charset="0"/>
              </a:rPr>
              <a:t>&lt;</a:t>
            </a:r>
            <a:r>
              <a:rPr lang="sv-SE" sz="1600" dirty="0" err="1" smtClean="0">
                <a:solidFill>
                  <a:schemeClr val="tx1"/>
                </a:solidFill>
                <a:latin typeface="Courier New" pitchFamily="49" charset="0"/>
              </a:rPr>
              <a:t>ul</a:t>
            </a:r>
            <a:r>
              <a:rPr lang="sv-SE" sz="1600" dirty="0" smtClean="0">
                <a:solidFill>
                  <a:schemeClr val="tx1"/>
                </a:solidFill>
                <a:latin typeface="Courier New" pitchFamily="49" charset="0"/>
              </a:rPr>
              <a:t>&gt;…&lt;/</a:t>
            </a:r>
            <a:r>
              <a:rPr lang="sv-SE" sz="1600" dirty="0" err="1" smtClean="0">
                <a:solidFill>
                  <a:schemeClr val="tx1"/>
                </a:solidFill>
                <a:latin typeface="Courier New" pitchFamily="49" charset="0"/>
              </a:rPr>
              <a:t>ul</a:t>
            </a:r>
            <a:r>
              <a:rPr lang="sv-SE" sz="1600" dirty="0" smtClean="0">
                <a:solidFill>
                  <a:schemeClr val="tx1"/>
                </a:solidFill>
                <a:latin typeface="Courier New" pitchFamily="49" charset="0"/>
              </a:rPr>
              <a:t>&gt; === </a:t>
            </a:r>
            <a:r>
              <a:rPr lang="sv-SE" sz="1600" dirty="0" err="1" smtClean="0">
                <a:solidFill>
                  <a:schemeClr val="tx1"/>
                </a:solidFill>
                <a:latin typeface="Courier New" pitchFamily="49" charset="0"/>
              </a:rPr>
              <a:t>this</a:t>
            </a:r>
            <a:endParaRPr lang="sv-SE" sz="1600" dirty="0">
              <a:solidFill>
                <a:schemeClr val="tx1"/>
              </a:solidFill>
              <a:latin typeface="Courier New" pitchFamily="49" charset="0"/>
            </a:endParaRPr>
          </a:p>
          <a:p>
            <a:r>
              <a:rPr lang="sv-SE" sz="1600" dirty="0">
                <a:solidFill>
                  <a:schemeClr val="tx1"/>
                </a:solidFill>
                <a:latin typeface="Courier New" pitchFamily="49" charset="0"/>
              </a:rPr>
              <a:t>    </a:t>
            </a:r>
          </a:p>
          <a:p>
            <a:r>
              <a:rPr lang="sv-SE" sz="1600" dirty="0">
                <a:solidFill>
                  <a:schemeClr val="tx1"/>
                </a:solidFill>
                <a:latin typeface="Courier New" pitchFamily="49" charset="0"/>
              </a:rPr>
              <a:t>    </a:t>
            </a:r>
            <a:r>
              <a:rPr lang="sv-SE" sz="1600" dirty="0" err="1">
                <a:solidFill>
                  <a:schemeClr val="tx1"/>
                </a:solidFill>
                <a:latin typeface="Courier New" pitchFamily="49" charset="0"/>
              </a:rPr>
              <a:t>console.log</a:t>
            </a:r>
            <a:r>
              <a:rPr lang="sv-SE" sz="1600" dirty="0">
                <a:solidFill>
                  <a:schemeClr val="tx1"/>
                </a:solidFill>
                <a:latin typeface="Courier New" pitchFamily="49" charset="0"/>
              </a:rPr>
              <a:t>(</a:t>
            </a:r>
            <a:r>
              <a:rPr lang="sv-SE" sz="1600" dirty="0" err="1">
                <a:solidFill>
                  <a:schemeClr val="tx1"/>
                </a:solidFill>
                <a:latin typeface="Courier New" pitchFamily="49" charset="0"/>
              </a:rPr>
              <a:t>e.target.firstChild.nodeValue</a:t>
            </a:r>
            <a:r>
              <a:rPr lang="sv-SE" sz="1600" dirty="0">
                <a:solidFill>
                  <a:schemeClr val="tx1"/>
                </a:solidFill>
                <a:latin typeface="Courier New" pitchFamily="49" charset="0"/>
              </a:rPr>
              <a:t>);</a:t>
            </a:r>
          </a:p>
          <a:p>
            <a:r>
              <a:rPr lang="sv-SE" sz="1600" dirty="0">
                <a:solidFill>
                  <a:schemeClr val="tx1"/>
                </a:solidFill>
                <a:latin typeface="Courier New" pitchFamily="49" charset="0"/>
              </a:rPr>
              <a:t>};</a:t>
            </a:r>
          </a:p>
        </p:txBody>
      </p:sp>
    </p:spTree>
    <p:extLst>
      <p:ext uri="{BB962C8B-B14F-4D97-AF65-F5344CB8AC3E}">
        <p14:creationId xmlns:p14="http://schemas.microsoft.com/office/powerpoint/2010/main" val="903281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9512" y="1829048"/>
            <a:ext cx="4501734" cy="1460500"/>
          </a:xfrm>
        </p:spPr>
        <p:txBody>
          <a:bodyPr/>
          <a:lstStyle/>
          <a:p>
            <a:r>
              <a:rPr lang="en-US" b="1" dirty="0"/>
              <a:t>Douglas </a:t>
            </a:r>
            <a:r>
              <a:rPr lang="en-US" b="1" dirty="0" err="1"/>
              <a:t>Crockford</a:t>
            </a:r>
            <a:r>
              <a:rPr lang="en-US" b="1" dirty="0"/>
              <a:t> never clicks, he just fires events - with his mind.</a:t>
            </a:r>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9512" y="5224472"/>
            <a:ext cx="4047903" cy="338554"/>
          </a:xfrm>
          <a:prstGeom prst="rect">
            <a:avLst/>
          </a:prstGeom>
          <a:noFill/>
        </p:spPr>
        <p:txBody>
          <a:bodyPr wrap="none" rtlCol="0">
            <a:spAutoFit/>
          </a:bodyPr>
          <a:lstStyle/>
          <a:p>
            <a:r>
              <a:rPr lang="sv-SE" sz="1600" dirty="0">
                <a:latin typeface="Minya Nouvelle" pitchFamily="2" charset="0"/>
              </a:rPr>
              <a:t>Källa: http://</a:t>
            </a:r>
            <a:r>
              <a:rPr lang="sv-SE" sz="1600" dirty="0" smtClean="0">
                <a:latin typeface="Minya Nouvelle" pitchFamily="2" charset="0"/>
              </a:rPr>
              <a:t>twitter.com/crockfordfacts</a:t>
            </a:r>
          </a:p>
        </p:txBody>
      </p:sp>
    </p:spTree>
    <p:extLst>
      <p:ext uri="{BB962C8B-B14F-4D97-AF65-F5344CB8AC3E}">
        <p14:creationId xmlns:p14="http://schemas.microsoft.com/office/powerpoint/2010/main" val="1205476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dirty="0" smtClean="0"/>
              <a:t>E08 –</a:t>
            </a:r>
            <a:r>
              <a:rPr lang="sv-SE" sz="2800" b="1" dirty="0" smtClean="0"/>
              <a:t> "</a:t>
            </a:r>
            <a:r>
              <a:rPr lang="sv-SE" sz="2800" b="1" dirty="0" err="1" smtClean="0"/>
              <a:t>Once</a:t>
            </a:r>
            <a:r>
              <a:rPr lang="sv-SE" sz="2800" b="1" dirty="0" smtClean="0"/>
              <a:t> </a:t>
            </a:r>
            <a:r>
              <a:rPr lang="sv-SE" sz="2800" b="1" dirty="0" err="1" smtClean="0"/>
              <a:t>Upon</a:t>
            </a:r>
            <a:r>
              <a:rPr lang="sv-SE" sz="2800" b="1" dirty="0" smtClean="0"/>
              <a:t> a </a:t>
            </a:r>
            <a:r>
              <a:rPr lang="sv-SE" sz="2800" b="1" dirty="0" err="1" smtClean="0"/>
              <a:t>Time</a:t>
            </a:r>
            <a:r>
              <a:rPr lang="sv-SE" sz="2800" b="1" dirty="0" smtClean="0"/>
              <a:t> in Springfield</a:t>
            </a:r>
            <a:r>
              <a:rPr lang="sv-SE" sz="3600" b="1" dirty="0" smtClean="0"/>
              <a:t>"</a:t>
            </a:r>
            <a:endParaRPr lang="sv-SE" sz="3600" b="1" dirty="0"/>
          </a:p>
        </p:txBody>
      </p:sp>
      <p:sp>
        <p:nvSpPr>
          <p:cNvPr id="15" name="TextBox 14"/>
          <p:cNvSpPr txBox="1"/>
          <p:nvPr/>
        </p:nvSpPr>
        <p:spPr>
          <a:xfrm>
            <a:off x="395536" y="1201316"/>
            <a:ext cx="3996131" cy="954107"/>
          </a:xfrm>
          <a:prstGeom prst="rect">
            <a:avLst/>
          </a:prstGeom>
          <a:noFill/>
        </p:spPr>
        <p:txBody>
          <a:bodyPr wrap="none" rtlCol="0">
            <a:spAutoFit/>
          </a:bodyPr>
          <a:lstStyle/>
          <a:p>
            <a:r>
              <a:rPr lang="sv-SE" sz="2800" b="1" dirty="0" smtClean="0">
                <a:latin typeface="Minya Nouvelle" pitchFamily="2" charset="0"/>
              </a:rPr>
              <a:t>Föreläsning 8, HT2013</a:t>
            </a:r>
          </a:p>
          <a:p>
            <a:r>
              <a:rPr lang="sv-SE" sz="2800" dirty="0" err="1" smtClean="0">
                <a:latin typeface="Minya Nouvelle" pitchFamily="2" charset="0"/>
              </a:rPr>
              <a:t>Debuggern</a:t>
            </a:r>
            <a:r>
              <a:rPr lang="sv-SE" sz="2800" dirty="0" smtClean="0">
                <a:latin typeface="Minya Nouvelle" pitchFamily="2" charset="0"/>
              </a:rPr>
              <a:t>, Timers</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9534949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dirty="0" smtClean="0"/>
              <a:t>E08 - </a:t>
            </a:r>
            <a:r>
              <a:rPr lang="en-US" sz="2800"/>
              <a:t>Once Upon a Time in Springfield</a:t>
            </a:r>
            <a:endParaRPr lang="sv-SE" sz="1800" dirty="0"/>
          </a:p>
        </p:txBody>
      </p:sp>
      <p:sp>
        <p:nvSpPr>
          <p:cNvPr id="4" name="TextBox 3"/>
          <p:cNvSpPr txBox="1"/>
          <p:nvPr/>
        </p:nvSpPr>
        <p:spPr>
          <a:xfrm>
            <a:off x="1403648" y="1378601"/>
            <a:ext cx="3567515" cy="5386090"/>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err="1" smtClean="0">
                <a:latin typeface="Minya Nouvelle" pitchFamily="2" charset="0"/>
              </a:rPr>
              <a:t>Konsollen</a:t>
            </a:r>
            <a:endParaRPr lang="sv-SE" dirty="0" smtClean="0">
              <a:latin typeface="Minya Nouvelle" pitchFamily="2" charset="0"/>
            </a:endParaRPr>
          </a:p>
          <a:p>
            <a:pPr marL="285750" indent="-285750">
              <a:buFont typeface="Arial" charset="0"/>
              <a:buChar char="•"/>
            </a:pPr>
            <a:r>
              <a:rPr lang="sv-SE" dirty="0" err="1" smtClean="0">
                <a:latin typeface="Minya Nouvelle" pitchFamily="2" charset="0"/>
              </a:rPr>
              <a:t>Debuggern</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Logga felmeddelanden</a:t>
            </a:r>
          </a:p>
          <a:p>
            <a:pPr marL="285750" indent="-285750">
              <a:buFont typeface="Arial" charset="0"/>
              <a:buChar char="•"/>
            </a:pPr>
            <a:r>
              <a:rPr lang="sv-SE" dirty="0" smtClean="0">
                <a:latin typeface="Minya Nouvelle" pitchFamily="2" charset="0"/>
              </a:rPr>
              <a:t>BOM (Browser Objekt </a:t>
            </a:r>
            <a:r>
              <a:rPr lang="sv-SE" dirty="0" err="1" smtClean="0">
                <a:latin typeface="Minya Nouvelle" pitchFamily="2" charset="0"/>
              </a:rPr>
              <a:t>Model</a:t>
            </a:r>
            <a:r>
              <a:rPr lang="sv-SE" dirty="0" smtClean="0">
                <a:latin typeface="Minya Nouvelle" pitchFamily="2" charset="0"/>
              </a:rPr>
              <a:t>)</a:t>
            </a:r>
          </a:p>
          <a:p>
            <a:pPr marL="285750" indent="-285750">
              <a:buFont typeface="Arial" charset="0"/>
              <a:buChar char="•"/>
            </a:pPr>
            <a:r>
              <a:rPr lang="sv-SE" dirty="0" err="1" smtClean="0">
                <a:latin typeface="Minya Nouvelle" pitchFamily="2" charset="0"/>
              </a:rPr>
              <a:t>window</a:t>
            </a:r>
            <a:r>
              <a:rPr lang="sv-SE" dirty="0" smtClean="0">
                <a:latin typeface="Minya Nouvelle" pitchFamily="2" charset="0"/>
              </a:rPr>
              <a:t>-objektet</a:t>
            </a:r>
          </a:p>
          <a:p>
            <a:pPr marL="285750" indent="-285750">
              <a:buFont typeface="Arial" charset="0"/>
              <a:buChar char="•"/>
            </a:pPr>
            <a:r>
              <a:rPr lang="sv-SE" dirty="0" smtClean="0">
                <a:latin typeface="Minya Nouvelle" pitchFamily="2" charset="0"/>
              </a:rPr>
              <a:t>Timers</a:t>
            </a:r>
          </a:p>
          <a:p>
            <a:pPr marL="285750" indent="-285750">
              <a:buFont typeface="Arial" charset="0"/>
              <a:buChar char="•"/>
            </a:pPr>
            <a:r>
              <a:rPr lang="sv-SE" dirty="0" smtClean="0">
                <a:latin typeface="Minya Nouvelle" pitchFamily="2" charset="0"/>
              </a:rPr>
              <a:t>Intervall</a:t>
            </a:r>
          </a:p>
          <a:p>
            <a:pPr marL="285750" indent="-285750">
              <a:buFont typeface="Arial" charset="0"/>
              <a:buChar char="•"/>
            </a:pPr>
            <a:r>
              <a:rPr lang="sv-SE" dirty="0" err="1" smtClean="0">
                <a:latin typeface="Minya Nouvelle" pitchFamily="2" charset="0"/>
              </a:rPr>
              <a:t>This</a:t>
            </a:r>
            <a:r>
              <a:rPr lang="sv-SE" dirty="0" smtClean="0">
                <a:latin typeface="Minya Nouvelle" pitchFamily="2" charset="0"/>
              </a:rPr>
              <a:t>, </a:t>
            </a:r>
            <a:r>
              <a:rPr lang="sv-SE" dirty="0" err="1" smtClean="0">
                <a:latin typeface="Minya Nouvelle" pitchFamily="2" charset="0"/>
              </a:rPr>
              <a:t>that</a:t>
            </a:r>
            <a:r>
              <a:rPr lang="sv-SE" dirty="0" smtClean="0">
                <a:latin typeface="Minya Nouvelle" pitchFamily="2" charset="0"/>
              </a:rPr>
              <a:t>?</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52203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Developer</a:t>
            </a:r>
            <a:r>
              <a:rPr lang="sv-SE" dirty="0" smtClean="0"/>
              <a:t> </a:t>
            </a:r>
            <a:r>
              <a:rPr lang="sv-SE" dirty="0" err="1" smtClean="0"/>
              <a:t>tools</a:t>
            </a:r>
            <a:endParaRPr lang="sv-SE" dirty="0"/>
          </a:p>
        </p:txBody>
      </p:sp>
      <p:pic>
        <p:nvPicPr>
          <p:cNvPr id="4" name="Picture 2"/>
          <p:cNvPicPr>
            <a:picLocks noChangeAspect="1" noChangeArrowheads="1"/>
          </p:cNvPicPr>
          <p:nvPr/>
        </p:nvPicPr>
        <p:blipFill>
          <a:blip r:embed="rId2" cstate="print"/>
          <a:srcRect/>
          <a:stretch>
            <a:fillRect/>
          </a:stretch>
        </p:blipFill>
        <p:spPr bwMode="auto">
          <a:xfrm>
            <a:off x="1619672" y="1122850"/>
            <a:ext cx="6219373" cy="4332210"/>
          </a:xfrm>
          <a:prstGeom prst="rect">
            <a:avLst/>
          </a:prstGeom>
          <a:noFill/>
          <a:ln w="9525">
            <a:noFill/>
            <a:miter lim="800000"/>
            <a:headEnd/>
            <a:tailEnd/>
          </a:ln>
        </p:spPr>
      </p:pic>
      <p:pic>
        <p:nvPicPr>
          <p:cNvPr id="4106" name="Picture 10" descr="http://www.favbrowser.com/wp-content/uploads/2010/08/internetexplorer7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69268"/>
            <a:ext cx="1248074" cy="124807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Icons\48x48\shadow\debu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80484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 </a:t>
            </a:r>
            <a:r>
              <a:rPr lang="sv-SE" dirty="0" err="1" smtClean="0"/>
              <a:t>inspector</a:t>
            </a:r>
            <a:endParaRPr lang="sv-SE" dirty="0"/>
          </a:p>
        </p:txBody>
      </p:sp>
      <p:pic>
        <p:nvPicPr>
          <p:cNvPr id="5126" name="Picture 6" descr="http://macses.files.wordpress.com/2010/03/apple_safar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138" y="112880"/>
            <a:ext cx="1232452" cy="12324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Icons\48x48\shadow\debu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1331640" y="1129308"/>
            <a:ext cx="6948264" cy="4247991"/>
          </a:xfrm>
          <a:prstGeom prst="rect">
            <a:avLst/>
          </a:prstGeom>
        </p:spPr>
      </p:pic>
    </p:spTree>
    <p:extLst>
      <p:ext uri="{BB962C8B-B14F-4D97-AF65-F5344CB8AC3E}">
        <p14:creationId xmlns:p14="http://schemas.microsoft.com/office/powerpoint/2010/main" val="228959181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Developer</a:t>
            </a:r>
            <a:r>
              <a:rPr lang="sv-SE" dirty="0" smtClean="0"/>
              <a:t> </a:t>
            </a:r>
            <a:r>
              <a:rPr lang="sv-SE" dirty="0" err="1" smtClean="0"/>
              <a:t>tools</a:t>
            </a:r>
            <a:endParaRPr lang="sv-S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5332"/>
            <a:ext cx="8384654" cy="3780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5778"/>
            <a:ext cx="1176065" cy="11760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Icons\48x48\shadow\debu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87481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Dragonfly</a:t>
            </a:r>
            <a:endParaRPr lang="sv-S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26163"/>
            <a:ext cx="8609561" cy="3604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http://www.neowin.net/images/uploaded/Opera_256x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8" y="174009"/>
            <a:ext cx="1243332" cy="12433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Icons\48x48\shadow\debu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69145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Firebug</a:t>
            </a:r>
            <a:endParaRPr lang="sv-SE" dirty="0"/>
          </a:p>
        </p:txBody>
      </p:sp>
      <p:pic>
        <p:nvPicPr>
          <p:cNvPr id="4" name="Picture 2"/>
          <p:cNvPicPr>
            <a:picLocks noChangeAspect="1" noChangeArrowheads="1"/>
          </p:cNvPicPr>
          <p:nvPr/>
        </p:nvPicPr>
        <p:blipFill>
          <a:blip r:embed="rId2" cstate="print"/>
          <a:srcRect/>
          <a:stretch>
            <a:fillRect/>
          </a:stretch>
        </p:blipFill>
        <p:spPr bwMode="auto">
          <a:xfrm>
            <a:off x="1619672" y="1129308"/>
            <a:ext cx="5839401" cy="4200623"/>
          </a:xfrm>
          <a:prstGeom prst="rect">
            <a:avLst/>
          </a:prstGeom>
          <a:noFill/>
          <a:ln w="9525">
            <a:noFill/>
            <a:miter lim="800000"/>
            <a:headEnd/>
            <a:tailEnd/>
          </a:ln>
        </p:spPr>
      </p:pic>
      <p:pic>
        <p:nvPicPr>
          <p:cNvPr id="5" name="Picture 4" descr="http://frannie84.files.wordpress.com/2010/08/firef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93204"/>
            <a:ext cx="1122527" cy="10801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5375" y="590860"/>
            <a:ext cx="1347395" cy="1076895"/>
          </a:xfrm>
          <a:prstGeom prst="rect">
            <a:avLst/>
          </a:prstGeom>
        </p:spPr>
      </p:pic>
      <p:pic>
        <p:nvPicPr>
          <p:cNvPr id="7" name="Picture 2" descr="P:\Icons\48x48\shadow\debu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52005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Firebug</a:t>
            </a:r>
            <a:r>
              <a:rPr lang="sv-SE" dirty="0" smtClean="0"/>
              <a:t> Lite</a:t>
            </a:r>
            <a:endParaRPr lang="sv-SE"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1201316"/>
            <a:ext cx="74755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649588"/>
            <a:ext cx="3360311" cy="1786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0" y="2644700"/>
            <a:ext cx="2514600" cy="2009775"/>
          </a:xfrm>
          <a:prstGeom prst="rect">
            <a:avLst/>
          </a:prstGeom>
        </p:spPr>
      </p:pic>
      <p:pic>
        <p:nvPicPr>
          <p:cNvPr id="6" name="Picture 2" descr="P:\Icons\48x48\shadow\debu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9688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DOM</a:t>
            </a:r>
            <a:endParaRPr lang="sv-SE" dirty="0"/>
          </a:p>
        </p:txBody>
      </p:sp>
      <p:sp>
        <p:nvSpPr>
          <p:cNvPr id="3" name="Subtitle 2"/>
          <p:cNvSpPr>
            <a:spLocks noGrp="1"/>
          </p:cNvSpPr>
          <p:nvPr>
            <p:ph type="subTitle" idx="1"/>
          </p:nvPr>
        </p:nvSpPr>
        <p:spPr>
          <a:xfrm>
            <a:off x="611560" y="1309677"/>
            <a:ext cx="7890100" cy="1460500"/>
          </a:xfrm>
        </p:spPr>
        <p:txBody>
          <a:bodyPr/>
          <a:lstStyle/>
          <a:p>
            <a:r>
              <a:rPr lang="sv-SE" b="1" dirty="0" smtClean="0"/>
              <a:t>DOM</a:t>
            </a:r>
            <a:r>
              <a:rPr lang="sv-SE" dirty="0" smtClean="0"/>
              <a:t> är </a:t>
            </a:r>
            <a:r>
              <a:rPr lang="sv-SE" dirty="0"/>
              <a:t>en standardiserad </a:t>
            </a:r>
            <a:r>
              <a:rPr lang="sv-SE" dirty="0" smtClean="0"/>
              <a:t>"modell" </a:t>
            </a:r>
            <a:r>
              <a:rPr lang="sv-SE" dirty="0"/>
              <a:t>av ett HTML-dokuments samtliga delar:</a:t>
            </a:r>
          </a:p>
          <a:p>
            <a:r>
              <a:rPr lang="sv-SE" dirty="0"/>
              <a:t>Bilder, formulär, tabeller, tabellrader, tabellceller o.s.v</a:t>
            </a:r>
            <a:r>
              <a:rPr lang="sv-SE" dirty="0" smtClean="0"/>
              <a:t>.</a:t>
            </a:r>
          </a:p>
          <a:p>
            <a:endParaRPr lang="sv-SE" dirty="0"/>
          </a:p>
          <a:p>
            <a:r>
              <a:rPr lang="sv-SE" b="1" dirty="0" smtClean="0"/>
              <a:t>DOM</a:t>
            </a:r>
            <a:r>
              <a:rPr lang="sv-SE" dirty="0" smtClean="0"/>
              <a:t> hanterar innehållet på en webbsida, inte något som rör webbläsaren, det är </a:t>
            </a:r>
            <a:r>
              <a:rPr lang="sv-SE" dirty="0" err="1" smtClean="0"/>
              <a:t>BOM:ens</a:t>
            </a:r>
            <a:r>
              <a:rPr lang="sv-SE" dirty="0" smtClean="0"/>
              <a:t> ansvar.</a:t>
            </a:r>
          </a:p>
          <a:p>
            <a:endParaRPr lang="sv-SE" dirty="0"/>
          </a:p>
          <a:p>
            <a:r>
              <a:rPr lang="sv-SE" dirty="0" smtClean="0"/>
              <a:t>Vi kommer att fokusera på DOM </a:t>
            </a:r>
            <a:r>
              <a:rPr lang="sv-SE" dirty="0" err="1" smtClean="0"/>
              <a:t>level</a:t>
            </a:r>
            <a:r>
              <a:rPr lang="sv-SE" dirty="0" smtClean="0"/>
              <a:t> 1. </a:t>
            </a:r>
          </a:p>
          <a:p>
            <a:r>
              <a:rPr lang="sv-SE" sz="1800" dirty="0" smtClean="0"/>
              <a:t>(</a:t>
            </a:r>
            <a:r>
              <a:rPr lang="sv-SE" sz="1800" dirty="0" err="1" smtClean="0"/>
              <a:t>Level</a:t>
            </a:r>
            <a:r>
              <a:rPr lang="sv-SE" sz="1800" dirty="0" smtClean="0"/>
              <a:t> 2 och 3 finns också)</a:t>
            </a:r>
            <a:endParaRPr lang="sv-SE" sz="1800" dirty="0"/>
          </a:p>
          <a:p>
            <a:endParaRPr lang="sv-SE" dirty="0"/>
          </a:p>
        </p:txBody>
      </p:sp>
      <p:pic>
        <p:nvPicPr>
          <p:cNvPr id="5"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81565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Logga till </a:t>
            </a:r>
            <a:r>
              <a:rPr lang="sv-SE" dirty="0" err="1" smtClean="0"/>
              <a:t>console</a:t>
            </a:r>
            <a:endParaRPr lang="sv-SE" dirty="0"/>
          </a:p>
        </p:txBody>
      </p:sp>
      <p:sp>
        <p:nvSpPr>
          <p:cNvPr id="5" name="TextBox 4"/>
          <p:cNvSpPr txBox="1"/>
          <p:nvPr/>
        </p:nvSpPr>
        <p:spPr>
          <a:xfrm>
            <a:off x="395536" y="1048589"/>
            <a:ext cx="8173540" cy="584775"/>
          </a:xfrm>
          <a:prstGeom prst="rect">
            <a:avLst/>
          </a:prstGeom>
          <a:noFill/>
        </p:spPr>
        <p:txBody>
          <a:bodyPr wrap="square" rtlCol="0">
            <a:spAutoFit/>
          </a:bodyPr>
          <a:lstStyle/>
          <a:p>
            <a:r>
              <a:rPr lang="sv-SE" sz="1600" dirty="0" smtClean="0">
                <a:latin typeface="Minya Nouvelle" charset="0"/>
              </a:rPr>
              <a:t>Vi har tillgång till ett objekt, </a:t>
            </a:r>
            <a:r>
              <a:rPr lang="sv-SE" sz="1600" dirty="0" err="1" smtClean="0">
                <a:latin typeface="Minya Nouvelle" charset="0"/>
              </a:rPr>
              <a:t>console</a:t>
            </a:r>
            <a:r>
              <a:rPr lang="sv-SE" sz="1600" dirty="0" smtClean="0">
                <a:latin typeface="Minya Nouvelle" charset="0"/>
              </a:rPr>
              <a:t>, som vi kan använda för att skriva till </a:t>
            </a:r>
            <a:r>
              <a:rPr lang="sv-SE" sz="1600" dirty="0" err="1" smtClean="0">
                <a:latin typeface="Minya Nouvelle" charset="0"/>
              </a:rPr>
              <a:t>debuggerns</a:t>
            </a:r>
            <a:r>
              <a:rPr lang="sv-SE" sz="1600" dirty="0" smtClean="0">
                <a:latin typeface="Minya Nouvelle" charset="0"/>
              </a:rPr>
              <a:t> konsolfönster. </a:t>
            </a:r>
            <a:r>
              <a:rPr lang="sv-SE" sz="1600" i="1" dirty="0" smtClean="0">
                <a:latin typeface="Minya Nouvelle" charset="0"/>
              </a:rPr>
              <a:t>(</a:t>
            </a:r>
            <a:r>
              <a:rPr lang="sv-SE" sz="1600" i="1" dirty="0" err="1" smtClean="0">
                <a:latin typeface="Minya Nouvelle" charset="0"/>
              </a:rPr>
              <a:t>FireFox</a:t>
            </a:r>
            <a:r>
              <a:rPr lang="sv-SE" sz="1600" i="1" dirty="0" smtClean="0">
                <a:latin typeface="Minya Nouvelle" charset="0"/>
              </a:rPr>
              <a:t> (</a:t>
            </a:r>
            <a:r>
              <a:rPr lang="sv-SE" sz="1600" i="1" dirty="0" err="1" smtClean="0">
                <a:latin typeface="Minya Nouvelle" charset="0"/>
              </a:rPr>
              <a:t>FireBug</a:t>
            </a:r>
            <a:r>
              <a:rPr lang="sv-SE" sz="1600" i="1" dirty="0" smtClean="0">
                <a:latin typeface="Minya Nouvelle" charset="0"/>
              </a:rPr>
              <a:t>), Internet Explorer, Safari, </a:t>
            </a:r>
            <a:r>
              <a:rPr lang="sv-SE" sz="1600" i="1" dirty="0" err="1" smtClean="0">
                <a:latin typeface="Minya Nouvelle" charset="0"/>
              </a:rPr>
              <a:t>Chrome</a:t>
            </a:r>
            <a:r>
              <a:rPr lang="sv-SE" sz="1600" i="1" dirty="0" smtClean="0">
                <a:latin typeface="Minya Nouvelle" charset="0"/>
              </a:rPr>
              <a:t>)</a:t>
            </a:r>
            <a:endParaRPr lang="sv-SE" sz="1600" i="1" dirty="0">
              <a:latin typeface="Minya Nouvelle" charset="0"/>
            </a:endParaRPr>
          </a:p>
        </p:txBody>
      </p:sp>
      <p:cxnSp>
        <p:nvCxnSpPr>
          <p:cNvPr id="7" name="Straight Connector 6"/>
          <p:cNvCxnSpPr>
            <a:endCxn id="5" idx="2"/>
          </p:cNvCxnSpPr>
          <p:nvPr/>
        </p:nvCxnSpPr>
        <p:spPr>
          <a:xfrm>
            <a:off x="3707904" y="1633364"/>
            <a:ext cx="77440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 y="3433564"/>
            <a:ext cx="7627937"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7"/>
          <p:cNvSpPr txBox="1">
            <a:spLocks noChangeArrowheads="1"/>
          </p:cNvSpPr>
          <p:nvPr/>
        </p:nvSpPr>
        <p:spPr bwMode="auto">
          <a:xfrm>
            <a:off x="467544" y="1822093"/>
            <a:ext cx="8280920" cy="1323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000" b="1" dirty="0" smtClean="0">
                <a:latin typeface="Courier New" pitchFamily="49" charset="0"/>
              </a:rPr>
              <a:t>console.log(</a:t>
            </a:r>
            <a:r>
              <a:rPr lang="sv-SE" sz="2000" dirty="0" smtClean="0">
                <a:latin typeface="Courier New" pitchFamily="49" charset="0"/>
              </a:rPr>
              <a:t>"Skriver </a:t>
            </a:r>
            <a:r>
              <a:rPr lang="sv-SE" sz="2000" dirty="0">
                <a:latin typeface="Courier New" pitchFamily="49" charset="0"/>
              </a:rPr>
              <a:t>ut en </a:t>
            </a:r>
            <a:r>
              <a:rPr lang="sv-SE" sz="2000" dirty="0" smtClean="0">
                <a:latin typeface="Courier New" pitchFamily="49" charset="0"/>
              </a:rPr>
              <a:t>bricka"</a:t>
            </a:r>
            <a:r>
              <a:rPr lang="sv-SE" sz="2000" b="1" dirty="0" smtClean="0">
                <a:latin typeface="Courier New" pitchFamily="49" charset="0"/>
              </a:rPr>
              <a:t>);</a:t>
            </a:r>
            <a:br>
              <a:rPr lang="sv-SE" sz="2000" b="1" dirty="0" smtClean="0">
                <a:latin typeface="Courier New" pitchFamily="49" charset="0"/>
              </a:rPr>
            </a:br>
            <a:r>
              <a:rPr lang="sv-SE" sz="2000" b="1" dirty="0" err="1" smtClean="0">
                <a:latin typeface="Courier New" pitchFamily="49" charset="0"/>
              </a:rPr>
              <a:t>console.error</a:t>
            </a:r>
            <a:r>
              <a:rPr lang="sv-SE" sz="2000" b="1" dirty="0" smtClean="0">
                <a:latin typeface="Courier New" pitchFamily="49" charset="0"/>
              </a:rPr>
              <a:t>(</a:t>
            </a:r>
            <a:r>
              <a:rPr lang="sv-SE" sz="2000" dirty="0" smtClean="0">
                <a:latin typeface="Courier New" pitchFamily="49" charset="0"/>
              </a:rPr>
              <a:t>"Ingen </a:t>
            </a:r>
            <a:r>
              <a:rPr lang="sv-SE" sz="2000" dirty="0">
                <a:latin typeface="Courier New" pitchFamily="49" charset="0"/>
              </a:rPr>
              <a:t>anslutning mot </a:t>
            </a:r>
            <a:r>
              <a:rPr lang="sv-SE" sz="2000" dirty="0" smtClean="0">
                <a:latin typeface="Courier New" pitchFamily="49" charset="0"/>
              </a:rPr>
              <a:t>servern"</a:t>
            </a:r>
            <a:r>
              <a:rPr lang="sv-SE" sz="2000" b="1" dirty="0" smtClean="0">
                <a:latin typeface="Courier New" pitchFamily="49" charset="0"/>
              </a:rPr>
              <a:t>);</a:t>
            </a:r>
            <a:br>
              <a:rPr lang="sv-SE" sz="2000" b="1" dirty="0" smtClean="0">
                <a:latin typeface="Courier New" pitchFamily="49" charset="0"/>
              </a:rPr>
            </a:br>
            <a:r>
              <a:rPr lang="sv-SE" sz="2000" b="1" dirty="0" smtClean="0">
                <a:latin typeface="Courier New" pitchFamily="49" charset="0"/>
              </a:rPr>
              <a:t>console.info(</a:t>
            </a:r>
            <a:r>
              <a:rPr lang="sv-SE" sz="2000" dirty="0" smtClean="0">
                <a:latin typeface="Courier New" pitchFamily="49" charset="0"/>
              </a:rPr>
              <a:t>"Meddelande mottaget"</a:t>
            </a:r>
            <a:r>
              <a:rPr lang="sv-SE" sz="2000" b="1" dirty="0" smtClean="0">
                <a:latin typeface="Courier New" pitchFamily="49" charset="0"/>
              </a:rPr>
              <a:t>);</a:t>
            </a:r>
            <a:br>
              <a:rPr lang="sv-SE" sz="2000" b="1" dirty="0" smtClean="0">
                <a:latin typeface="Courier New" pitchFamily="49" charset="0"/>
              </a:rPr>
            </a:br>
            <a:r>
              <a:rPr lang="sv-SE" sz="2000" b="1" dirty="0" err="1" smtClean="0">
                <a:latin typeface="Courier New" pitchFamily="49" charset="0"/>
              </a:rPr>
              <a:t>console.warn</a:t>
            </a:r>
            <a:r>
              <a:rPr lang="sv-SE" sz="2000" b="1" dirty="0" smtClean="0">
                <a:latin typeface="Courier New" pitchFamily="49" charset="0"/>
              </a:rPr>
              <a:t>(</a:t>
            </a:r>
            <a:r>
              <a:rPr lang="sv-SE" sz="2000" dirty="0" smtClean="0">
                <a:latin typeface="Courier New" pitchFamily="49" charset="0"/>
              </a:rPr>
              <a:t>"Anslutning </a:t>
            </a:r>
            <a:r>
              <a:rPr lang="sv-SE" sz="2000" dirty="0">
                <a:latin typeface="Courier New" pitchFamily="49" charset="0"/>
              </a:rPr>
              <a:t>mot server, </a:t>
            </a:r>
            <a:r>
              <a:rPr lang="sv-SE" sz="2000" dirty="0" smtClean="0">
                <a:latin typeface="Courier New" pitchFamily="49" charset="0"/>
              </a:rPr>
              <a:t>långsam"</a:t>
            </a:r>
            <a:r>
              <a:rPr lang="sv-SE" sz="2000" b="1" dirty="0" smtClean="0">
                <a:latin typeface="Courier New" pitchFamily="49" charset="0"/>
              </a:rPr>
              <a:t>);</a:t>
            </a:r>
            <a:endParaRPr lang="sv-SE" sz="2000" b="1" dirty="0">
              <a:latin typeface="Courier New" pitchFamily="49" charset="0"/>
            </a:endParaRP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200" y="3217540"/>
            <a:ext cx="18859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428" y="4503525"/>
            <a:ext cx="23526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P:\Icons\48x48\shadow\debu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53853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95736" y="1201316"/>
            <a:ext cx="4752528" cy="129614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DOM och BOM</a:t>
            </a:r>
            <a:endParaRPr lang="sv-SE" dirty="0"/>
          </a:p>
        </p:txBody>
      </p:sp>
      <p:pic>
        <p:nvPicPr>
          <p:cNvPr id="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417340"/>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4447" y="1382185"/>
            <a:ext cx="825145" cy="8251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391617"/>
            <a:ext cx="814970" cy="814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9592" y="1417340"/>
            <a:ext cx="776091" cy="7760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1480932"/>
            <a:ext cx="765844" cy="7369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27584" y="2785492"/>
            <a:ext cx="3062313" cy="1569660"/>
          </a:xfrm>
          <a:prstGeom prst="rect">
            <a:avLst/>
          </a:prstGeom>
          <a:noFill/>
        </p:spPr>
        <p:txBody>
          <a:bodyPr wrap="none" rtlCol="0">
            <a:spAutoFit/>
          </a:bodyPr>
          <a:lstStyle/>
          <a:p>
            <a:r>
              <a:rPr lang="sv-SE" sz="9600" b="1" dirty="0" smtClean="0">
                <a:solidFill>
                  <a:schemeClr val="bg1">
                    <a:lumMod val="50000"/>
                  </a:schemeClr>
                </a:solidFill>
                <a:latin typeface="Minya Nouvelle" pitchFamily="2" charset="0"/>
              </a:rPr>
              <a:t>DOM</a:t>
            </a:r>
          </a:p>
        </p:txBody>
      </p:sp>
      <p:sp>
        <p:nvSpPr>
          <p:cNvPr id="11" name="TextBox 10"/>
          <p:cNvSpPr txBox="1"/>
          <p:nvPr/>
        </p:nvSpPr>
        <p:spPr>
          <a:xfrm>
            <a:off x="5247691" y="2800008"/>
            <a:ext cx="3068725" cy="1569660"/>
          </a:xfrm>
          <a:prstGeom prst="rect">
            <a:avLst/>
          </a:prstGeom>
          <a:noFill/>
        </p:spPr>
        <p:txBody>
          <a:bodyPr wrap="none" rtlCol="0">
            <a:spAutoFit/>
          </a:bodyPr>
          <a:lstStyle/>
          <a:p>
            <a:r>
              <a:rPr lang="sv-SE" sz="9600" b="1" dirty="0" smtClean="0">
                <a:latin typeface="Minya Nouvelle" pitchFamily="2" charset="0"/>
              </a:rPr>
              <a:t>BOM</a:t>
            </a:r>
          </a:p>
        </p:txBody>
      </p:sp>
      <p:sp>
        <p:nvSpPr>
          <p:cNvPr id="12" name="TextBox 11"/>
          <p:cNvSpPr txBox="1"/>
          <p:nvPr/>
        </p:nvSpPr>
        <p:spPr>
          <a:xfrm>
            <a:off x="971600" y="4225652"/>
            <a:ext cx="2755819" cy="369332"/>
          </a:xfrm>
          <a:prstGeom prst="rect">
            <a:avLst/>
          </a:prstGeom>
          <a:noFill/>
        </p:spPr>
        <p:txBody>
          <a:bodyPr wrap="none" rtlCol="0">
            <a:spAutoFit/>
          </a:bodyPr>
          <a:lstStyle/>
          <a:p>
            <a:r>
              <a:rPr lang="sv-SE" dirty="0" err="1" smtClean="0">
                <a:solidFill>
                  <a:schemeClr val="bg1">
                    <a:lumMod val="50000"/>
                  </a:schemeClr>
                </a:solidFill>
                <a:latin typeface="Minya Nouvelle" pitchFamily="2" charset="0"/>
              </a:rPr>
              <a:t>Document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Object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Model</a:t>
            </a:r>
            <a:endParaRPr lang="sv-SE" dirty="0" smtClean="0">
              <a:solidFill>
                <a:schemeClr val="bg1">
                  <a:lumMod val="50000"/>
                </a:schemeClr>
              </a:solidFill>
              <a:latin typeface="Minya Nouvelle" pitchFamily="2" charset="0"/>
            </a:endParaRPr>
          </a:p>
        </p:txBody>
      </p:sp>
      <p:sp>
        <p:nvSpPr>
          <p:cNvPr id="13" name="TextBox 12"/>
          <p:cNvSpPr txBox="1"/>
          <p:nvPr/>
        </p:nvSpPr>
        <p:spPr>
          <a:xfrm>
            <a:off x="5488589" y="4225652"/>
            <a:ext cx="2513765" cy="369332"/>
          </a:xfrm>
          <a:prstGeom prst="rect">
            <a:avLst/>
          </a:prstGeom>
          <a:noFill/>
        </p:spPr>
        <p:txBody>
          <a:bodyPr wrap="none" rtlCol="0">
            <a:spAutoFit/>
          </a:bodyPr>
          <a:lstStyle/>
          <a:p>
            <a:r>
              <a:rPr lang="sv-SE" dirty="0" smtClean="0">
                <a:latin typeface="Minya Nouvelle" pitchFamily="2" charset="0"/>
              </a:rPr>
              <a:t>Browser </a:t>
            </a:r>
            <a:r>
              <a:rPr lang="sv-SE" dirty="0" err="1" smtClean="0">
                <a:latin typeface="Minya Nouvelle" pitchFamily="2" charset="0"/>
              </a:rPr>
              <a:t>Object</a:t>
            </a:r>
            <a:r>
              <a:rPr lang="sv-SE" dirty="0" smtClean="0">
                <a:latin typeface="Minya Nouvelle" pitchFamily="2" charset="0"/>
              </a:rPr>
              <a:t> </a:t>
            </a:r>
            <a:r>
              <a:rPr lang="sv-SE" dirty="0" err="1" smtClean="0">
                <a:latin typeface="Minya Nouvelle" pitchFamily="2" charset="0"/>
              </a:rPr>
              <a:t>Model</a:t>
            </a:r>
            <a:endParaRPr lang="sv-SE" dirty="0" smtClean="0">
              <a:latin typeface="Minya Nouvelle" pitchFamily="2" charset="0"/>
            </a:endParaRPr>
          </a:p>
        </p:txBody>
      </p:sp>
      <p:cxnSp>
        <p:nvCxnSpPr>
          <p:cNvPr id="15" name="Straight Arrow Connector 14"/>
          <p:cNvCxnSpPr>
            <a:stCxn id="9" idx="2"/>
          </p:cNvCxnSpPr>
          <p:nvPr/>
        </p:nvCxnSpPr>
        <p:spPr>
          <a:xfrm flipH="1">
            <a:off x="3203848" y="2497460"/>
            <a:ext cx="1368152"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2497460"/>
            <a:ext cx="1224136"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3" descr="P:\Icons\48x48\shadow\text_tr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4801716"/>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Icons\48x48\shadow\win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284" y="4801715"/>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57445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BOM</a:t>
            </a:r>
            <a:endParaRPr lang="sv-SE" dirty="0"/>
          </a:p>
        </p:txBody>
      </p:sp>
      <p:sp>
        <p:nvSpPr>
          <p:cNvPr id="3" name="Subtitle 2"/>
          <p:cNvSpPr>
            <a:spLocks noGrp="1"/>
          </p:cNvSpPr>
          <p:nvPr>
            <p:ph type="subTitle" idx="1"/>
          </p:nvPr>
        </p:nvSpPr>
        <p:spPr>
          <a:xfrm>
            <a:off x="467544" y="1201316"/>
            <a:ext cx="7962108" cy="1460500"/>
          </a:xfrm>
        </p:spPr>
        <p:txBody>
          <a:bodyPr/>
          <a:lstStyle/>
          <a:p>
            <a:r>
              <a:rPr lang="sv-SE" dirty="0" smtClean="0"/>
              <a:t>BOM (Browser </a:t>
            </a:r>
            <a:r>
              <a:rPr lang="sv-SE" dirty="0" err="1" smtClean="0"/>
              <a:t>Object</a:t>
            </a:r>
            <a:r>
              <a:rPr lang="sv-SE" dirty="0" smtClean="0"/>
              <a:t> </a:t>
            </a:r>
            <a:r>
              <a:rPr lang="sv-SE" dirty="0" err="1" smtClean="0"/>
              <a:t>Model</a:t>
            </a:r>
            <a:r>
              <a:rPr lang="sv-SE" dirty="0" smtClean="0"/>
              <a:t>) är gränssnittet mellan JavaScript och webbläsaren. </a:t>
            </a:r>
          </a:p>
          <a:p>
            <a:endParaRPr lang="sv-SE" dirty="0"/>
          </a:p>
          <a:p>
            <a:r>
              <a:rPr lang="sv-SE" dirty="0" smtClean="0"/>
              <a:t>BOM är inte standardiserat. </a:t>
            </a:r>
          </a:p>
          <a:p>
            <a:endParaRPr lang="sv-SE" dirty="0"/>
          </a:p>
          <a:p>
            <a:r>
              <a:rPr lang="sv-SE" dirty="0" smtClean="0"/>
              <a:t>Objektet </a:t>
            </a:r>
            <a:r>
              <a:rPr lang="sv-SE" sz="2800" b="1" dirty="0" err="1" smtClean="0"/>
              <a:t>window</a:t>
            </a:r>
            <a:r>
              <a:rPr lang="sv-SE" dirty="0" smtClean="0"/>
              <a:t> är centralt.</a:t>
            </a:r>
            <a:endParaRPr lang="sv-SE" dirty="0"/>
          </a:p>
        </p:txBody>
      </p:sp>
      <p:pic>
        <p:nvPicPr>
          <p:cNvPr id="4"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P:\Icons\128x128\shadow\window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191" y="2137420"/>
            <a:ext cx="2742257" cy="2742257"/>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P:\Icons\128x128\shadow\window_dialo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3793604"/>
            <a:ext cx="385266" cy="38526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Icons\128x128\shadow\clo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6376" y="3289548"/>
            <a:ext cx="399603" cy="39960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P:\Icons\128x128\shadow\histor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2200" y="4286573"/>
            <a:ext cx="371127" cy="37112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P:\Icons\128x128\shadow\pencil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0272" y="3001516"/>
            <a:ext cx="461441" cy="461441"/>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P:\Icons\128x128\shadow\refresh.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65516" y="4161494"/>
            <a:ext cx="480763" cy="480763"/>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P:\Icons\128x128\shadow\monitor_rgb.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548" y="3179936"/>
            <a:ext cx="685676" cy="685676"/>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descr="P:\Icons\128x128\shadow\lock.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0702" y="4484074"/>
            <a:ext cx="533666" cy="533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9869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BOM hanterar</a:t>
            </a:r>
            <a:endParaRPr lang="sv-SE" dirty="0"/>
          </a:p>
        </p:txBody>
      </p:sp>
      <p:sp>
        <p:nvSpPr>
          <p:cNvPr id="3" name="Subtitle 2"/>
          <p:cNvSpPr>
            <a:spLocks noGrp="1"/>
          </p:cNvSpPr>
          <p:nvPr>
            <p:ph type="subTitle" idx="1"/>
          </p:nvPr>
        </p:nvSpPr>
        <p:spPr/>
        <p:txBody>
          <a:bodyPr/>
          <a:lstStyle/>
          <a:p>
            <a:r>
              <a:rPr lang="sv-SE" dirty="0" smtClean="0"/>
              <a:t>Insorterat under denna rubrik hittar vi:</a:t>
            </a:r>
          </a:p>
          <a:p>
            <a:endParaRPr lang="sv-SE" dirty="0"/>
          </a:p>
          <a:p>
            <a:pPr marL="342900" indent="-342900">
              <a:buFont typeface="Arial" charset="0"/>
              <a:buChar char="•"/>
            </a:pPr>
            <a:r>
              <a:rPr lang="sv-SE" sz="2000" dirty="0" smtClean="0"/>
              <a:t>Timers och intervall</a:t>
            </a:r>
          </a:p>
          <a:p>
            <a:pPr marL="342900" indent="-342900">
              <a:buFont typeface="Arial" charset="0"/>
              <a:buChar char="•"/>
            </a:pPr>
            <a:r>
              <a:rPr lang="sv-SE" sz="2000" dirty="0"/>
              <a:t>Webbläsarfönster (och ramar, </a:t>
            </a:r>
            <a:r>
              <a:rPr lang="sv-SE" sz="2000" dirty="0" err="1"/>
              <a:t>frames</a:t>
            </a:r>
            <a:r>
              <a:rPr lang="sv-SE" sz="2000" dirty="0"/>
              <a:t>)</a:t>
            </a:r>
            <a:br>
              <a:rPr lang="sv-SE" sz="2000" dirty="0"/>
            </a:br>
            <a:r>
              <a:rPr lang="sv-SE" sz="2000" dirty="0"/>
              <a:t>- Positioner</a:t>
            </a:r>
            <a:br>
              <a:rPr lang="sv-SE" sz="2000" dirty="0"/>
            </a:br>
            <a:r>
              <a:rPr lang="sv-SE" sz="2000" dirty="0"/>
              <a:t>- </a:t>
            </a:r>
            <a:r>
              <a:rPr lang="sv-SE" sz="2000" dirty="0" smtClean="0"/>
              <a:t>Storlekar</a:t>
            </a:r>
          </a:p>
          <a:p>
            <a:pPr marL="342900" indent="-342900">
              <a:buFont typeface="Arial" charset="0"/>
              <a:buChar char="•"/>
            </a:pPr>
            <a:r>
              <a:rPr lang="sv-SE" sz="2000" dirty="0" smtClean="0"/>
              <a:t>Systemdialoger (alert, prompt, </a:t>
            </a:r>
            <a:r>
              <a:rPr lang="sv-SE" sz="2000" dirty="0" err="1" smtClean="0"/>
              <a:t>confirm</a:t>
            </a:r>
            <a:r>
              <a:rPr lang="sv-SE" sz="2000" dirty="0" smtClean="0"/>
              <a:t>)</a:t>
            </a:r>
          </a:p>
          <a:p>
            <a:pPr marL="342900" indent="-342900">
              <a:buFont typeface="Arial" charset="0"/>
              <a:buChar char="•"/>
            </a:pPr>
            <a:r>
              <a:rPr lang="sv-SE" sz="2000" dirty="0" err="1" smtClean="0"/>
              <a:t>Location</a:t>
            </a:r>
            <a:r>
              <a:rPr lang="sv-SE" sz="2000" dirty="0" smtClean="0"/>
              <a:t> (adressfält)</a:t>
            </a:r>
          </a:p>
          <a:p>
            <a:pPr marL="342900" indent="-342900">
              <a:buFont typeface="Arial" charset="0"/>
              <a:buChar char="•"/>
            </a:pPr>
            <a:r>
              <a:rPr lang="sv-SE" sz="2000" dirty="0" smtClean="0"/>
              <a:t>Historik</a:t>
            </a:r>
          </a:p>
          <a:p>
            <a:pPr marL="342900" indent="-342900">
              <a:buFont typeface="Arial" charset="0"/>
              <a:buChar char="•"/>
            </a:pPr>
            <a:r>
              <a:rPr lang="sv-SE" sz="2000" dirty="0" smtClean="0"/>
              <a:t>...</a:t>
            </a:r>
            <a:r>
              <a:rPr lang="sv-SE" sz="2000" dirty="0"/>
              <a:t/>
            </a:r>
            <a:br>
              <a:rPr lang="sv-SE" sz="2000" dirty="0"/>
            </a:br>
            <a:endParaRPr lang="sv-SE" sz="2000" dirty="0"/>
          </a:p>
          <a:p>
            <a:pPr marL="342900" indent="-342900">
              <a:buFont typeface="Arial" charset="0"/>
              <a:buChar char="•"/>
            </a:pPr>
            <a:endParaRPr lang="sv-SE" sz="2000" dirty="0" smtClean="0"/>
          </a:p>
          <a:p>
            <a:pPr marL="342900" indent="-342900">
              <a:buFont typeface="Arial" charset="0"/>
              <a:buChar char="•"/>
            </a:pPr>
            <a:endParaRPr lang="sv-SE" dirty="0"/>
          </a:p>
        </p:txBody>
      </p:sp>
      <p:pic>
        <p:nvPicPr>
          <p:cNvPr id="4"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Icons\24x24\shadow\window_dia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557637"/>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P:\Icons\24x24\shadow\window_ti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209428"/>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Icons\24x24\shadow\win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569468"/>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P:\Icons\24x24\shadow\window_gea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657700"/>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P:\Icons\24x24\shadow\win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277717"/>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P:\Icons\128x128\shadow\histor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82" y="4338896"/>
            <a:ext cx="194666" cy="1946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P:\Icons\48x48\shadow\window_earth.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3917677"/>
            <a:ext cx="308768" cy="30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74619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window</a:t>
            </a:r>
            <a:endParaRPr lang="sv-SE" dirty="0"/>
          </a:p>
        </p:txBody>
      </p:sp>
      <p:sp>
        <p:nvSpPr>
          <p:cNvPr id="3" name="Subtitle 2"/>
          <p:cNvSpPr>
            <a:spLocks noGrp="1"/>
          </p:cNvSpPr>
          <p:nvPr>
            <p:ph type="subTitle" idx="1"/>
          </p:nvPr>
        </p:nvSpPr>
        <p:spPr>
          <a:xfrm>
            <a:off x="395536" y="1129308"/>
            <a:ext cx="8568952" cy="3240360"/>
          </a:xfrm>
        </p:spPr>
        <p:txBody>
          <a:bodyPr/>
          <a:lstStyle/>
          <a:p>
            <a:r>
              <a:rPr lang="sv-SE" b="1" dirty="0" err="1" smtClean="0">
                <a:latin typeface="Courier New" pitchFamily="49" charset="0"/>
                <a:cs typeface="Courier New" pitchFamily="49" charset="0"/>
              </a:rPr>
              <a:t>window</a:t>
            </a:r>
            <a:r>
              <a:rPr lang="sv-SE" dirty="0" smtClean="0"/>
              <a:t>-objektet representerar en instans </a:t>
            </a:r>
          </a:p>
          <a:p>
            <a:r>
              <a:rPr lang="sv-SE" dirty="0" smtClean="0"/>
              <a:t>av webbläsarfönstret och motsvarar i </a:t>
            </a:r>
          </a:p>
          <a:p>
            <a:r>
              <a:rPr lang="sv-SE" dirty="0" smtClean="0"/>
              <a:t>webbläsaren det objekt som är </a:t>
            </a:r>
            <a:r>
              <a:rPr lang="sv-SE" b="1" dirty="0" smtClean="0">
                <a:latin typeface="Courier New" pitchFamily="49" charset="0"/>
                <a:cs typeface="Courier New" pitchFamily="49" charset="0"/>
              </a:rPr>
              <a:t>Global</a:t>
            </a:r>
            <a:r>
              <a:rPr lang="sv-SE" dirty="0" smtClean="0"/>
              <a:t> i </a:t>
            </a:r>
          </a:p>
          <a:p>
            <a:r>
              <a:rPr lang="sv-SE" dirty="0" err="1" smtClean="0"/>
              <a:t>ECMAScript</a:t>
            </a:r>
            <a:r>
              <a:rPr lang="sv-SE" dirty="0" smtClean="0"/>
              <a:t>.</a:t>
            </a:r>
          </a:p>
          <a:p>
            <a:endParaRPr lang="sv-SE" sz="1050" dirty="0"/>
          </a:p>
          <a:p>
            <a:r>
              <a:rPr lang="sv-SE" dirty="0" smtClean="0"/>
              <a:t>Alla globala variabler hamnar således på just </a:t>
            </a:r>
            <a:r>
              <a:rPr lang="sv-SE" dirty="0" err="1" smtClean="0"/>
              <a:t>window</a:t>
            </a:r>
            <a:r>
              <a:rPr lang="sv-SE" dirty="0" smtClean="0"/>
              <a:t>-objektet</a:t>
            </a:r>
            <a:endParaRPr lang="sv-SE" dirty="0"/>
          </a:p>
        </p:txBody>
      </p:sp>
      <p:sp>
        <p:nvSpPr>
          <p:cNvPr id="4" name="TextBox 3"/>
          <p:cNvSpPr txBox="1"/>
          <p:nvPr/>
        </p:nvSpPr>
        <p:spPr>
          <a:xfrm>
            <a:off x="6732240" y="1129308"/>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window</a:t>
            </a:r>
            <a:endParaRPr lang="sv-SE" sz="2400" dirty="0" smtClean="0">
              <a:latin typeface="Minya Nouvelle" pitchFamily="2" charset="0"/>
            </a:endParaRPr>
          </a:p>
        </p:txBody>
      </p:sp>
      <p:sp>
        <p:nvSpPr>
          <p:cNvPr id="5" name="TextBox 4"/>
          <p:cNvSpPr txBox="1"/>
          <p:nvPr/>
        </p:nvSpPr>
        <p:spPr>
          <a:xfrm>
            <a:off x="6732240" y="2453035"/>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document</a:t>
            </a:r>
            <a:endParaRPr lang="sv-SE" sz="2400" dirty="0" smtClean="0">
              <a:latin typeface="Minya Nouvelle" pitchFamily="2" charset="0"/>
            </a:endParaRPr>
          </a:p>
        </p:txBody>
      </p:sp>
      <p:cxnSp>
        <p:nvCxnSpPr>
          <p:cNvPr id="7" name="Straight Connector 6"/>
          <p:cNvCxnSpPr>
            <a:stCxn id="5" idx="0"/>
            <a:endCxn id="4" idx="2"/>
          </p:cNvCxnSpPr>
          <p:nvPr/>
        </p:nvCxnSpPr>
        <p:spPr>
          <a:xfrm flipV="1">
            <a:off x="7704348" y="1590973"/>
            <a:ext cx="0" cy="862062"/>
          </a:xfrm>
          <a:prstGeom prst="line">
            <a:avLst/>
          </a:prstGeom>
          <a:ln w="19050">
            <a:solidFill>
              <a:schemeClr val="tx1"/>
            </a:solidFill>
            <a:headEnd type="arrow"/>
          </a:ln>
        </p:spPr>
        <p:style>
          <a:lnRef idx="1">
            <a:schemeClr val="accent1"/>
          </a:lnRef>
          <a:fillRef idx="0">
            <a:schemeClr val="accent1"/>
          </a:fillRef>
          <a:effectRef idx="0">
            <a:schemeClr val="accent1"/>
          </a:effectRef>
          <a:fontRef idx="minor">
            <a:schemeClr val="tx1"/>
          </a:fontRef>
        </p:style>
      </p:cxnSp>
      <p:pic>
        <p:nvPicPr>
          <p:cNvPr id="9"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7"/>
          <p:cNvSpPr txBox="1">
            <a:spLocks noChangeArrowheads="1"/>
          </p:cNvSpPr>
          <p:nvPr/>
        </p:nvSpPr>
        <p:spPr bwMode="auto">
          <a:xfrm>
            <a:off x="482877" y="4081636"/>
            <a:ext cx="7905547" cy="1323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000" b="1" dirty="0" smtClean="0">
                <a:latin typeface="Courier New" pitchFamily="49" charset="0"/>
              </a:rPr>
              <a:t>var </a:t>
            </a:r>
            <a:r>
              <a:rPr lang="sv-SE" sz="2000" b="1" dirty="0" err="1" smtClean="0">
                <a:latin typeface="Courier New" pitchFamily="49" charset="0"/>
              </a:rPr>
              <a:t>todo</a:t>
            </a:r>
            <a:r>
              <a:rPr lang="sv-SE" sz="2000" b="1" dirty="0" smtClean="0">
                <a:latin typeface="Courier New" pitchFamily="49" charset="0"/>
              </a:rPr>
              <a:t> = "Go </a:t>
            </a:r>
            <a:r>
              <a:rPr lang="sv-SE" sz="2000" b="1" dirty="0" err="1" smtClean="0">
                <a:latin typeface="Courier New" pitchFamily="49" charset="0"/>
              </a:rPr>
              <a:t>to</a:t>
            </a:r>
            <a:r>
              <a:rPr lang="sv-SE" sz="2000" b="1" dirty="0" smtClean="0">
                <a:latin typeface="Courier New" pitchFamily="49" charset="0"/>
              </a:rPr>
              <a:t> </a:t>
            </a:r>
            <a:r>
              <a:rPr lang="sv-SE" sz="2000" b="1" dirty="0" err="1" smtClean="0">
                <a:latin typeface="Courier New" pitchFamily="49" charset="0"/>
              </a:rPr>
              <a:t>work</a:t>
            </a:r>
            <a:r>
              <a:rPr lang="sv-SE" sz="2000" b="1" dirty="0" smtClean="0">
                <a:latin typeface="Courier New" pitchFamily="49" charset="0"/>
              </a:rPr>
              <a:t>, not!";</a:t>
            </a:r>
          </a:p>
          <a:p>
            <a:pPr>
              <a:spcBef>
                <a:spcPct val="50000"/>
              </a:spcBef>
            </a:pPr>
            <a:r>
              <a:rPr lang="sv-SE" sz="2000" b="1" dirty="0" smtClean="0">
                <a:latin typeface="Courier New" pitchFamily="49" charset="0"/>
              </a:rPr>
              <a:t>alert(</a:t>
            </a:r>
            <a:r>
              <a:rPr lang="sv-SE" sz="2000" b="1" dirty="0" err="1" smtClean="0">
                <a:latin typeface="Courier New" pitchFamily="49" charset="0"/>
              </a:rPr>
              <a:t>todo</a:t>
            </a:r>
            <a:r>
              <a:rPr lang="sv-SE" sz="2000" b="1" dirty="0" smtClean="0">
                <a:latin typeface="Courier New" pitchFamily="49" charset="0"/>
              </a:rPr>
              <a:t>);</a:t>
            </a:r>
            <a:r>
              <a:rPr lang="sv-SE" sz="2000" b="1" dirty="0">
                <a:latin typeface="Courier New" pitchFamily="49" charset="0"/>
              </a:rPr>
              <a:t> </a:t>
            </a:r>
            <a:r>
              <a:rPr lang="sv-SE" sz="2000" b="1" dirty="0" smtClean="0">
                <a:latin typeface="Courier New" pitchFamily="49" charset="0"/>
              </a:rPr>
              <a:t>	  // </a:t>
            </a:r>
            <a:r>
              <a:rPr lang="sv-SE" sz="2000" b="1" dirty="0">
                <a:latin typeface="Courier New" pitchFamily="49" charset="0"/>
              </a:rPr>
              <a:t>Go </a:t>
            </a:r>
            <a:r>
              <a:rPr lang="sv-SE" sz="2000" b="1" dirty="0" err="1">
                <a:latin typeface="Courier New" pitchFamily="49" charset="0"/>
              </a:rPr>
              <a:t>to</a:t>
            </a:r>
            <a:r>
              <a:rPr lang="sv-SE" sz="2000" b="1" dirty="0">
                <a:latin typeface="Courier New" pitchFamily="49" charset="0"/>
              </a:rPr>
              <a:t> </a:t>
            </a:r>
            <a:r>
              <a:rPr lang="sv-SE" sz="2000" b="1" dirty="0" err="1">
                <a:latin typeface="Courier New" pitchFamily="49" charset="0"/>
              </a:rPr>
              <a:t>work</a:t>
            </a:r>
            <a:r>
              <a:rPr lang="sv-SE" sz="2000" b="1" dirty="0">
                <a:latin typeface="Courier New" pitchFamily="49" charset="0"/>
              </a:rPr>
              <a:t>, not!</a:t>
            </a:r>
            <a:endParaRPr lang="sv-SE" sz="2000" b="1" dirty="0" smtClean="0">
              <a:latin typeface="Courier New" pitchFamily="49" charset="0"/>
            </a:endParaRPr>
          </a:p>
          <a:p>
            <a:pPr>
              <a:spcBef>
                <a:spcPct val="50000"/>
              </a:spcBef>
            </a:pPr>
            <a:r>
              <a:rPr lang="sv-SE" sz="2000" b="1" dirty="0" smtClean="0">
                <a:latin typeface="Courier New" pitchFamily="49" charset="0"/>
              </a:rPr>
              <a:t>alert(</a:t>
            </a:r>
            <a:r>
              <a:rPr lang="sv-SE" sz="2000" b="1" dirty="0" err="1" smtClean="0">
                <a:latin typeface="Courier New" pitchFamily="49" charset="0"/>
              </a:rPr>
              <a:t>window.todo</a:t>
            </a:r>
            <a:r>
              <a:rPr lang="sv-SE" sz="2000" b="1" dirty="0" smtClean="0">
                <a:latin typeface="Courier New" pitchFamily="49" charset="0"/>
              </a:rPr>
              <a:t>); // Go </a:t>
            </a:r>
            <a:r>
              <a:rPr lang="sv-SE" sz="2000" b="1" dirty="0" err="1" smtClean="0">
                <a:latin typeface="Courier New" pitchFamily="49" charset="0"/>
              </a:rPr>
              <a:t>to</a:t>
            </a:r>
            <a:r>
              <a:rPr lang="sv-SE" sz="2000" b="1" dirty="0" smtClean="0">
                <a:latin typeface="Courier New" pitchFamily="49" charset="0"/>
              </a:rPr>
              <a:t> </a:t>
            </a:r>
            <a:r>
              <a:rPr lang="sv-SE" sz="2000" b="1" dirty="0" err="1" smtClean="0">
                <a:latin typeface="Courier New" pitchFamily="49" charset="0"/>
              </a:rPr>
              <a:t>work</a:t>
            </a:r>
            <a:r>
              <a:rPr lang="sv-SE" sz="2000" b="1" dirty="0" smtClean="0">
                <a:latin typeface="Courier New" pitchFamily="49" charset="0"/>
              </a:rPr>
              <a:t>, not!</a:t>
            </a:r>
            <a:endParaRPr lang="sv-SE" sz="2400" b="1" dirty="0">
              <a:latin typeface="Courier New" pitchFamily="49" charset="0"/>
            </a:endParaRPr>
          </a:p>
        </p:txBody>
      </p:sp>
    </p:spTree>
    <p:extLst>
      <p:ext uri="{BB962C8B-B14F-4D97-AF65-F5344CB8AC3E}">
        <p14:creationId xmlns:p14="http://schemas.microsoft.com/office/powerpoint/2010/main" val="1774085996"/>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Timers</a:t>
            </a:r>
            <a:endParaRPr lang="sv-SE" dirty="0"/>
          </a:p>
        </p:txBody>
      </p:sp>
      <p:sp>
        <p:nvSpPr>
          <p:cNvPr id="3" name="Subtitle 2"/>
          <p:cNvSpPr>
            <a:spLocks noGrp="1"/>
          </p:cNvSpPr>
          <p:nvPr>
            <p:ph type="subTitle" idx="1"/>
          </p:nvPr>
        </p:nvSpPr>
        <p:spPr>
          <a:xfrm>
            <a:off x="1051520" y="1309677"/>
            <a:ext cx="6400800" cy="1460500"/>
          </a:xfrm>
        </p:spPr>
        <p:txBody>
          <a:bodyPr/>
          <a:lstStyle/>
          <a:p>
            <a:r>
              <a:rPr lang="sv-SE" dirty="0" smtClean="0"/>
              <a:t>Två typer av timers i webbläsaren:</a:t>
            </a:r>
            <a:endParaRPr lang="sv-SE" dirty="0"/>
          </a:p>
        </p:txBody>
      </p:sp>
      <p:sp>
        <p:nvSpPr>
          <p:cNvPr id="4" name="TextBox 3"/>
          <p:cNvSpPr txBox="1"/>
          <p:nvPr/>
        </p:nvSpPr>
        <p:spPr>
          <a:xfrm>
            <a:off x="3108971" y="2154728"/>
            <a:ext cx="3161443" cy="1015663"/>
          </a:xfrm>
          <a:prstGeom prst="rect">
            <a:avLst/>
          </a:prstGeom>
          <a:noFill/>
        </p:spPr>
        <p:txBody>
          <a:bodyPr wrap="none" rtlCol="0">
            <a:spAutoFit/>
          </a:bodyPr>
          <a:lstStyle/>
          <a:p>
            <a:r>
              <a:rPr lang="sv-SE" sz="6000" dirty="0" smtClean="0">
                <a:latin typeface="Minya Nouvelle" pitchFamily="2" charset="0"/>
              </a:rPr>
              <a:t>Timeout</a:t>
            </a:r>
          </a:p>
        </p:txBody>
      </p:sp>
      <p:sp>
        <p:nvSpPr>
          <p:cNvPr id="9" name="TextBox 8"/>
          <p:cNvSpPr txBox="1"/>
          <p:nvPr/>
        </p:nvSpPr>
        <p:spPr>
          <a:xfrm>
            <a:off x="3244332" y="3820858"/>
            <a:ext cx="3283271" cy="1015663"/>
          </a:xfrm>
          <a:prstGeom prst="rect">
            <a:avLst/>
          </a:prstGeom>
          <a:noFill/>
        </p:spPr>
        <p:txBody>
          <a:bodyPr wrap="none" rtlCol="0">
            <a:spAutoFit/>
          </a:bodyPr>
          <a:lstStyle/>
          <a:p>
            <a:r>
              <a:rPr lang="sv-SE" sz="6000" dirty="0" smtClean="0">
                <a:latin typeface="Minya Nouvelle" pitchFamily="2" charset="0"/>
              </a:rPr>
              <a:t>Intervall</a:t>
            </a:r>
          </a:p>
        </p:txBody>
      </p:sp>
      <p:pic>
        <p:nvPicPr>
          <p:cNvPr id="1031" name="Picture 7" descr="P:\Icons\128x12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563" y="1849388"/>
            <a:ext cx="1646237" cy="16462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P:\Icons\128x12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443510"/>
            <a:ext cx="1646237" cy="16462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P:\Icons\128x128\shadow\clock_refre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535" y="3979812"/>
            <a:ext cx="864095" cy="8640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Icons\48x48\shadow\window_ti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1008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setTimeout</a:t>
            </a:r>
            <a:endParaRPr lang="sv-SE" dirty="0"/>
          </a:p>
        </p:txBody>
      </p:sp>
      <p:sp>
        <p:nvSpPr>
          <p:cNvPr id="5" name="Text Box 7"/>
          <p:cNvSpPr txBox="1">
            <a:spLocks noChangeArrowheads="1"/>
          </p:cNvSpPr>
          <p:nvPr/>
        </p:nvSpPr>
        <p:spPr bwMode="auto">
          <a:xfrm>
            <a:off x="482877" y="4227393"/>
            <a:ext cx="7905547"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smtClean="0">
                <a:latin typeface="Courier New" pitchFamily="49" charset="0"/>
              </a:rPr>
              <a:t>("</a:t>
            </a:r>
            <a:r>
              <a:rPr lang="sv-SE" sz="2400" b="1" dirty="0" err="1" smtClean="0">
                <a:latin typeface="Courier New" pitchFamily="49" charset="0"/>
              </a:rPr>
              <a:t>myApp.goToSchool</a:t>
            </a:r>
            <a:r>
              <a:rPr lang="sv-SE" sz="2400" b="1" dirty="0" smtClean="0">
                <a:latin typeface="Courier New" pitchFamily="49" charset="0"/>
              </a:rPr>
              <a:t>()", 3000</a:t>
            </a:r>
            <a:r>
              <a:rPr lang="sv-SE" sz="2400" b="1" dirty="0">
                <a:latin typeface="Courier New" pitchFamily="49" charset="0"/>
              </a:rPr>
              <a:t>);</a:t>
            </a:r>
          </a:p>
        </p:txBody>
      </p:sp>
      <p:cxnSp>
        <p:nvCxnSpPr>
          <p:cNvPr id="7" name="Straight Connector 6"/>
          <p:cNvCxnSpPr/>
          <p:nvPr/>
        </p:nvCxnSpPr>
        <p:spPr>
          <a:xfrm>
            <a:off x="353345" y="4473234"/>
            <a:ext cx="8352928"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 Box 7"/>
          <p:cNvSpPr txBox="1">
            <a:spLocks noChangeArrowheads="1"/>
          </p:cNvSpPr>
          <p:nvPr/>
        </p:nvSpPr>
        <p:spPr bwMode="auto">
          <a:xfrm>
            <a:off x="467544" y="1561356"/>
            <a:ext cx="7905547"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smtClean="0">
                <a:latin typeface="Courier New" pitchFamily="49" charset="0"/>
              </a:rPr>
              <a:t>(</a:t>
            </a:r>
            <a:r>
              <a:rPr lang="sv-SE" sz="2400" b="1" dirty="0" err="1" smtClean="0">
                <a:latin typeface="Courier New" pitchFamily="49" charset="0"/>
              </a:rPr>
              <a:t>myApp.goToSchool</a:t>
            </a:r>
            <a:r>
              <a:rPr lang="sv-SE" sz="2400" b="1" dirty="0" smtClean="0">
                <a:latin typeface="Courier New" pitchFamily="49" charset="0"/>
              </a:rPr>
              <a:t>, 3000</a:t>
            </a:r>
            <a:r>
              <a:rPr lang="sv-SE" sz="2400" b="1" dirty="0">
                <a:latin typeface="Courier New" pitchFamily="49" charset="0"/>
              </a:rPr>
              <a:t>);</a:t>
            </a:r>
          </a:p>
        </p:txBody>
      </p:sp>
      <p:sp>
        <p:nvSpPr>
          <p:cNvPr id="9" name="Text Box 7"/>
          <p:cNvSpPr txBox="1">
            <a:spLocks noChangeArrowheads="1"/>
          </p:cNvSpPr>
          <p:nvPr/>
        </p:nvSpPr>
        <p:spPr bwMode="auto">
          <a:xfrm>
            <a:off x="467544" y="2384802"/>
            <a:ext cx="7905547"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smtClean="0">
                <a:latin typeface="Courier New" pitchFamily="49" charset="0"/>
              </a:rPr>
              <a:t>(</a:t>
            </a:r>
            <a:r>
              <a:rPr lang="sv-SE" sz="2400" b="1" dirty="0" err="1" smtClean="0">
                <a:latin typeface="Courier New" pitchFamily="49" charset="0"/>
              </a:rPr>
              <a:t>function</a:t>
            </a:r>
            <a:r>
              <a:rPr lang="sv-SE" sz="2400" b="1" dirty="0" smtClean="0">
                <a:latin typeface="Courier New" pitchFamily="49" charset="0"/>
              </a:rPr>
              <a:t>(){</a:t>
            </a:r>
          </a:p>
          <a:p>
            <a:pPr>
              <a:spcBef>
                <a:spcPct val="50000"/>
              </a:spcBef>
            </a:pPr>
            <a:r>
              <a:rPr lang="sv-SE" sz="2400" b="1" dirty="0" smtClean="0">
                <a:latin typeface="Courier New" pitchFamily="49" charset="0"/>
              </a:rPr>
              <a:t>    </a:t>
            </a:r>
            <a:r>
              <a:rPr lang="sv-SE" sz="2400" b="1" dirty="0" err="1" smtClean="0">
                <a:latin typeface="Courier New" pitchFamily="49" charset="0"/>
              </a:rPr>
              <a:t>myApp.goToSchool</a:t>
            </a:r>
            <a:r>
              <a:rPr lang="sv-SE" sz="2400" b="1" dirty="0" smtClean="0">
                <a:latin typeface="Courier New" pitchFamily="49" charset="0"/>
              </a:rPr>
              <a:t>();</a:t>
            </a:r>
            <a:endParaRPr lang="sv-SE" sz="2400" b="1" dirty="0">
              <a:latin typeface="Courier New" pitchFamily="49" charset="0"/>
            </a:endParaRPr>
          </a:p>
          <a:p>
            <a:pPr>
              <a:spcBef>
                <a:spcPct val="50000"/>
              </a:spcBef>
            </a:pPr>
            <a:r>
              <a:rPr lang="sv-SE" sz="2400" b="1" dirty="0" smtClean="0">
                <a:latin typeface="Courier New" pitchFamily="49" charset="0"/>
              </a:rPr>
              <a:t>}, 3000</a:t>
            </a:r>
            <a:r>
              <a:rPr lang="sv-SE" sz="2400" b="1" dirty="0">
                <a:latin typeface="Courier New" pitchFamily="49" charset="0"/>
              </a:rPr>
              <a:t>);</a:t>
            </a:r>
          </a:p>
        </p:txBody>
      </p:sp>
      <p:sp>
        <p:nvSpPr>
          <p:cNvPr id="12" name="TextBox 11"/>
          <p:cNvSpPr txBox="1"/>
          <p:nvPr/>
        </p:nvSpPr>
        <p:spPr>
          <a:xfrm>
            <a:off x="395536" y="1129308"/>
            <a:ext cx="7374135" cy="369332"/>
          </a:xfrm>
          <a:prstGeom prst="rect">
            <a:avLst/>
          </a:prstGeom>
          <a:noFill/>
        </p:spPr>
        <p:txBody>
          <a:bodyPr wrap="none" rtlCol="0">
            <a:spAutoFit/>
          </a:bodyPr>
          <a:lstStyle/>
          <a:p>
            <a:r>
              <a:rPr lang="sv-SE" dirty="0" err="1" smtClean="0">
                <a:latin typeface="Minya Nouvelle" pitchFamily="2" charset="0"/>
              </a:rPr>
              <a:t>setTimeout</a:t>
            </a:r>
            <a:r>
              <a:rPr lang="sv-SE" dirty="0" smtClean="0">
                <a:latin typeface="Minya Nouvelle" pitchFamily="2" charset="0"/>
              </a:rPr>
              <a:t> kan vi använda när vi vill vänta och sedan utföra något.</a:t>
            </a:r>
          </a:p>
        </p:txBody>
      </p:sp>
      <p:sp>
        <p:nvSpPr>
          <p:cNvPr id="13" name="TextBox 12"/>
          <p:cNvSpPr txBox="1"/>
          <p:nvPr/>
        </p:nvSpPr>
        <p:spPr>
          <a:xfrm>
            <a:off x="7460840" y="1993404"/>
            <a:ext cx="521297" cy="369332"/>
          </a:xfrm>
          <a:prstGeom prst="rect">
            <a:avLst/>
          </a:prstGeom>
          <a:noFill/>
        </p:spPr>
        <p:txBody>
          <a:bodyPr wrap="none" rtlCol="0">
            <a:spAutoFit/>
          </a:bodyPr>
          <a:lstStyle/>
          <a:p>
            <a:r>
              <a:rPr lang="sv-SE" b="1" dirty="0" err="1" smtClean="0">
                <a:solidFill>
                  <a:srgbClr val="FF0000"/>
                </a:solidFill>
                <a:latin typeface="Minya Nouvelle" pitchFamily="2" charset="0"/>
              </a:rPr>
              <a:t>ms</a:t>
            </a:r>
            <a:endParaRPr lang="sv-SE" b="1" dirty="0" smtClean="0">
              <a:solidFill>
                <a:srgbClr val="FF0000"/>
              </a:solidFill>
              <a:latin typeface="Minya Nouvelle" pitchFamily="2" charset="0"/>
            </a:endParaRPr>
          </a:p>
        </p:txBody>
      </p:sp>
      <p:sp>
        <p:nvSpPr>
          <p:cNvPr id="14" name="Freeform 13"/>
          <p:cNvSpPr/>
          <p:nvPr/>
        </p:nvSpPr>
        <p:spPr>
          <a:xfrm>
            <a:off x="6372200" y="1960646"/>
            <a:ext cx="1083366" cy="244982"/>
          </a:xfrm>
          <a:custGeom>
            <a:avLst/>
            <a:gdLst>
              <a:gd name="connsiteX0" fmla="*/ 1083366 w 1083366"/>
              <a:gd name="connsiteY0" fmla="*/ 208721 h 244982"/>
              <a:gd name="connsiteX1" fmla="*/ 337931 w 1083366"/>
              <a:gd name="connsiteY1" fmla="*/ 228600 h 244982"/>
              <a:gd name="connsiteX2" fmla="*/ 0 w 1083366"/>
              <a:gd name="connsiteY2" fmla="*/ 0 h 244982"/>
            </a:gdLst>
            <a:ahLst/>
            <a:cxnLst>
              <a:cxn ang="0">
                <a:pos x="connsiteX0" y="connsiteY0"/>
              </a:cxn>
              <a:cxn ang="0">
                <a:pos x="connsiteX1" y="connsiteY1"/>
              </a:cxn>
              <a:cxn ang="0">
                <a:pos x="connsiteX2" y="connsiteY2"/>
              </a:cxn>
            </a:cxnLst>
            <a:rect l="l" t="t" r="r" b="b"/>
            <a:pathLst>
              <a:path w="1083366" h="244982">
                <a:moveTo>
                  <a:pt x="1083366" y="208721"/>
                </a:moveTo>
                <a:cubicBezTo>
                  <a:pt x="800929" y="236054"/>
                  <a:pt x="518492" y="263387"/>
                  <a:pt x="337931" y="228600"/>
                </a:cubicBezTo>
                <a:cubicBezTo>
                  <a:pt x="157370" y="193813"/>
                  <a:pt x="78685" y="96906"/>
                  <a:pt x="0" y="0"/>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6"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95536" y="4947473"/>
            <a:ext cx="8928992" cy="646331"/>
          </a:xfrm>
          <a:prstGeom prst="rect">
            <a:avLst/>
          </a:prstGeom>
          <a:noFill/>
        </p:spPr>
        <p:txBody>
          <a:bodyPr wrap="square" rtlCol="0">
            <a:spAutoFit/>
          </a:bodyPr>
          <a:lstStyle/>
          <a:p>
            <a:r>
              <a:rPr lang="sv-SE" dirty="0" err="1" smtClean="0">
                <a:latin typeface="Minya Nouvelle" pitchFamily="2" charset="0"/>
              </a:rPr>
              <a:t>setTimeout</a:t>
            </a:r>
            <a:r>
              <a:rPr lang="sv-SE" dirty="0" smtClean="0">
                <a:latin typeface="Minya Nouvelle" pitchFamily="2" charset="0"/>
              </a:rPr>
              <a:t> ligger på </a:t>
            </a:r>
            <a:r>
              <a:rPr lang="sv-SE" dirty="0" err="1" smtClean="0">
                <a:latin typeface="Minya Nouvelle" pitchFamily="2" charset="0"/>
              </a:rPr>
              <a:t>window</a:t>
            </a:r>
            <a:r>
              <a:rPr lang="sv-SE" dirty="0" smtClean="0">
                <a:latin typeface="Minya Nouvelle" pitchFamily="2" charset="0"/>
              </a:rPr>
              <a:t>-objektet men eftersom detta är globalt behöver vi inte skriva </a:t>
            </a:r>
            <a:r>
              <a:rPr lang="sv-SE" dirty="0" err="1" smtClean="0">
                <a:latin typeface="Minya Nouvelle" pitchFamily="2" charset="0"/>
              </a:rPr>
              <a:t>window.setTimeout</a:t>
            </a:r>
            <a:r>
              <a:rPr lang="sv-SE" dirty="0" smtClean="0">
                <a:latin typeface="Minya Nouvelle" pitchFamily="2" charset="0"/>
              </a:rPr>
              <a:t>, men vi kan.</a:t>
            </a:r>
          </a:p>
        </p:txBody>
      </p:sp>
    </p:spTree>
    <p:extLst>
      <p:ext uri="{BB962C8B-B14F-4D97-AF65-F5344CB8AC3E}">
        <p14:creationId xmlns:p14="http://schemas.microsoft.com/office/powerpoint/2010/main" val="35448997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setInterval</a:t>
            </a:r>
            <a:endParaRPr lang="sv-SE" dirty="0"/>
          </a:p>
        </p:txBody>
      </p:sp>
      <p:sp>
        <p:nvSpPr>
          <p:cNvPr id="8" name="Text Box 7"/>
          <p:cNvSpPr txBox="1">
            <a:spLocks noChangeArrowheads="1"/>
          </p:cNvSpPr>
          <p:nvPr/>
        </p:nvSpPr>
        <p:spPr bwMode="auto">
          <a:xfrm>
            <a:off x="467544" y="1777380"/>
            <a:ext cx="8238729"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000" b="1" dirty="0" err="1" smtClean="0">
                <a:latin typeface="Courier New" pitchFamily="49" charset="0"/>
              </a:rPr>
              <a:t>setInterval</a:t>
            </a:r>
            <a:r>
              <a:rPr lang="sv-SE" sz="2000" b="1" dirty="0" smtClean="0">
                <a:latin typeface="Courier New" pitchFamily="49" charset="0"/>
              </a:rPr>
              <a:t>(</a:t>
            </a:r>
            <a:r>
              <a:rPr lang="sv-SE" sz="2000" b="1" dirty="0" err="1" smtClean="0">
                <a:latin typeface="Courier New" pitchFamily="49" charset="0"/>
              </a:rPr>
              <a:t>myApp.writeOnBlackboard</a:t>
            </a:r>
            <a:r>
              <a:rPr lang="sv-SE" sz="2000" b="1" dirty="0" smtClean="0">
                <a:latin typeface="Courier New" pitchFamily="49" charset="0"/>
              </a:rPr>
              <a:t>, 3000</a:t>
            </a:r>
            <a:r>
              <a:rPr lang="sv-SE" sz="2000" b="1" dirty="0">
                <a:latin typeface="Courier New" pitchFamily="49" charset="0"/>
              </a:rPr>
              <a:t>);</a:t>
            </a:r>
          </a:p>
        </p:txBody>
      </p:sp>
      <p:sp>
        <p:nvSpPr>
          <p:cNvPr id="9" name="Text Box 7"/>
          <p:cNvSpPr txBox="1">
            <a:spLocks noChangeArrowheads="1"/>
          </p:cNvSpPr>
          <p:nvPr/>
        </p:nvSpPr>
        <p:spPr bwMode="auto">
          <a:xfrm>
            <a:off x="467544" y="2671093"/>
            <a:ext cx="8238729"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setInterval</a:t>
            </a:r>
            <a:r>
              <a:rPr lang="sv-SE" sz="2400" b="1" dirty="0" smtClean="0">
                <a:latin typeface="Courier New" pitchFamily="49" charset="0"/>
              </a:rPr>
              <a:t>(</a:t>
            </a:r>
            <a:r>
              <a:rPr lang="sv-SE" sz="2400" b="1" dirty="0" err="1" smtClean="0">
                <a:latin typeface="Courier New" pitchFamily="49" charset="0"/>
              </a:rPr>
              <a:t>function</a:t>
            </a:r>
            <a:r>
              <a:rPr lang="sv-SE" sz="2400" b="1" dirty="0" smtClean="0">
                <a:latin typeface="Courier New" pitchFamily="49" charset="0"/>
              </a:rPr>
              <a:t>(){</a:t>
            </a:r>
          </a:p>
          <a:p>
            <a:pPr>
              <a:spcBef>
                <a:spcPct val="50000"/>
              </a:spcBef>
            </a:pPr>
            <a:r>
              <a:rPr lang="sv-SE" sz="2400" b="1" dirty="0">
                <a:latin typeface="Courier New" pitchFamily="49" charset="0"/>
              </a:rPr>
              <a:t> </a:t>
            </a:r>
            <a:r>
              <a:rPr lang="sv-SE" sz="2400" b="1" dirty="0" smtClean="0">
                <a:latin typeface="Courier New" pitchFamily="49" charset="0"/>
              </a:rPr>
              <a:t> </a:t>
            </a:r>
            <a:r>
              <a:rPr lang="sv-SE" b="1" dirty="0" err="1" smtClean="0">
                <a:latin typeface="Courier New" pitchFamily="49" charset="0"/>
              </a:rPr>
              <a:t>myApp.writeOnBlackboard</a:t>
            </a:r>
            <a:r>
              <a:rPr lang="sv-SE" b="1" dirty="0" smtClean="0">
                <a:latin typeface="Courier New" pitchFamily="49" charset="0"/>
              </a:rPr>
              <a:t>("</a:t>
            </a:r>
            <a:r>
              <a:rPr lang="sv-SE" sz="1200" b="1" dirty="0" smtClean="0">
                <a:latin typeface="Courier New" pitchFamily="49" charset="0"/>
              </a:rPr>
              <a:t>I </a:t>
            </a:r>
            <a:r>
              <a:rPr lang="sv-SE" sz="1200" b="1" dirty="0" err="1" smtClean="0">
                <a:latin typeface="Courier New" pitchFamily="49" charset="0"/>
              </a:rPr>
              <a:t>will</a:t>
            </a:r>
            <a:r>
              <a:rPr lang="sv-SE" sz="1200" b="1" dirty="0" smtClean="0">
                <a:latin typeface="Courier New" pitchFamily="49" charset="0"/>
              </a:rPr>
              <a:t> not </a:t>
            </a:r>
            <a:r>
              <a:rPr lang="sv-SE" sz="1200" b="1" dirty="0" err="1" smtClean="0">
                <a:latin typeface="Courier New" pitchFamily="49" charset="0"/>
              </a:rPr>
              <a:t>use</a:t>
            </a:r>
            <a:r>
              <a:rPr lang="sv-SE" sz="1200" b="1" dirty="0" smtClean="0">
                <a:latin typeface="Courier New" pitchFamily="49" charset="0"/>
              </a:rPr>
              <a:t> </a:t>
            </a:r>
            <a:r>
              <a:rPr lang="sv-SE" sz="1200" b="1" dirty="0" err="1" smtClean="0">
                <a:latin typeface="Courier New" pitchFamily="49" charset="0"/>
              </a:rPr>
              <a:t>inline</a:t>
            </a:r>
            <a:r>
              <a:rPr lang="sv-SE" sz="1200" b="1" dirty="0" smtClean="0">
                <a:latin typeface="Courier New" pitchFamily="49" charset="0"/>
              </a:rPr>
              <a:t> JS in my HTML-pages</a:t>
            </a:r>
            <a:r>
              <a:rPr lang="sv-SE" sz="1400" b="1" dirty="0" smtClean="0">
                <a:latin typeface="Courier New" pitchFamily="49" charset="0"/>
              </a:rPr>
              <a:t>."</a:t>
            </a:r>
            <a:r>
              <a:rPr lang="sv-SE" b="1" dirty="0" smtClean="0">
                <a:latin typeface="Courier New" pitchFamily="49" charset="0"/>
              </a:rPr>
              <a:t>);</a:t>
            </a:r>
            <a:endParaRPr lang="sv-SE" b="1" dirty="0">
              <a:latin typeface="Courier New" pitchFamily="49" charset="0"/>
            </a:endParaRPr>
          </a:p>
          <a:p>
            <a:pPr>
              <a:spcBef>
                <a:spcPct val="50000"/>
              </a:spcBef>
            </a:pPr>
            <a:r>
              <a:rPr lang="sv-SE" sz="2400" b="1" dirty="0" smtClean="0">
                <a:latin typeface="Courier New" pitchFamily="49" charset="0"/>
              </a:rPr>
              <a:t>}, 3000</a:t>
            </a:r>
            <a:r>
              <a:rPr lang="sv-SE" sz="2400" b="1" dirty="0">
                <a:latin typeface="Courier New" pitchFamily="49" charset="0"/>
              </a:rPr>
              <a:t>);</a:t>
            </a:r>
          </a:p>
        </p:txBody>
      </p:sp>
      <p:sp>
        <p:nvSpPr>
          <p:cNvPr id="12" name="TextBox 11"/>
          <p:cNvSpPr txBox="1"/>
          <p:nvPr/>
        </p:nvSpPr>
        <p:spPr>
          <a:xfrm>
            <a:off x="395536" y="1129308"/>
            <a:ext cx="7374135" cy="369332"/>
          </a:xfrm>
          <a:prstGeom prst="rect">
            <a:avLst/>
          </a:prstGeom>
          <a:noFill/>
        </p:spPr>
        <p:txBody>
          <a:bodyPr wrap="none" rtlCol="0">
            <a:spAutoFit/>
          </a:bodyPr>
          <a:lstStyle/>
          <a:p>
            <a:r>
              <a:rPr lang="sv-SE" dirty="0" err="1" smtClean="0">
                <a:latin typeface="Minya Nouvelle" pitchFamily="2" charset="0"/>
              </a:rPr>
              <a:t>setTimeout</a:t>
            </a:r>
            <a:r>
              <a:rPr lang="sv-SE" dirty="0" smtClean="0">
                <a:latin typeface="Minya Nouvelle" pitchFamily="2" charset="0"/>
              </a:rPr>
              <a:t> kan vi använda när vi vill vänta och sedan utföra något.</a:t>
            </a:r>
          </a:p>
        </p:txBody>
      </p:sp>
      <p:sp>
        <p:nvSpPr>
          <p:cNvPr id="13" name="TextBox 12"/>
          <p:cNvSpPr txBox="1"/>
          <p:nvPr/>
        </p:nvSpPr>
        <p:spPr>
          <a:xfrm>
            <a:off x="7867127" y="2209428"/>
            <a:ext cx="521297" cy="369332"/>
          </a:xfrm>
          <a:prstGeom prst="rect">
            <a:avLst/>
          </a:prstGeom>
          <a:noFill/>
        </p:spPr>
        <p:txBody>
          <a:bodyPr wrap="none" rtlCol="0">
            <a:spAutoFit/>
          </a:bodyPr>
          <a:lstStyle/>
          <a:p>
            <a:r>
              <a:rPr lang="sv-SE" b="1" dirty="0" err="1" smtClean="0">
                <a:solidFill>
                  <a:srgbClr val="FF0000"/>
                </a:solidFill>
                <a:latin typeface="Minya Nouvelle" pitchFamily="2" charset="0"/>
              </a:rPr>
              <a:t>ms</a:t>
            </a:r>
            <a:endParaRPr lang="sv-SE" b="1" dirty="0" smtClean="0">
              <a:solidFill>
                <a:srgbClr val="FF0000"/>
              </a:solidFill>
              <a:latin typeface="Minya Nouvelle" pitchFamily="2" charset="0"/>
            </a:endParaRPr>
          </a:p>
        </p:txBody>
      </p:sp>
      <p:sp>
        <p:nvSpPr>
          <p:cNvPr id="14" name="Freeform 13"/>
          <p:cNvSpPr/>
          <p:nvPr/>
        </p:nvSpPr>
        <p:spPr>
          <a:xfrm>
            <a:off x="6778487" y="2176670"/>
            <a:ext cx="1083366" cy="244982"/>
          </a:xfrm>
          <a:custGeom>
            <a:avLst/>
            <a:gdLst>
              <a:gd name="connsiteX0" fmla="*/ 1083366 w 1083366"/>
              <a:gd name="connsiteY0" fmla="*/ 208721 h 244982"/>
              <a:gd name="connsiteX1" fmla="*/ 337931 w 1083366"/>
              <a:gd name="connsiteY1" fmla="*/ 228600 h 244982"/>
              <a:gd name="connsiteX2" fmla="*/ 0 w 1083366"/>
              <a:gd name="connsiteY2" fmla="*/ 0 h 244982"/>
            </a:gdLst>
            <a:ahLst/>
            <a:cxnLst>
              <a:cxn ang="0">
                <a:pos x="connsiteX0" y="connsiteY0"/>
              </a:cxn>
              <a:cxn ang="0">
                <a:pos x="connsiteX1" y="connsiteY1"/>
              </a:cxn>
              <a:cxn ang="0">
                <a:pos x="connsiteX2" y="connsiteY2"/>
              </a:cxn>
            </a:cxnLst>
            <a:rect l="l" t="t" r="r" b="b"/>
            <a:pathLst>
              <a:path w="1083366" h="244982">
                <a:moveTo>
                  <a:pt x="1083366" y="208721"/>
                </a:moveTo>
                <a:cubicBezTo>
                  <a:pt x="800929" y="236054"/>
                  <a:pt x="518492" y="263387"/>
                  <a:pt x="337931" y="228600"/>
                </a:cubicBezTo>
                <a:cubicBezTo>
                  <a:pt x="157370" y="193813"/>
                  <a:pt x="78685" y="96906"/>
                  <a:pt x="0" y="0"/>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3" name="TextBox 2"/>
          <p:cNvSpPr txBox="1"/>
          <p:nvPr/>
        </p:nvSpPr>
        <p:spPr>
          <a:xfrm>
            <a:off x="467545" y="4585692"/>
            <a:ext cx="7560840" cy="923330"/>
          </a:xfrm>
          <a:prstGeom prst="rect">
            <a:avLst/>
          </a:prstGeom>
          <a:noFill/>
        </p:spPr>
        <p:txBody>
          <a:bodyPr wrap="square" rtlCol="0">
            <a:spAutoFit/>
          </a:bodyPr>
          <a:lstStyle/>
          <a:p>
            <a:r>
              <a:rPr lang="sv-SE" dirty="0" smtClean="0">
                <a:latin typeface="Minya Nouvelle" pitchFamily="2" charset="0"/>
              </a:rPr>
              <a:t>När väl ett intervall startat så slutar det inte förrän man säger till det att stoppa. (Vilket kan innebära vissa problem, så kan man bör man undvika </a:t>
            </a:r>
            <a:r>
              <a:rPr lang="sv-SE" dirty="0" err="1" smtClean="0">
                <a:latin typeface="Minya Nouvelle" pitchFamily="2" charset="0"/>
              </a:rPr>
              <a:t>setInterval</a:t>
            </a:r>
            <a:r>
              <a:rPr lang="sv-SE" dirty="0" smtClean="0">
                <a:latin typeface="Minya Nouvelle" pitchFamily="2" charset="0"/>
              </a:rPr>
              <a:t> och förlita sig på </a:t>
            </a:r>
            <a:r>
              <a:rPr lang="sv-SE" dirty="0" err="1" smtClean="0">
                <a:latin typeface="Minya Nouvelle" pitchFamily="2" charset="0"/>
              </a:rPr>
              <a:t>setTimeout</a:t>
            </a:r>
            <a:r>
              <a:rPr lang="sv-SE" dirty="0" smtClean="0">
                <a:latin typeface="Minya Nouvelle" pitchFamily="2" charset="0"/>
              </a:rPr>
              <a:t>.)</a:t>
            </a:r>
          </a:p>
        </p:txBody>
      </p:sp>
      <p:pic>
        <p:nvPicPr>
          <p:cNvPr id="17"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P:\Icons\128x128\shadow\clock_refres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8363" y="471297"/>
            <a:ext cx="288032" cy="28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77564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clearInterval</a:t>
            </a:r>
            <a:endParaRPr lang="sv-SE" dirty="0"/>
          </a:p>
        </p:txBody>
      </p:sp>
      <p:sp>
        <p:nvSpPr>
          <p:cNvPr id="9" name="Text Box 7"/>
          <p:cNvSpPr txBox="1">
            <a:spLocks noChangeArrowheads="1"/>
          </p:cNvSpPr>
          <p:nvPr/>
        </p:nvSpPr>
        <p:spPr bwMode="auto">
          <a:xfrm>
            <a:off x="467544" y="1841544"/>
            <a:ext cx="8238729" cy="28161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smtClean="0">
                <a:latin typeface="Courier New" pitchFamily="49" charset="0"/>
              </a:rPr>
              <a:t>var </a:t>
            </a:r>
            <a:r>
              <a:rPr lang="sv-SE" sz="2400" b="1" dirty="0" err="1" smtClean="0">
                <a:latin typeface="Courier New" pitchFamily="49" charset="0"/>
              </a:rPr>
              <a:t>timerID</a:t>
            </a:r>
            <a:r>
              <a:rPr lang="sv-SE" sz="2400" b="1" dirty="0" smtClean="0">
                <a:latin typeface="Courier New" pitchFamily="49" charset="0"/>
              </a:rPr>
              <a:t> </a:t>
            </a:r>
            <a:r>
              <a:rPr lang="sv-SE" sz="2400" dirty="0" smtClean="0">
                <a:latin typeface="Courier New" pitchFamily="49" charset="0"/>
              </a:rPr>
              <a:t>= </a:t>
            </a:r>
            <a:r>
              <a:rPr lang="sv-SE" sz="2400" dirty="0" err="1" smtClean="0">
                <a:latin typeface="Courier New" pitchFamily="49" charset="0"/>
              </a:rPr>
              <a:t>setInterval</a:t>
            </a:r>
            <a:r>
              <a:rPr lang="sv-SE" sz="2400" dirty="0" smtClean="0">
                <a:latin typeface="Courier New" pitchFamily="49" charset="0"/>
              </a:rPr>
              <a:t>(</a:t>
            </a:r>
            <a:r>
              <a:rPr lang="sv-SE" sz="2400" dirty="0" err="1" smtClean="0">
                <a:latin typeface="Courier New" pitchFamily="49" charset="0"/>
              </a:rPr>
              <a:t>function</a:t>
            </a:r>
            <a:r>
              <a:rPr lang="sv-SE" sz="2400" dirty="0" smtClean="0">
                <a:latin typeface="Courier New" pitchFamily="49" charset="0"/>
              </a:rPr>
              <a:t>(){</a:t>
            </a:r>
          </a:p>
          <a:p>
            <a:pPr>
              <a:spcBef>
                <a:spcPct val="50000"/>
              </a:spcBef>
            </a:pPr>
            <a:r>
              <a:rPr lang="sv-SE" sz="2400" dirty="0">
                <a:latin typeface="Courier New" pitchFamily="49" charset="0"/>
              </a:rPr>
              <a:t> </a:t>
            </a:r>
            <a:r>
              <a:rPr lang="sv-SE" sz="2400" dirty="0" smtClean="0">
                <a:latin typeface="Courier New" pitchFamily="49" charset="0"/>
              </a:rPr>
              <a:t> </a:t>
            </a:r>
            <a:r>
              <a:rPr lang="sv-SE" dirty="0" err="1" smtClean="0">
                <a:latin typeface="Courier New" pitchFamily="49" charset="0"/>
              </a:rPr>
              <a:t>myApp.writeOnBlackboard</a:t>
            </a:r>
            <a:r>
              <a:rPr lang="sv-SE" dirty="0" smtClean="0">
                <a:latin typeface="Courier New" pitchFamily="49" charset="0"/>
              </a:rPr>
              <a:t>("</a:t>
            </a:r>
            <a:r>
              <a:rPr lang="sv-SE" sz="1200" dirty="0" smtClean="0">
                <a:latin typeface="Courier New" pitchFamily="49" charset="0"/>
              </a:rPr>
              <a:t>I </a:t>
            </a:r>
            <a:r>
              <a:rPr lang="sv-SE" sz="1200" dirty="0" err="1" smtClean="0">
                <a:latin typeface="Courier New" pitchFamily="49" charset="0"/>
              </a:rPr>
              <a:t>will</a:t>
            </a:r>
            <a:r>
              <a:rPr lang="sv-SE" sz="1200" dirty="0" smtClean="0">
                <a:latin typeface="Courier New" pitchFamily="49" charset="0"/>
              </a:rPr>
              <a:t> not </a:t>
            </a:r>
            <a:r>
              <a:rPr lang="sv-SE" sz="1200" dirty="0" err="1" smtClean="0">
                <a:latin typeface="Courier New" pitchFamily="49" charset="0"/>
              </a:rPr>
              <a:t>use</a:t>
            </a:r>
            <a:r>
              <a:rPr lang="sv-SE" sz="1200" dirty="0" smtClean="0">
                <a:latin typeface="Courier New" pitchFamily="49" charset="0"/>
              </a:rPr>
              <a:t> </a:t>
            </a:r>
            <a:r>
              <a:rPr lang="sv-SE" sz="1200" dirty="0" err="1" smtClean="0">
                <a:latin typeface="Courier New" pitchFamily="49" charset="0"/>
              </a:rPr>
              <a:t>inline</a:t>
            </a:r>
            <a:r>
              <a:rPr lang="sv-SE" sz="1200" dirty="0" smtClean="0">
                <a:latin typeface="Courier New" pitchFamily="49" charset="0"/>
              </a:rPr>
              <a:t> JS in my HTML-pages</a:t>
            </a:r>
            <a:r>
              <a:rPr lang="sv-SE" sz="1400" dirty="0" smtClean="0">
                <a:latin typeface="Courier New" pitchFamily="49" charset="0"/>
              </a:rPr>
              <a:t>."</a:t>
            </a:r>
            <a:r>
              <a:rPr lang="sv-SE" dirty="0" smtClean="0">
                <a:latin typeface="Courier New" pitchFamily="49" charset="0"/>
              </a:rPr>
              <a:t>);</a:t>
            </a:r>
          </a:p>
          <a:p>
            <a:pPr>
              <a:spcBef>
                <a:spcPct val="50000"/>
              </a:spcBef>
            </a:pPr>
            <a:r>
              <a:rPr lang="sv-SE" dirty="0">
                <a:latin typeface="Courier New" pitchFamily="49" charset="0"/>
              </a:rPr>
              <a:t> </a:t>
            </a:r>
            <a:r>
              <a:rPr lang="sv-SE" dirty="0" smtClean="0">
                <a:latin typeface="Courier New" pitchFamily="49" charset="0"/>
              </a:rPr>
              <a:t>  </a:t>
            </a:r>
            <a:r>
              <a:rPr lang="sv-SE" dirty="0" err="1" smtClean="0">
                <a:latin typeface="Courier New" pitchFamily="49" charset="0"/>
              </a:rPr>
              <a:t>if</a:t>
            </a:r>
            <a:r>
              <a:rPr lang="sv-SE" dirty="0" smtClean="0">
                <a:latin typeface="Courier New" pitchFamily="49" charset="0"/>
              </a:rPr>
              <a:t>(</a:t>
            </a:r>
            <a:r>
              <a:rPr lang="sv-SE" dirty="0" err="1" smtClean="0">
                <a:latin typeface="Courier New" pitchFamily="49" charset="0"/>
              </a:rPr>
              <a:t>myApp.isBlackboardFilled</a:t>
            </a:r>
            <a:r>
              <a:rPr lang="sv-SE" dirty="0" smtClean="0">
                <a:latin typeface="Courier New" pitchFamily="49" charset="0"/>
              </a:rPr>
              <a:t>()){</a:t>
            </a:r>
          </a:p>
          <a:p>
            <a:pPr>
              <a:spcBef>
                <a:spcPct val="50000"/>
              </a:spcBef>
            </a:pPr>
            <a:r>
              <a:rPr lang="sv-SE" b="1" dirty="0" smtClean="0">
                <a:latin typeface="Courier New" pitchFamily="49" charset="0"/>
              </a:rPr>
              <a:t>        </a:t>
            </a:r>
            <a:r>
              <a:rPr lang="sv-SE" b="1" dirty="0" err="1" smtClean="0">
                <a:latin typeface="Courier New" pitchFamily="49" charset="0"/>
              </a:rPr>
              <a:t>clearInterval</a:t>
            </a:r>
            <a:r>
              <a:rPr lang="sv-SE" b="1" dirty="0" smtClean="0">
                <a:latin typeface="Courier New" pitchFamily="49" charset="0"/>
              </a:rPr>
              <a:t>(</a:t>
            </a:r>
            <a:r>
              <a:rPr lang="sv-SE" b="1" dirty="0" err="1" smtClean="0">
                <a:latin typeface="Courier New" pitchFamily="49" charset="0"/>
              </a:rPr>
              <a:t>timerID</a:t>
            </a:r>
            <a:r>
              <a:rPr lang="sv-SE" b="1" dirty="0" smtClean="0">
                <a:latin typeface="Courier New" pitchFamily="49" charset="0"/>
              </a:rPr>
              <a:t>);</a:t>
            </a:r>
            <a:endParaRPr lang="sv-SE" b="1" dirty="0">
              <a:latin typeface="Courier New" pitchFamily="49" charset="0"/>
            </a:endParaRPr>
          </a:p>
          <a:p>
            <a:pPr>
              <a:spcBef>
                <a:spcPct val="50000"/>
              </a:spcBef>
            </a:pPr>
            <a:r>
              <a:rPr lang="sv-SE" dirty="0" smtClean="0">
                <a:latin typeface="Courier New" pitchFamily="49" charset="0"/>
              </a:rPr>
              <a:t>   }</a:t>
            </a:r>
            <a:endParaRPr lang="sv-SE" dirty="0">
              <a:latin typeface="Courier New" pitchFamily="49" charset="0"/>
            </a:endParaRPr>
          </a:p>
          <a:p>
            <a:pPr>
              <a:spcBef>
                <a:spcPct val="50000"/>
              </a:spcBef>
            </a:pPr>
            <a:r>
              <a:rPr lang="sv-SE" sz="2400" dirty="0" smtClean="0">
                <a:latin typeface="Courier New" pitchFamily="49" charset="0"/>
              </a:rPr>
              <a:t>}, 3000</a:t>
            </a:r>
            <a:r>
              <a:rPr lang="sv-SE" sz="2400" dirty="0">
                <a:latin typeface="Courier New" pitchFamily="49" charset="0"/>
              </a:rPr>
              <a:t>);</a:t>
            </a:r>
          </a:p>
        </p:txBody>
      </p:sp>
      <p:sp>
        <p:nvSpPr>
          <p:cNvPr id="4" name="TextBox 3"/>
          <p:cNvSpPr txBox="1"/>
          <p:nvPr/>
        </p:nvSpPr>
        <p:spPr>
          <a:xfrm>
            <a:off x="467545" y="1131049"/>
            <a:ext cx="8415138" cy="646331"/>
          </a:xfrm>
          <a:prstGeom prst="rect">
            <a:avLst/>
          </a:prstGeom>
          <a:noFill/>
        </p:spPr>
        <p:txBody>
          <a:bodyPr wrap="square" rtlCol="0">
            <a:spAutoFit/>
          </a:bodyPr>
          <a:lstStyle/>
          <a:p>
            <a:r>
              <a:rPr lang="sv-SE" dirty="0" smtClean="0">
                <a:latin typeface="Minya Nouvelle" pitchFamily="2" charset="0"/>
              </a:rPr>
              <a:t>Genom att spara undan ett id som returneras från </a:t>
            </a:r>
            <a:r>
              <a:rPr lang="sv-SE" dirty="0" err="1" smtClean="0">
                <a:latin typeface="Minya Nouvelle" pitchFamily="2" charset="0"/>
              </a:rPr>
              <a:t>setInterval</a:t>
            </a:r>
            <a:r>
              <a:rPr lang="sv-SE" dirty="0" smtClean="0">
                <a:latin typeface="Minya Nouvelle" pitchFamily="2" charset="0"/>
              </a:rPr>
              <a:t> så kan vi stoppa timern när vi önskar.</a:t>
            </a:r>
          </a:p>
        </p:txBody>
      </p:sp>
      <p:sp>
        <p:nvSpPr>
          <p:cNvPr id="5" name="TextBox 4"/>
          <p:cNvSpPr txBox="1"/>
          <p:nvPr/>
        </p:nvSpPr>
        <p:spPr>
          <a:xfrm>
            <a:off x="467545" y="4916115"/>
            <a:ext cx="6931706" cy="461665"/>
          </a:xfrm>
          <a:prstGeom prst="rect">
            <a:avLst/>
          </a:prstGeom>
          <a:noFill/>
        </p:spPr>
        <p:txBody>
          <a:bodyPr wrap="none" rtlCol="0">
            <a:spAutoFit/>
          </a:bodyPr>
          <a:lstStyle/>
          <a:p>
            <a:r>
              <a:rPr lang="sv-SE" sz="2400" dirty="0" smtClean="0">
                <a:latin typeface="Minya Nouvelle" pitchFamily="2" charset="0"/>
              </a:rPr>
              <a:t>På samma sätt fungerar metoden </a:t>
            </a:r>
            <a:r>
              <a:rPr lang="sv-SE" sz="2400" b="1" dirty="0" err="1" smtClean="0">
                <a:latin typeface="Minya Nouvelle" pitchFamily="2" charset="0"/>
              </a:rPr>
              <a:t>clearTimeout</a:t>
            </a:r>
            <a:endParaRPr lang="sv-SE" sz="2400" b="1" dirty="0" smtClean="0">
              <a:latin typeface="Minya Nouvelle" pitchFamily="2" charset="0"/>
            </a:endParaRPr>
          </a:p>
        </p:txBody>
      </p:sp>
      <p:pic>
        <p:nvPicPr>
          <p:cNvPr id="16"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Icons\48x48\shadow\clock_st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424" y="460500"/>
            <a:ext cx="308768" cy="30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373689"/>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0" y="-94828"/>
            <a:ext cx="7380311" cy="6247864"/>
          </a:xfrm>
          <a:prstGeom prst="rect">
            <a:avLst/>
          </a:prstGeom>
          <a:ln>
            <a:headEnd/>
            <a:tailEnd/>
          </a:ln>
        </p:spPr>
        <p:style>
          <a:lnRef idx="1">
            <a:schemeClr val="dk1"/>
          </a:lnRef>
          <a:fillRef idx="3">
            <a:schemeClr val="dk1"/>
          </a:fillRef>
          <a:effectRef idx="2">
            <a:schemeClr val="dk1"/>
          </a:effectRef>
          <a:fontRef idx="minor">
            <a:schemeClr val="lt1"/>
          </a:fontRef>
        </p:style>
        <p:txBody>
          <a:bodyPr wrap="square">
            <a:spAutoFit/>
          </a:bodyPr>
          <a:lstStyle/>
          <a:p>
            <a:pPr>
              <a:spcBef>
                <a:spcPct val="50000"/>
              </a:spcBef>
            </a:pPr>
            <a:r>
              <a:rPr lang="sv-SE" sz="2000" b="1" dirty="0" smtClean="0">
                <a:solidFill>
                  <a:srgbClr val="00B0F0"/>
                </a:solidFill>
                <a:latin typeface="Courier New" pitchFamily="49" charset="0"/>
              </a:rPr>
              <a:t> </a:t>
            </a:r>
            <a:br>
              <a:rPr lang="sv-SE" sz="2000" b="1" dirty="0" smtClean="0">
                <a:solidFill>
                  <a:srgbClr val="00B0F0"/>
                </a:solidFill>
                <a:latin typeface="Courier New" pitchFamily="49" charset="0"/>
              </a:rPr>
            </a:br>
            <a:r>
              <a:rPr lang="sv-SE" sz="2000" b="1" dirty="0" err="1" smtClean="0">
                <a:solidFill>
                  <a:srgbClr val="00B0F0"/>
                </a:solidFill>
                <a:latin typeface="Courier New" pitchFamily="49" charset="0"/>
              </a:rPr>
              <a:t>function</a:t>
            </a:r>
            <a:r>
              <a:rPr lang="sv-SE" sz="2000" b="1" dirty="0" smtClean="0">
                <a:solidFill>
                  <a:srgbClr val="00B0F0"/>
                </a:solidFill>
                <a:latin typeface="Courier New" pitchFamily="49" charset="0"/>
              </a:rPr>
              <a:t> Homer(){</a:t>
            </a:r>
            <a:br>
              <a:rPr lang="sv-SE" sz="2000" b="1" dirty="0" smtClean="0">
                <a:solidFill>
                  <a:srgbClr val="00B0F0"/>
                </a:solidFill>
                <a:latin typeface="Courier New" pitchFamily="49" charset="0"/>
              </a:rPr>
            </a:br>
            <a:r>
              <a:rPr lang="sv-SE" sz="2000" b="1" dirty="0" smtClean="0">
                <a:solidFill>
                  <a:srgbClr val="00B0F0"/>
                </a:solidFill>
                <a:latin typeface="Courier New" pitchFamily="49" charset="0"/>
              </a:rPr>
              <a:t>    </a:t>
            </a:r>
            <a:r>
              <a:rPr lang="sv-SE" b="1" dirty="0" smtClean="0">
                <a:solidFill>
                  <a:srgbClr val="00B0F0"/>
                </a:solidFill>
                <a:latin typeface="Courier New" pitchFamily="49" charset="0"/>
              </a:rPr>
              <a:t>var </a:t>
            </a:r>
            <a:r>
              <a:rPr lang="sv-SE" b="1" dirty="0" err="1" smtClean="0">
                <a:solidFill>
                  <a:srgbClr val="00B0F0"/>
                </a:solidFill>
                <a:latin typeface="Courier New" pitchFamily="49" charset="0"/>
              </a:rPr>
              <a:t>node</a:t>
            </a:r>
            <a:r>
              <a:rPr lang="sv-SE" b="1" dirty="0" smtClean="0">
                <a:solidFill>
                  <a:srgbClr val="00B0F0"/>
                </a:solidFill>
                <a:latin typeface="Courier New" pitchFamily="49" charset="0"/>
              </a:rPr>
              <a:t> = </a:t>
            </a:r>
            <a:r>
              <a:rPr lang="sv-SE" b="1" dirty="0" err="1" smtClean="0">
                <a:solidFill>
                  <a:srgbClr val="00B0F0"/>
                </a:solidFill>
                <a:latin typeface="Courier New" pitchFamily="49" charset="0"/>
              </a:rPr>
              <a:t>document.getElementById</a:t>
            </a:r>
            <a:r>
              <a:rPr lang="sv-SE" b="1" dirty="0" smtClean="0">
                <a:solidFill>
                  <a:srgbClr val="00B0F0"/>
                </a:solidFill>
                <a:latin typeface="Courier New" pitchFamily="49" charset="0"/>
              </a:rPr>
              <a:t>("</a:t>
            </a:r>
            <a:r>
              <a:rPr lang="sv-SE" b="1" dirty="0" err="1" smtClean="0">
                <a:solidFill>
                  <a:srgbClr val="00B0F0"/>
                </a:solidFill>
                <a:latin typeface="Courier New" pitchFamily="49" charset="0"/>
              </a:rPr>
              <a:t>belly</a:t>
            </a:r>
            <a:r>
              <a:rPr lang="sv-SE" b="1" dirty="0" smtClean="0">
                <a:solidFill>
                  <a:srgbClr val="00B0F0"/>
                </a:solidFill>
                <a:latin typeface="Courier New" pitchFamily="49" charset="0"/>
              </a:rPr>
              <a:t>");</a:t>
            </a:r>
            <a:br>
              <a:rPr lang="sv-SE" b="1" dirty="0" smtClean="0">
                <a:solidFill>
                  <a:srgbClr val="00B0F0"/>
                </a:solidFill>
                <a:latin typeface="Courier New" pitchFamily="49" charset="0"/>
              </a:rPr>
            </a:br>
            <a:r>
              <a:rPr lang="sv-SE" sz="2000" b="1" dirty="0" smtClean="0">
                <a:solidFill>
                  <a:srgbClr val="00B0F0"/>
                </a:solidFill>
                <a:latin typeface="Courier New" pitchFamily="49" charset="0"/>
              </a:rPr>
              <a:t>    var </a:t>
            </a:r>
            <a:r>
              <a:rPr lang="sv-SE" sz="2000" b="1" dirty="0" err="1" smtClean="0">
                <a:solidFill>
                  <a:srgbClr val="00B0F0"/>
                </a:solidFill>
                <a:latin typeface="Courier New" pitchFamily="49" charset="0"/>
              </a:rPr>
              <a:t>that</a:t>
            </a:r>
            <a:r>
              <a:rPr lang="sv-SE" sz="2000" b="1" dirty="0" smtClean="0">
                <a:solidFill>
                  <a:srgbClr val="00B0F0"/>
                </a:solidFill>
                <a:latin typeface="Courier New" pitchFamily="49" charset="0"/>
              </a:rPr>
              <a:t> = </a:t>
            </a:r>
            <a:r>
              <a:rPr lang="sv-SE" sz="2000" b="1" dirty="0" err="1" smtClean="0">
                <a:solidFill>
                  <a:srgbClr val="00B0F0"/>
                </a:solidFill>
                <a:latin typeface="Courier New" pitchFamily="49" charset="0"/>
              </a:rPr>
              <a:t>this</a:t>
            </a:r>
            <a:r>
              <a:rPr lang="sv-SE" sz="2000" b="1" dirty="0" smtClean="0">
                <a:solidFill>
                  <a:srgbClr val="00B0F0"/>
                </a:solidFill>
                <a:latin typeface="Courier New" pitchFamily="49" charset="0"/>
              </a:rPr>
              <a:t>; </a:t>
            </a:r>
          </a:p>
          <a:p>
            <a:pPr>
              <a:spcBef>
                <a:spcPct val="50000"/>
              </a:spcBef>
            </a:pPr>
            <a:r>
              <a:rPr lang="sv-SE" sz="2000" b="1" dirty="0" smtClean="0">
                <a:solidFill>
                  <a:srgbClr val="00B0F0"/>
                </a:solidFill>
                <a:latin typeface="Courier New" pitchFamily="49" charset="0"/>
              </a:rPr>
              <a:t>    // </a:t>
            </a:r>
            <a:r>
              <a:rPr lang="sv-SE" sz="2000" b="1" dirty="0" err="1" smtClean="0">
                <a:solidFill>
                  <a:srgbClr val="00B0F0"/>
                </a:solidFill>
                <a:latin typeface="Courier New" pitchFamily="49" charset="0"/>
              </a:rPr>
              <a:t>this</a:t>
            </a:r>
            <a:r>
              <a:rPr lang="sv-SE" sz="2000" b="1" dirty="0" smtClean="0">
                <a:solidFill>
                  <a:srgbClr val="00B0F0"/>
                </a:solidFill>
                <a:latin typeface="Courier New" pitchFamily="49" charset="0"/>
              </a:rPr>
              <a:t>?  </a:t>
            </a:r>
          </a:p>
          <a:p>
            <a:pPr>
              <a:spcBef>
                <a:spcPct val="50000"/>
              </a:spcBef>
            </a:pPr>
            <a:r>
              <a:rPr lang="sv-SE" sz="2000" b="1" dirty="0" smtClean="0">
                <a:solidFill>
                  <a:srgbClr val="00B0F0"/>
                </a:solidFill>
                <a:latin typeface="Courier New" pitchFamily="49" charset="0"/>
              </a:rPr>
              <a:t>    </a:t>
            </a:r>
            <a:r>
              <a:rPr lang="sv-SE" sz="2000" b="1" dirty="0" err="1" smtClean="0">
                <a:solidFill>
                  <a:srgbClr val="00B0F0"/>
                </a:solidFill>
                <a:latin typeface="Courier New" pitchFamily="49" charset="0"/>
              </a:rPr>
              <a:t>node.onclick</a:t>
            </a:r>
            <a:r>
              <a:rPr lang="sv-SE" sz="2000" b="1" dirty="0" smtClean="0">
                <a:solidFill>
                  <a:srgbClr val="00B0F0"/>
                </a:solidFill>
                <a:latin typeface="Courier New" pitchFamily="49" charset="0"/>
              </a:rPr>
              <a:t> = </a:t>
            </a:r>
            <a:r>
              <a:rPr lang="sv-SE" sz="2000" b="1" dirty="0" err="1" smtClean="0">
                <a:solidFill>
                  <a:srgbClr val="FF0000"/>
                </a:solidFill>
                <a:latin typeface="Courier New" pitchFamily="49" charset="0"/>
              </a:rPr>
              <a:t>function</a:t>
            </a:r>
            <a:r>
              <a:rPr lang="sv-SE" sz="2000" b="1" dirty="0" smtClean="0">
                <a:solidFill>
                  <a:srgbClr val="FF0000"/>
                </a:solidFill>
                <a:latin typeface="Courier New" pitchFamily="49" charset="0"/>
              </a:rPr>
              <a:t>(){      </a:t>
            </a:r>
          </a:p>
          <a:p>
            <a:pPr>
              <a:spcBef>
                <a:spcPct val="50000"/>
              </a:spcBef>
            </a:pPr>
            <a:r>
              <a:rPr lang="sv-SE" sz="2000" b="1" dirty="0" smtClean="0">
                <a:solidFill>
                  <a:srgbClr val="FF0000"/>
                </a:solidFill>
                <a:latin typeface="Courier New" pitchFamily="49" charset="0"/>
              </a:rPr>
              <a:t>       // </a:t>
            </a:r>
            <a:r>
              <a:rPr lang="sv-SE" sz="2000" b="1" dirty="0" err="1" smtClean="0">
                <a:solidFill>
                  <a:srgbClr val="FF0000"/>
                </a:solidFill>
                <a:latin typeface="Courier New" pitchFamily="49" charset="0"/>
              </a:rPr>
              <a:t>this</a:t>
            </a:r>
            <a:r>
              <a:rPr lang="sv-SE" sz="2000" b="1" dirty="0" smtClean="0">
                <a:solidFill>
                  <a:srgbClr val="FF0000"/>
                </a:solidFill>
                <a:latin typeface="Courier New" pitchFamily="49" charset="0"/>
              </a:rPr>
              <a:t>?</a:t>
            </a:r>
            <a:br>
              <a:rPr lang="sv-SE" sz="2000" b="1" dirty="0" smtClean="0">
                <a:solidFill>
                  <a:srgbClr val="FF0000"/>
                </a:solidFill>
                <a:latin typeface="Courier New" pitchFamily="49" charset="0"/>
              </a:rPr>
            </a:br>
            <a:r>
              <a:rPr lang="sv-SE" sz="2000" b="1" dirty="0" smtClean="0">
                <a:solidFill>
                  <a:srgbClr val="FF0000"/>
                </a:solidFill>
                <a:latin typeface="Courier New" pitchFamily="49" charset="0"/>
              </a:rPr>
              <a:t>       // </a:t>
            </a:r>
            <a:r>
              <a:rPr lang="sv-SE" sz="2000" b="1" dirty="0" err="1" smtClean="0">
                <a:solidFill>
                  <a:srgbClr val="FF0000"/>
                </a:solidFill>
                <a:latin typeface="Courier New" pitchFamily="49" charset="0"/>
              </a:rPr>
              <a:t>that</a:t>
            </a:r>
            <a:r>
              <a:rPr lang="sv-SE" sz="2000" b="1" dirty="0" smtClean="0">
                <a:solidFill>
                  <a:srgbClr val="FF0000"/>
                </a:solidFill>
                <a:latin typeface="Courier New" pitchFamily="49" charset="0"/>
              </a:rPr>
              <a:t>?</a:t>
            </a:r>
          </a:p>
          <a:p>
            <a:pPr>
              <a:spcBef>
                <a:spcPct val="50000"/>
              </a:spcBef>
            </a:pPr>
            <a:r>
              <a:rPr lang="sv-SE" sz="2000" b="1" dirty="0" smtClean="0">
                <a:solidFill>
                  <a:srgbClr val="FF0000"/>
                </a:solidFill>
                <a:latin typeface="Courier New" pitchFamily="49" charset="0"/>
              </a:rPr>
              <a:t>       </a:t>
            </a:r>
            <a:r>
              <a:rPr lang="sv-SE" sz="2000" b="1" dirty="0" err="1" smtClean="0">
                <a:solidFill>
                  <a:srgbClr val="FF0000"/>
                </a:solidFill>
                <a:latin typeface="Courier New" pitchFamily="49" charset="0"/>
              </a:rPr>
              <a:t>setTimeout</a:t>
            </a:r>
            <a:r>
              <a:rPr lang="sv-SE" sz="2000" b="1" dirty="0" smtClean="0">
                <a:solidFill>
                  <a:srgbClr val="FF0000"/>
                </a:solidFill>
                <a:latin typeface="Courier New" pitchFamily="49" charset="0"/>
              </a:rPr>
              <a:t>(</a:t>
            </a:r>
            <a:r>
              <a:rPr lang="sv-SE" sz="2000" b="1" dirty="0" err="1" smtClean="0">
                <a:solidFill>
                  <a:srgbClr val="FFFF00"/>
                </a:solidFill>
                <a:latin typeface="Courier New" pitchFamily="49" charset="0"/>
              </a:rPr>
              <a:t>function</a:t>
            </a:r>
            <a:r>
              <a:rPr lang="sv-SE" sz="2000" b="1" dirty="0" smtClean="0">
                <a:solidFill>
                  <a:srgbClr val="FFFF00"/>
                </a:solidFill>
                <a:latin typeface="Courier New" pitchFamily="49" charset="0"/>
              </a:rPr>
              <a:t>(){</a:t>
            </a:r>
          </a:p>
          <a:p>
            <a:pPr>
              <a:spcBef>
                <a:spcPct val="50000"/>
              </a:spcBef>
            </a:pPr>
            <a:r>
              <a:rPr lang="sv-SE" sz="2000" b="1" dirty="0" smtClean="0">
                <a:solidFill>
                  <a:srgbClr val="FF0000"/>
                </a:solidFill>
                <a:latin typeface="Courier New" pitchFamily="49" charset="0"/>
              </a:rPr>
              <a:t>	 </a:t>
            </a:r>
            <a:r>
              <a:rPr lang="sv-SE" sz="2000" b="1" dirty="0" smtClean="0">
                <a:solidFill>
                  <a:srgbClr val="FFFF00"/>
                </a:solidFill>
                <a:latin typeface="Courier New" pitchFamily="49" charset="0"/>
              </a:rPr>
              <a:t>    // </a:t>
            </a:r>
            <a:r>
              <a:rPr lang="sv-SE" sz="2000" b="1" dirty="0" err="1" smtClean="0">
                <a:solidFill>
                  <a:srgbClr val="FFFF00"/>
                </a:solidFill>
                <a:latin typeface="Courier New" pitchFamily="49" charset="0"/>
              </a:rPr>
              <a:t>this</a:t>
            </a:r>
            <a:r>
              <a:rPr lang="sv-SE" sz="2000" b="1" dirty="0" smtClean="0">
                <a:solidFill>
                  <a:srgbClr val="FFFF00"/>
                </a:solidFill>
                <a:latin typeface="Courier New" pitchFamily="49" charset="0"/>
              </a:rPr>
              <a:t>?</a:t>
            </a:r>
            <a:br>
              <a:rPr lang="sv-SE" sz="2000" b="1" dirty="0" smtClean="0">
                <a:solidFill>
                  <a:srgbClr val="FFFF00"/>
                </a:solidFill>
                <a:latin typeface="Courier New" pitchFamily="49" charset="0"/>
              </a:rPr>
            </a:br>
            <a:r>
              <a:rPr lang="sv-SE" sz="2000" b="1" dirty="0" smtClean="0">
                <a:solidFill>
                  <a:srgbClr val="FFFF00"/>
                </a:solidFill>
                <a:latin typeface="Courier New" pitchFamily="49" charset="0"/>
              </a:rPr>
              <a:t>           // </a:t>
            </a:r>
            <a:r>
              <a:rPr lang="sv-SE" sz="2000" b="1" dirty="0" err="1" smtClean="0">
                <a:solidFill>
                  <a:srgbClr val="FFFF00"/>
                </a:solidFill>
                <a:latin typeface="Courier New" pitchFamily="49" charset="0"/>
              </a:rPr>
              <a:t>that</a:t>
            </a:r>
            <a:r>
              <a:rPr lang="sv-SE" sz="2000" b="1" dirty="0" smtClean="0">
                <a:solidFill>
                  <a:srgbClr val="FFFF00"/>
                </a:solidFill>
                <a:latin typeface="Courier New" pitchFamily="49" charset="0"/>
              </a:rPr>
              <a:t>?</a:t>
            </a:r>
            <a:br>
              <a:rPr lang="sv-SE" sz="2000" b="1" dirty="0" smtClean="0">
                <a:solidFill>
                  <a:srgbClr val="FFFF00"/>
                </a:solidFill>
                <a:latin typeface="Courier New" pitchFamily="49" charset="0"/>
              </a:rPr>
            </a:br>
            <a:r>
              <a:rPr lang="sv-SE" sz="2000" b="1" dirty="0" smtClean="0">
                <a:solidFill>
                  <a:srgbClr val="FFFF00"/>
                </a:solidFill>
                <a:latin typeface="Courier New" pitchFamily="49" charset="0"/>
              </a:rPr>
              <a:t> 	 }</a:t>
            </a:r>
            <a:r>
              <a:rPr lang="sv-SE" sz="2000" b="1" dirty="0" smtClean="0">
                <a:solidFill>
                  <a:srgbClr val="FF0000"/>
                </a:solidFill>
                <a:latin typeface="Courier New" pitchFamily="49" charset="0"/>
              </a:rPr>
              <a:t>, 1000);</a:t>
            </a:r>
            <a:br>
              <a:rPr lang="sv-SE" sz="2000" b="1" dirty="0" smtClean="0">
                <a:solidFill>
                  <a:srgbClr val="FF0000"/>
                </a:solidFill>
                <a:latin typeface="Courier New" pitchFamily="49" charset="0"/>
              </a:rPr>
            </a:br>
            <a:r>
              <a:rPr lang="sv-SE" sz="2000" b="1" dirty="0" smtClean="0">
                <a:latin typeface="Courier New" pitchFamily="49" charset="0"/>
              </a:rPr>
              <a:t>    </a:t>
            </a:r>
            <a:r>
              <a:rPr lang="sv-SE" sz="2000" b="1" dirty="0" smtClean="0">
                <a:solidFill>
                  <a:srgbClr val="FF0000"/>
                </a:solidFill>
                <a:latin typeface="Courier New" pitchFamily="49" charset="0"/>
              </a:rPr>
              <a:t>};</a:t>
            </a:r>
            <a:br>
              <a:rPr lang="sv-SE" sz="2000" b="1" dirty="0" smtClean="0">
                <a:solidFill>
                  <a:srgbClr val="FF0000"/>
                </a:solidFill>
                <a:latin typeface="Courier New" pitchFamily="49" charset="0"/>
              </a:rPr>
            </a:br>
            <a:r>
              <a:rPr lang="sv-SE" sz="2000" b="1" dirty="0" smtClean="0">
                <a:solidFill>
                  <a:srgbClr val="00B0F0"/>
                </a:solidFill>
                <a:latin typeface="Courier New" pitchFamily="49" charset="0"/>
              </a:rPr>
              <a:t>}</a:t>
            </a:r>
            <a:br>
              <a:rPr lang="sv-SE" sz="2000" b="1" dirty="0" smtClean="0">
                <a:solidFill>
                  <a:srgbClr val="00B0F0"/>
                </a:solidFill>
                <a:latin typeface="Courier New" pitchFamily="49" charset="0"/>
              </a:rPr>
            </a:br>
            <a:r>
              <a:rPr lang="sv-SE" sz="2000" b="1" dirty="0" smtClean="0">
                <a:solidFill>
                  <a:srgbClr val="00B050"/>
                </a:solidFill>
                <a:latin typeface="Courier New" pitchFamily="49" charset="0"/>
              </a:rPr>
              <a:t>var h1 = new Homer();</a:t>
            </a:r>
            <a:r>
              <a:rPr lang="sv-SE" sz="2000" b="1" dirty="0">
                <a:solidFill>
                  <a:srgbClr val="00B050"/>
                </a:solidFill>
                <a:latin typeface="Courier New" pitchFamily="49" charset="0"/>
              </a:rPr>
              <a:t/>
            </a:r>
            <a:br>
              <a:rPr lang="sv-SE" sz="2000" b="1" dirty="0">
                <a:solidFill>
                  <a:srgbClr val="00B050"/>
                </a:solidFill>
                <a:latin typeface="Courier New" pitchFamily="49" charset="0"/>
              </a:rPr>
            </a:br>
            <a:r>
              <a:rPr lang="sv-SE" sz="2000" b="1" dirty="0">
                <a:solidFill>
                  <a:srgbClr val="00B050"/>
                </a:solidFill>
                <a:latin typeface="Courier New" pitchFamily="49" charset="0"/>
              </a:rPr>
              <a:t>var </a:t>
            </a:r>
            <a:r>
              <a:rPr lang="sv-SE" sz="2000" b="1" dirty="0" smtClean="0">
                <a:solidFill>
                  <a:srgbClr val="00B050"/>
                </a:solidFill>
                <a:latin typeface="Courier New" pitchFamily="49" charset="0"/>
              </a:rPr>
              <a:t>h2 </a:t>
            </a:r>
            <a:r>
              <a:rPr lang="sv-SE" sz="2000" b="1" dirty="0">
                <a:solidFill>
                  <a:srgbClr val="00B050"/>
                </a:solidFill>
                <a:latin typeface="Courier New" pitchFamily="49" charset="0"/>
              </a:rPr>
              <a:t>= new Homer();</a:t>
            </a:r>
            <a:endParaRPr lang="sv-SE" sz="2000" b="1" dirty="0" smtClean="0">
              <a:solidFill>
                <a:srgbClr val="00B050"/>
              </a:solidFill>
              <a:latin typeface="Courier New" pitchFamily="49" charset="0"/>
            </a:endParaRPr>
          </a:p>
          <a:p>
            <a:pPr>
              <a:spcBef>
                <a:spcPct val="50000"/>
              </a:spcBef>
            </a:pPr>
            <a:endParaRPr lang="sv-SE" sz="2000" b="1" dirty="0">
              <a:solidFill>
                <a:srgbClr val="00B050"/>
              </a:solidFill>
              <a:latin typeface="Courier New" pitchFamily="49" charset="0"/>
            </a:endParaRPr>
          </a:p>
        </p:txBody>
      </p:sp>
      <p:sp>
        <p:nvSpPr>
          <p:cNvPr id="6" name="TextBox 5"/>
          <p:cNvSpPr txBox="1"/>
          <p:nvPr/>
        </p:nvSpPr>
        <p:spPr>
          <a:xfrm>
            <a:off x="7462280" y="985292"/>
            <a:ext cx="1430200" cy="1200329"/>
          </a:xfrm>
          <a:prstGeom prst="rect">
            <a:avLst/>
          </a:prstGeom>
          <a:noFill/>
        </p:spPr>
        <p:txBody>
          <a:bodyPr wrap="none" rtlCol="0">
            <a:spAutoFit/>
          </a:bodyPr>
          <a:lstStyle/>
          <a:p>
            <a:r>
              <a:rPr lang="sv-SE" sz="3600" b="1" dirty="0" err="1" smtClean="0">
                <a:latin typeface="Minya Nouvelle" pitchFamily="2" charset="0"/>
              </a:rPr>
              <a:t>This</a:t>
            </a:r>
            <a:r>
              <a:rPr lang="sv-SE" sz="3600" b="1" dirty="0" smtClean="0">
                <a:latin typeface="Minya Nouvelle" pitchFamily="2" charset="0"/>
              </a:rPr>
              <a:t>?</a:t>
            </a:r>
          </a:p>
          <a:p>
            <a:r>
              <a:rPr lang="sv-SE" sz="3600" b="1" dirty="0" err="1" smtClean="0">
                <a:latin typeface="Minya Nouvelle" pitchFamily="2" charset="0"/>
              </a:rPr>
              <a:t>That</a:t>
            </a:r>
            <a:r>
              <a:rPr lang="sv-SE" sz="3600" b="1" dirty="0" smtClean="0">
                <a:latin typeface="Minya Nouvelle" pitchFamily="2" charset="0"/>
              </a:rPr>
              <a:t>?</a:t>
            </a:r>
          </a:p>
        </p:txBody>
      </p:sp>
      <p:pic>
        <p:nvPicPr>
          <p:cNvPr id="8194" name="Picture 2" descr="P:\Icons\48x48\shadow\graph_edge_direc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400" y="295747"/>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8410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DOM-strukturen</a:t>
            </a:r>
            <a:endParaRPr lang="sv-SE" dirty="0"/>
          </a:p>
        </p:txBody>
      </p:sp>
      <p:sp>
        <p:nvSpPr>
          <p:cNvPr id="57" name="TextBox 56"/>
          <p:cNvSpPr txBox="1"/>
          <p:nvPr/>
        </p:nvSpPr>
        <p:spPr>
          <a:xfrm>
            <a:off x="3995936" y="2713484"/>
            <a:ext cx="4935524" cy="261610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sv-SE" sz="1600" dirty="0" smtClean="0">
                <a:latin typeface="Courier New" pitchFamily="49" charset="0"/>
                <a:cs typeface="Courier New" pitchFamily="49" charset="0"/>
              </a:rPr>
              <a:t>&lt;html&gt;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head</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title</a:t>
            </a:r>
            <a:r>
              <a:rPr lang="sv-SE" sz="1600" dirty="0" smtClean="0">
                <a:latin typeface="Courier New" pitchFamily="49" charset="0"/>
                <a:cs typeface="Courier New" pitchFamily="49" charset="0"/>
              </a:rPr>
              <a:t>&gt;Incident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a:t>
            </a:r>
            <a:r>
              <a:rPr lang="sv-SE" sz="1600" dirty="0" err="1" smtClean="0">
                <a:latin typeface="Courier New" pitchFamily="49" charset="0"/>
                <a:cs typeface="Courier New" pitchFamily="49" charset="0"/>
              </a:rPr>
              <a:t>title</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head</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body</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&lt;h1&gt;Incident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&lt;/h1&gt;</a:t>
            </a:r>
          </a:p>
          <a:p>
            <a:r>
              <a:rPr lang="sv-SE" sz="1600" dirty="0" smtClean="0">
                <a:latin typeface="Courier New" pitchFamily="49" charset="0"/>
                <a:cs typeface="Courier New" pitchFamily="49" charset="0"/>
              </a:rPr>
              <a:t>    &lt;p&gt;&lt;a </a:t>
            </a:r>
            <a:r>
              <a:rPr lang="sv-SE" sz="1600" dirty="0" err="1" smtClean="0">
                <a:latin typeface="Courier New" pitchFamily="49" charset="0"/>
                <a:cs typeface="Courier New" pitchFamily="49" charset="0"/>
              </a:rPr>
              <a:t>href</a:t>
            </a:r>
            <a:r>
              <a:rPr lang="sv-SE" sz="1600" dirty="0" smtClean="0">
                <a:latin typeface="Courier New" pitchFamily="49" charset="0"/>
                <a:cs typeface="Courier New" pitchFamily="49" charset="0"/>
              </a:rPr>
              <a:t>="#"&gt;Last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&lt;/a&gt;&lt;/p&gt;</a:t>
            </a:r>
          </a:p>
          <a:p>
            <a:r>
              <a:rPr lang="sv-SE" sz="1600" dirty="0" smtClean="0">
                <a:latin typeface="Courier New" pitchFamily="49" charset="0"/>
                <a:cs typeface="Courier New" pitchFamily="49" charset="0"/>
              </a:rPr>
              <a:t>    &lt;p&gt;&lt;</a:t>
            </a:r>
            <a:r>
              <a:rPr lang="sv-SE" sz="1600" dirty="0" err="1" smtClean="0">
                <a:latin typeface="Courier New" pitchFamily="49" charset="0"/>
                <a:cs typeface="Courier New" pitchFamily="49" charset="0"/>
              </a:rPr>
              <a:t>img</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src</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photo</a:t>
            </a:r>
            <a:r>
              <a:rPr lang="sv-SE" sz="1600" dirty="0" smtClean="0">
                <a:latin typeface="Courier New" pitchFamily="49" charset="0"/>
                <a:cs typeface="Courier New" pitchFamily="49" charset="0"/>
              </a:rPr>
              <a:t>" alt="" /&gt;&lt;/p&gt;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body</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&lt;/html&gt;</a:t>
            </a:r>
            <a:endParaRPr lang="sv-SE" sz="1600" dirty="0">
              <a:latin typeface="Courier New" pitchFamily="49" charset="0"/>
              <a:cs typeface="Courier New" pitchFamily="49" charset="0"/>
            </a:endParaRPr>
          </a:p>
        </p:txBody>
      </p:sp>
      <p:pic>
        <p:nvPicPr>
          <p:cNvPr id="58"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201316"/>
            <a:ext cx="3654468" cy="405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55776" y="1214090"/>
            <a:ext cx="6306170" cy="923330"/>
          </a:xfrm>
          <a:prstGeom prst="rect">
            <a:avLst/>
          </a:prstGeom>
          <a:noFill/>
        </p:spPr>
        <p:txBody>
          <a:bodyPr wrap="square" rtlCol="0">
            <a:spAutoFit/>
          </a:bodyPr>
          <a:lstStyle/>
          <a:p>
            <a:r>
              <a:rPr lang="sv-SE" dirty="0" smtClean="0">
                <a:latin typeface="Minya Nouvelle" pitchFamily="2" charset="0"/>
              </a:rPr>
              <a:t>DOM delar in sidans delar i en trädstruktur. Varje del i trädet kallas </a:t>
            </a:r>
            <a:r>
              <a:rPr lang="sv-SE" b="1" dirty="0" smtClean="0">
                <a:latin typeface="Minya Nouvelle" pitchFamily="2" charset="0"/>
              </a:rPr>
              <a:t>nod</a:t>
            </a:r>
            <a:r>
              <a:rPr lang="sv-SE" dirty="0" smtClean="0">
                <a:latin typeface="Minya Nouvelle" pitchFamily="2" charset="0"/>
              </a:rPr>
              <a:t>. Noderna har familjerelationer till varandra, </a:t>
            </a:r>
            <a:r>
              <a:rPr lang="sv-SE" b="1" dirty="0" err="1" smtClean="0">
                <a:latin typeface="Minya Nouvelle" pitchFamily="2" charset="0"/>
              </a:rPr>
              <a:t>siblings</a:t>
            </a:r>
            <a:r>
              <a:rPr lang="sv-SE" b="1" dirty="0" smtClean="0">
                <a:latin typeface="Minya Nouvelle" pitchFamily="2" charset="0"/>
              </a:rPr>
              <a:t>, </a:t>
            </a:r>
            <a:r>
              <a:rPr lang="sv-SE" b="1" dirty="0" err="1" smtClean="0">
                <a:latin typeface="Minya Nouvelle" pitchFamily="2" charset="0"/>
              </a:rPr>
              <a:t>child</a:t>
            </a:r>
            <a:r>
              <a:rPr lang="sv-SE" b="1" dirty="0" smtClean="0">
                <a:latin typeface="Minya Nouvelle" pitchFamily="2" charset="0"/>
              </a:rPr>
              <a:t>, </a:t>
            </a:r>
            <a:r>
              <a:rPr lang="sv-SE" b="1" dirty="0" err="1" smtClean="0">
                <a:latin typeface="Minya Nouvelle" pitchFamily="2" charset="0"/>
              </a:rPr>
              <a:t>parents</a:t>
            </a:r>
            <a:r>
              <a:rPr lang="sv-SE" dirty="0" smtClean="0">
                <a:latin typeface="Minya Nouvelle" pitchFamily="2" charset="0"/>
              </a:rPr>
              <a:t>.</a:t>
            </a:r>
            <a:endParaRPr lang="sv-SE" b="1" dirty="0" smtClean="0">
              <a:latin typeface="Minya Nouvelle" pitchFamily="2" charset="0"/>
            </a:endParaRPr>
          </a:p>
        </p:txBody>
      </p:sp>
    </p:spTree>
    <p:extLst>
      <p:ext uri="{BB962C8B-B14F-4D97-AF65-F5344CB8AC3E}">
        <p14:creationId xmlns:p14="http://schemas.microsoft.com/office/powerpoint/2010/main" val="3498849774"/>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9512" y="1829048"/>
            <a:ext cx="4501734" cy="1460500"/>
          </a:xfrm>
        </p:spPr>
        <p:txBody>
          <a:bodyPr/>
          <a:lstStyle/>
          <a:p>
            <a:r>
              <a:rPr lang="en-US" b="1" dirty="0"/>
              <a:t>Douglas </a:t>
            </a:r>
            <a:r>
              <a:rPr lang="en-US" b="1" dirty="0" err="1"/>
              <a:t>Crockford</a:t>
            </a:r>
            <a:r>
              <a:rPr lang="en-US" b="1" dirty="0"/>
              <a:t> can travel back in time with a negative </a:t>
            </a:r>
            <a:r>
              <a:rPr lang="en-US" b="1" dirty="0" err="1"/>
              <a:t>setTimeout</a:t>
            </a:r>
            <a:endParaRPr lang="sv-SE" b="1" dirty="0"/>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668"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4532010" cy="369332"/>
          </a:xfrm>
          <a:prstGeom prst="rect">
            <a:avLst/>
          </a:prstGeom>
          <a:noFill/>
        </p:spPr>
        <p:txBody>
          <a:bodyPr wrap="none" rtlCol="0">
            <a:spAutoFit/>
          </a:bodyPr>
          <a:lstStyle/>
          <a:p>
            <a:r>
              <a:rPr lang="sv-SE" dirty="0">
                <a:latin typeface="Minya Nouvelle" pitchFamily="2" charset="0"/>
              </a:rPr>
              <a:t>Källa: http://twitter.com/crockfordfacts</a:t>
            </a:r>
          </a:p>
        </p:txBody>
      </p:sp>
    </p:spTree>
    <p:extLst>
      <p:ext uri="{BB962C8B-B14F-4D97-AF65-F5344CB8AC3E}">
        <p14:creationId xmlns:p14="http://schemas.microsoft.com/office/powerpoint/2010/main" val="1531022444"/>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Validering</a:t>
            </a:r>
            <a:endParaRPr lang="sv-SE" dirty="0"/>
          </a:p>
        </p:txBody>
      </p:sp>
      <p:pic>
        <p:nvPicPr>
          <p:cNvPr id="1026" name="Picture 2" descr="L:\WorkSpace\tstjo\Icons\v_collection_png\256x256\shadow\user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339752" y="2065412"/>
            <a:ext cx="1512168" cy="15121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05913" y="2251118"/>
            <a:ext cx="1584176" cy="216024"/>
          </a:xfrm>
          <a:prstGeom prst="rect">
            <a:avLst/>
          </a:prstGeom>
          <a:ln>
            <a:tailEnd type="arrow"/>
          </a:ln>
        </p:spPr>
        <p:style>
          <a:lnRef idx="2">
            <a:schemeClr val="accent6"/>
          </a:lnRef>
          <a:fillRef idx="1">
            <a:schemeClr val="lt1"/>
          </a:fillRef>
          <a:effectRef idx="0">
            <a:schemeClr val="accent6"/>
          </a:effectRef>
          <a:fontRef idx="minor">
            <a:schemeClr val="dk1"/>
          </a:fontRef>
        </p:style>
        <p:txBody>
          <a:bodyPr rtlCol="0" anchor="ctr"/>
          <a:lstStyle/>
          <a:p>
            <a:r>
              <a:rPr lang="sv-SE" dirty="0" smtClean="0"/>
              <a:t>391 62</a:t>
            </a:r>
            <a:endParaRPr lang="sv-SE" dirty="0"/>
          </a:p>
        </p:txBody>
      </p:sp>
      <p:sp>
        <p:nvSpPr>
          <p:cNvPr id="6" name="Rectangle 5"/>
          <p:cNvSpPr/>
          <p:nvPr/>
        </p:nvSpPr>
        <p:spPr>
          <a:xfrm>
            <a:off x="4305913" y="2827182"/>
            <a:ext cx="1584176" cy="216024"/>
          </a:xfrm>
          <a:prstGeom prst="rect">
            <a:avLst/>
          </a:prstGeom>
          <a:solidFill>
            <a:schemeClr val="accent3">
              <a:lumMod val="20000"/>
              <a:lumOff val="80000"/>
            </a:schemeClr>
          </a:solidFill>
          <a:ln>
            <a:tailEnd type="arrow"/>
          </a:ln>
        </p:spPr>
        <p:style>
          <a:lnRef idx="2">
            <a:schemeClr val="accent6"/>
          </a:lnRef>
          <a:fillRef idx="1">
            <a:schemeClr val="lt1"/>
          </a:fillRef>
          <a:effectRef idx="0">
            <a:schemeClr val="accent6"/>
          </a:effectRef>
          <a:fontRef idx="minor">
            <a:schemeClr val="dk1"/>
          </a:fontRef>
        </p:style>
        <p:txBody>
          <a:bodyPr rtlCol="0" anchor="ctr"/>
          <a:lstStyle/>
          <a:p>
            <a:r>
              <a:rPr lang="sv-SE" dirty="0" err="1" smtClean="0"/>
              <a:t>ellen@nu</a:t>
            </a:r>
            <a:endParaRPr lang="sv-SE" dirty="0"/>
          </a:p>
        </p:txBody>
      </p:sp>
      <p:sp>
        <p:nvSpPr>
          <p:cNvPr id="7" name="Rectangle 6"/>
          <p:cNvSpPr/>
          <p:nvPr/>
        </p:nvSpPr>
        <p:spPr>
          <a:xfrm>
            <a:off x="4305913" y="3403246"/>
            <a:ext cx="1584176" cy="216024"/>
          </a:xfrm>
          <a:prstGeom prst="rect">
            <a:avLst/>
          </a:prstGeom>
          <a:ln>
            <a:tailEnd type="arrow"/>
          </a:ln>
        </p:spPr>
        <p:style>
          <a:lnRef idx="2">
            <a:schemeClr val="accent6"/>
          </a:lnRef>
          <a:fillRef idx="1">
            <a:schemeClr val="lt1"/>
          </a:fillRef>
          <a:effectRef idx="0">
            <a:schemeClr val="accent6"/>
          </a:effectRef>
          <a:fontRef idx="minor">
            <a:schemeClr val="dk1"/>
          </a:fontRef>
        </p:style>
        <p:txBody>
          <a:bodyPr rtlCol="0" anchor="ctr"/>
          <a:lstStyle/>
          <a:p>
            <a:r>
              <a:rPr lang="sv-SE" dirty="0" smtClean="0"/>
              <a:t>841211-1389</a:t>
            </a:r>
            <a:endParaRPr lang="sv-SE" dirty="0"/>
          </a:p>
        </p:txBody>
      </p:sp>
      <p:sp>
        <p:nvSpPr>
          <p:cNvPr id="5" name="TextBox 4"/>
          <p:cNvSpPr txBox="1"/>
          <p:nvPr/>
        </p:nvSpPr>
        <p:spPr>
          <a:xfrm>
            <a:off x="4211960" y="1993404"/>
            <a:ext cx="1292662" cy="307777"/>
          </a:xfrm>
          <a:prstGeom prst="rect">
            <a:avLst/>
          </a:prstGeom>
          <a:noFill/>
        </p:spPr>
        <p:txBody>
          <a:bodyPr wrap="none" rtlCol="0">
            <a:spAutoFit/>
          </a:bodyPr>
          <a:lstStyle/>
          <a:p>
            <a:r>
              <a:rPr lang="sv-SE" sz="1400" dirty="0" smtClean="0">
                <a:latin typeface="Minya Nouvelle" pitchFamily="2" charset="0"/>
              </a:rPr>
              <a:t>Postnummer:</a:t>
            </a:r>
          </a:p>
        </p:txBody>
      </p:sp>
      <p:sp>
        <p:nvSpPr>
          <p:cNvPr id="9" name="TextBox 8"/>
          <p:cNvSpPr txBox="1"/>
          <p:nvPr/>
        </p:nvSpPr>
        <p:spPr>
          <a:xfrm>
            <a:off x="4226590" y="2584098"/>
            <a:ext cx="1255472" cy="307777"/>
          </a:xfrm>
          <a:prstGeom prst="rect">
            <a:avLst/>
          </a:prstGeom>
          <a:noFill/>
        </p:spPr>
        <p:txBody>
          <a:bodyPr wrap="none" rtlCol="0">
            <a:spAutoFit/>
          </a:bodyPr>
          <a:lstStyle/>
          <a:p>
            <a:r>
              <a:rPr lang="sv-SE" sz="1400" dirty="0" smtClean="0">
                <a:latin typeface="Minya Nouvelle" pitchFamily="2" charset="0"/>
              </a:rPr>
              <a:t>E-postadress:</a:t>
            </a:r>
          </a:p>
        </p:txBody>
      </p:sp>
      <p:sp>
        <p:nvSpPr>
          <p:cNvPr id="10" name="TextBox 9"/>
          <p:cNvSpPr txBox="1"/>
          <p:nvPr/>
        </p:nvSpPr>
        <p:spPr>
          <a:xfrm>
            <a:off x="4232763" y="3165277"/>
            <a:ext cx="1488228" cy="307777"/>
          </a:xfrm>
          <a:prstGeom prst="rect">
            <a:avLst/>
          </a:prstGeom>
          <a:noFill/>
        </p:spPr>
        <p:txBody>
          <a:bodyPr wrap="none" rtlCol="0">
            <a:spAutoFit/>
          </a:bodyPr>
          <a:lstStyle/>
          <a:p>
            <a:r>
              <a:rPr lang="sv-SE" sz="1400" dirty="0" smtClean="0">
                <a:latin typeface="Minya Nouvelle" pitchFamily="2" charset="0"/>
              </a:rPr>
              <a:t>Personnummer:</a:t>
            </a:r>
          </a:p>
        </p:txBody>
      </p:sp>
      <p:sp>
        <p:nvSpPr>
          <p:cNvPr id="8" name="Rectangle 7"/>
          <p:cNvSpPr/>
          <p:nvPr/>
        </p:nvSpPr>
        <p:spPr>
          <a:xfrm>
            <a:off x="5027734" y="3865612"/>
            <a:ext cx="862355" cy="288032"/>
          </a:xfrm>
          <a:prstGeom prst="rect">
            <a:avLst/>
          </a:prstGeom>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r>
              <a:rPr lang="sv-SE" dirty="0" smtClean="0">
                <a:solidFill>
                  <a:schemeClr val="bg1">
                    <a:lumMod val="65000"/>
                  </a:schemeClr>
                </a:solidFill>
              </a:rPr>
              <a:t>Skicka</a:t>
            </a:r>
            <a:endParaRPr lang="sv-SE" dirty="0">
              <a:solidFill>
                <a:schemeClr val="bg1">
                  <a:lumMod val="65000"/>
                </a:schemeClr>
              </a:solidFill>
            </a:endParaRPr>
          </a:p>
        </p:txBody>
      </p:sp>
    </p:spTree>
    <p:extLst>
      <p:ext uri="{BB962C8B-B14F-4D97-AF65-F5344CB8AC3E}">
        <p14:creationId xmlns:p14="http://schemas.microsoft.com/office/powerpoint/2010/main" val="174234250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Formulär, skicka</a:t>
            </a:r>
            <a:endParaRPr lang="sv-SE" dirty="0"/>
          </a:p>
        </p:txBody>
      </p:sp>
      <p:graphicFrame>
        <p:nvGraphicFramePr>
          <p:cNvPr id="4" name="Group 61"/>
          <p:cNvGraphicFramePr>
            <a:graphicFrameLocks noGrp="1"/>
          </p:cNvGraphicFramePr>
          <p:nvPr>
            <p:extLst>
              <p:ext uri="{D42A27DB-BD31-4B8C-83A1-F6EECF244321}">
                <p14:modId xmlns:p14="http://schemas.microsoft.com/office/powerpoint/2010/main" val="2644960620"/>
              </p:ext>
            </p:extLst>
          </p:nvPr>
        </p:nvGraphicFramePr>
        <p:xfrm>
          <a:off x="753120" y="1129308"/>
          <a:ext cx="7705725" cy="1012320"/>
        </p:xfrm>
        <a:graphic>
          <a:graphicData uri="http://schemas.openxmlformats.org/drawingml/2006/table">
            <a:tbl>
              <a:tblPr/>
              <a:tblGrid>
                <a:gridCol w="2663825"/>
                <a:gridCol w="50419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Metoder</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submit</a:t>
                      </a:r>
                      <a:r>
                        <a:rPr kumimoji="0" lang="sv-SE" sz="1200" b="1" i="0" u="none" strike="noStrike" cap="none" normalizeH="0" baseline="0" dirty="0" smtClean="0">
                          <a:ln>
                            <a:noFill/>
                          </a:ln>
                          <a:solidFill>
                            <a:srgbClr val="5F5F5F"/>
                          </a:solidFill>
                          <a:effectLst/>
                          <a:latin typeface="Verdana" pitchFamily="34"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Skickar formuläret. </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reset</a:t>
                      </a:r>
                      <a:r>
                        <a:rPr kumimoji="0" lang="sv-SE" sz="1200" b="1" i="0" u="none" strike="noStrike" cap="none" normalizeH="0" baseline="0" dirty="0" smtClean="0">
                          <a:ln>
                            <a:noFill/>
                          </a:ln>
                          <a:solidFill>
                            <a:srgbClr val="5F5F5F"/>
                          </a:solidFill>
                          <a:effectLst/>
                          <a:latin typeface="Verdana" pitchFamily="34"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sv-SE" sz="1200" b="0" i="0" u="none" strike="noStrike" cap="none" normalizeH="0" baseline="0" dirty="0" smtClean="0">
                          <a:ln>
                            <a:noFill/>
                          </a:ln>
                          <a:solidFill>
                            <a:srgbClr val="5F5F5F"/>
                          </a:solidFill>
                          <a:effectLst/>
                          <a:latin typeface="Verdana" pitchFamily="34" charset="0"/>
                        </a:rPr>
                        <a:t>Motsvarar om användaren klickar på en </a:t>
                      </a:r>
                      <a:r>
                        <a:rPr kumimoji="0" lang="sv-SE" sz="1200" b="0" i="0" u="none" strike="noStrike" cap="none" normalizeH="0" baseline="0" dirty="0" err="1" smtClean="0">
                          <a:ln>
                            <a:noFill/>
                          </a:ln>
                          <a:solidFill>
                            <a:srgbClr val="5F5F5F"/>
                          </a:solidFill>
                          <a:effectLst/>
                          <a:latin typeface="Verdana" pitchFamily="34" charset="0"/>
                        </a:rPr>
                        <a:t>reset</a:t>
                      </a:r>
                      <a:r>
                        <a:rPr kumimoji="0" lang="sv-SE" sz="1200" b="0" i="0" u="none" strike="noStrike" cap="none" normalizeH="0" baseline="0" dirty="0" smtClean="0">
                          <a:ln>
                            <a:noFill/>
                          </a:ln>
                          <a:solidFill>
                            <a:srgbClr val="5F5F5F"/>
                          </a:solidFill>
                          <a:effectLst/>
                          <a:latin typeface="Verdana" pitchFamily="34" charset="0"/>
                        </a:rPr>
                        <a:t>-knapp i formuläret.</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graphicFrame>
        <p:nvGraphicFramePr>
          <p:cNvPr id="5" name="Group 81"/>
          <p:cNvGraphicFramePr>
            <a:graphicFrameLocks noGrp="1"/>
          </p:cNvGraphicFramePr>
          <p:nvPr>
            <p:extLst>
              <p:ext uri="{D42A27DB-BD31-4B8C-83A1-F6EECF244321}">
                <p14:modId xmlns:p14="http://schemas.microsoft.com/office/powerpoint/2010/main" val="2111237024"/>
              </p:ext>
            </p:extLst>
          </p:nvPr>
        </p:nvGraphicFramePr>
        <p:xfrm>
          <a:off x="754707" y="2281436"/>
          <a:ext cx="7705725" cy="1012320"/>
        </p:xfrm>
        <a:graphic>
          <a:graphicData uri="http://schemas.openxmlformats.org/drawingml/2006/table">
            <a:tbl>
              <a:tblPr/>
              <a:tblGrid>
                <a:gridCol w="2663825"/>
                <a:gridCol w="50419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Event</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onsubmit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Inträffar precis innan formuläret skickas. Returneras false skickas inte formuläret. (Utmärkt vid validering)</a:t>
                      </a:r>
                      <a:endParaRPr kumimoji="0" lang="sv-SE" sz="1200" b="1" i="0" u="none" strike="noStrike" cap="none" normalizeH="0" baseline="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onreset</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Inträffar precis innan formuläret återställs.</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pic>
        <p:nvPicPr>
          <p:cNvPr id="1026" name="Picture 2" descr="P:\Icons\48x48\shadow\form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27"/>
          <p:cNvSpPr txBox="1">
            <a:spLocks noChangeArrowheads="1"/>
          </p:cNvSpPr>
          <p:nvPr/>
        </p:nvSpPr>
        <p:spPr bwMode="auto">
          <a:xfrm>
            <a:off x="754386" y="3433564"/>
            <a:ext cx="7704856" cy="20313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1800" dirty="0">
                <a:latin typeface="Courier New" pitchFamily="49" charset="0"/>
              </a:rPr>
              <a:t>var form = </a:t>
            </a:r>
            <a:r>
              <a:rPr lang="sv-SE" sz="1800" dirty="0" err="1">
                <a:latin typeface="Courier New" pitchFamily="49" charset="0"/>
              </a:rPr>
              <a:t>document.getElementById</a:t>
            </a:r>
            <a:r>
              <a:rPr lang="sv-SE" sz="1800" dirty="0" smtClean="0">
                <a:latin typeface="Courier New" pitchFamily="49" charset="0"/>
              </a:rPr>
              <a:t>("</a:t>
            </a:r>
            <a:r>
              <a:rPr lang="sv-SE" sz="1800" dirty="0" err="1" smtClean="0">
                <a:latin typeface="Courier New" pitchFamily="49" charset="0"/>
              </a:rPr>
              <a:t>myForm</a:t>
            </a:r>
            <a:r>
              <a:rPr lang="sv-SE" sz="1800" dirty="0" smtClean="0">
                <a:latin typeface="Courier New" pitchFamily="49" charset="0"/>
              </a:rPr>
              <a:t>");</a:t>
            </a:r>
          </a:p>
          <a:p>
            <a:pPr>
              <a:spcBef>
                <a:spcPct val="50000"/>
              </a:spcBef>
            </a:pPr>
            <a:r>
              <a:rPr lang="sv-SE" dirty="0" err="1" smtClean="0">
                <a:latin typeface="Courier New" pitchFamily="49" charset="0"/>
              </a:rPr>
              <a:t>form.onsubmit</a:t>
            </a:r>
            <a:r>
              <a:rPr lang="sv-SE" dirty="0" smtClean="0">
                <a:latin typeface="Courier New" pitchFamily="49" charset="0"/>
              </a:rPr>
              <a:t> = </a:t>
            </a:r>
            <a:r>
              <a:rPr lang="sv-SE" dirty="0" err="1" smtClean="0">
                <a:latin typeface="Courier New" pitchFamily="49" charset="0"/>
              </a:rPr>
              <a:t>function</a:t>
            </a:r>
            <a:r>
              <a:rPr lang="sv-SE" dirty="0" smtClean="0">
                <a:latin typeface="Courier New" pitchFamily="49" charset="0"/>
              </a:rPr>
              <a:t>(e){</a:t>
            </a:r>
          </a:p>
          <a:p>
            <a:pPr>
              <a:spcBef>
                <a:spcPct val="50000"/>
              </a:spcBef>
            </a:pPr>
            <a:r>
              <a:rPr lang="sv-SE" sz="1800" dirty="0" smtClean="0">
                <a:latin typeface="Courier New" pitchFamily="49" charset="0"/>
              </a:rPr>
              <a:t>     // Gör validering av </a:t>
            </a:r>
            <a:r>
              <a:rPr lang="sv-SE" sz="1800" dirty="0" err="1" smtClean="0">
                <a:latin typeface="Courier New" pitchFamily="49" charset="0"/>
              </a:rPr>
              <a:t>datat</a:t>
            </a:r>
            <a:r>
              <a:rPr lang="sv-SE" sz="1800" dirty="0" smtClean="0">
                <a:latin typeface="Courier New" pitchFamily="49" charset="0"/>
              </a:rPr>
              <a:t> som ska skickas.</a:t>
            </a:r>
          </a:p>
          <a:p>
            <a:pPr>
              <a:spcBef>
                <a:spcPct val="50000"/>
              </a:spcBef>
            </a:pPr>
            <a:r>
              <a:rPr lang="sv-SE" dirty="0">
                <a:latin typeface="Courier New" pitchFamily="49" charset="0"/>
              </a:rPr>
              <a:t> </a:t>
            </a:r>
            <a:r>
              <a:rPr lang="sv-SE" dirty="0" smtClean="0">
                <a:latin typeface="Courier New" pitchFamily="49" charset="0"/>
              </a:rPr>
              <a:t>    </a:t>
            </a:r>
            <a:r>
              <a:rPr lang="sv-SE" dirty="0" err="1" smtClean="0">
                <a:latin typeface="Courier New" pitchFamily="49" charset="0"/>
              </a:rPr>
              <a:t>if</a:t>
            </a:r>
            <a:r>
              <a:rPr lang="sv-SE" dirty="0" smtClean="0">
                <a:latin typeface="Courier New" pitchFamily="49" charset="0"/>
              </a:rPr>
              <a:t>(!ok){ </a:t>
            </a:r>
            <a:r>
              <a:rPr lang="sv-SE" dirty="0" err="1" smtClean="0">
                <a:latin typeface="Courier New" pitchFamily="49" charset="0"/>
              </a:rPr>
              <a:t>return</a:t>
            </a:r>
            <a:r>
              <a:rPr lang="sv-SE" dirty="0" smtClean="0">
                <a:latin typeface="Courier New" pitchFamily="49" charset="0"/>
              </a:rPr>
              <a:t> </a:t>
            </a:r>
            <a:r>
              <a:rPr lang="sv-SE" dirty="0" err="1" smtClean="0">
                <a:latin typeface="Courier New" pitchFamily="49" charset="0"/>
              </a:rPr>
              <a:t>false</a:t>
            </a:r>
            <a:r>
              <a:rPr lang="sv-SE" dirty="0" smtClean="0">
                <a:latin typeface="Courier New" pitchFamily="49" charset="0"/>
              </a:rPr>
              <a:t>; }</a:t>
            </a:r>
            <a:endParaRPr lang="sv-SE" sz="1800" dirty="0">
              <a:latin typeface="Courier New" pitchFamily="49" charset="0"/>
            </a:endParaRPr>
          </a:p>
          <a:p>
            <a:pPr>
              <a:spcBef>
                <a:spcPct val="50000"/>
              </a:spcBef>
            </a:pPr>
            <a:r>
              <a:rPr lang="sv-SE" dirty="0" smtClean="0">
                <a:latin typeface="Courier New" pitchFamily="49" charset="0"/>
              </a:rPr>
              <a:t>}</a:t>
            </a:r>
            <a:endParaRPr lang="sv-SE" sz="1800" dirty="0">
              <a:latin typeface="Courier New" pitchFamily="49" charset="0"/>
            </a:endParaRPr>
          </a:p>
        </p:txBody>
      </p:sp>
    </p:spTree>
    <p:extLst>
      <p:ext uri="{BB962C8B-B14F-4D97-AF65-F5344CB8AC3E}">
        <p14:creationId xmlns:p14="http://schemas.microsoft.com/office/powerpoint/2010/main" val="2218822188"/>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Komma åt formulärkontroller</a:t>
            </a:r>
            <a:endParaRPr lang="sv-SE" sz="3600" dirty="0"/>
          </a:p>
        </p:txBody>
      </p:sp>
      <p:sp>
        <p:nvSpPr>
          <p:cNvPr id="4" name="Text Box 34"/>
          <p:cNvSpPr txBox="1">
            <a:spLocks noChangeArrowheads="1"/>
          </p:cNvSpPr>
          <p:nvPr/>
        </p:nvSpPr>
        <p:spPr bwMode="auto">
          <a:xfrm>
            <a:off x="250826" y="1057300"/>
            <a:ext cx="7561263" cy="646331"/>
          </a:xfrm>
          <a:prstGeom prst="rect">
            <a:avLst/>
          </a:prstGeom>
          <a:noFill/>
          <a:ln w="9525" algn="ctr">
            <a:noFill/>
            <a:miter lim="800000"/>
            <a:headEnd/>
            <a:tailEnd/>
          </a:ln>
        </p:spPr>
        <p:txBody>
          <a:bodyPr>
            <a:spAutoFit/>
          </a:bodyPr>
          <a:lstStyle/>
          <a:p>
            <a:r>
              <a:rPr lang="sv-SE" dirty="0">
                <a:latin typeface="Minya Nouvelle" charset="0"/>
              </a:rPr>
              <a:t>För att komma åt formulärkontrollerna inom vårt formulär kan vi använda egenskapen elements:</a:t>
            </a:r>
          </a:p>
        </p:txBody>
      </p:sp>
      <p:sp>
        <p:nvSpPr>
          <p:cNvPr id="5" name="Text Box 35"/>
          <p:cNvSpPr txBox="1">
            <a:spLocks noChangeArrowheads="1"/>
          </p:cNvSpPr>
          <p:nvPr/>
        </p:nvSpPr>
        <p:spPr bwMode="auto">
          <a:xfrm>
            <a:off x="250827" y="1705372"/>
            <a:ext cx="8569325" cy="3293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600" dirty="0">
                <a:latin typeface="Courier New" pitchFamily="49" charset="0"/>
              </a:rPr>
              <a:t>var form = </a:t>
            </a:r>
            <a:r>
              <a:rPr lang="sv-SE" sz="1600" dirty="0" err="1">
                <a:latin typeface="Courier New" pitchFamily="49" charset="0"/>
              </a:rPr>
              <a:t>document.getElementById</a:t>
            </a:r>
            <a:r>
              <a:rPr lang="sv-SE" sz="1600" dirty="0" smtClean="0">
                <a:latin typeface="Courier New" pitchFamily="49" charset="0"/>
              </a:rPr>
              <a:t>("</a:t>
            </a:r>
            <a:r>
              <a:rPr lang="sv-SE" sz="1600" dirty="0" err="1" smtClean="0">
                <a:latin typeface="Courier New" pitchFamily="49" charset="0"/>
              </a:rPr>
              <a:t>myForm</a:t>
            </a:r>
            <a:r>
              <a:rPr lang="sv-SE" sz="1600" dirty="0" smtClean="0">
                <a:latin typeface="Courier New" pitchFamily="49" charset="0"/>
              </a:rPr>
              <a:t>");</a:t>
            </a:r>
            <a:endParaRPr lang="sv-SE" sz="1600" dirty="0">
              <a:latin typeface="Courier New" pitchFamily="49" charset="0"/>
            </a:endParaRPr>
          </a:p>
          <a:p>
            <a:pPr>
              <a:spcBef>
                <a:spcPct val="50000"/>
              </a:spcBef>
            </a:pPr>
            <a:endParaRPr lang="sv-SE" sz="1600" dirty="0" smtClean="0">
              <a:latin typeface="Courier New" pitchFamily="49" charset="0"/>
            </a:endParaRPr>
          </a:p>
          <a:p>
            <a:pPr>
              <a:spcBef>
                <a:spcPct val="50000"/>
              </a:spcBef>
            </a:pPr>
            <a:r>
              <a:rPr lang="sv-SE" sz="1600" dirty="0" smtClean="0">
                <a:latin typeface="Courier New" pitchFamily="49" charset="0"/>
              </a:rPr>
              <a:t>// Ger oss den första formulärkontrollen</a:t>
            </a:r>
            <a:br>
              <a:rPr lang="sv-SE" sz="1600" dirty="0" smtClean="0">
                <a:latin typeface="Courier New" pitchFamily="49" charset="0"/>
              </a:rPr>
            </a:br>
            <a:r>
              <a:rPr lang="sv-SE" sz="1600" dirty="0" smtClean="0">
                <a:latin typeface="Courier New" pitchFamily="49" charset="0"/>
              </a:rPr>
              <a:t>var k1 =</a:t>
            </a:r>
            <a:r>
              <a:rPr lang="sv-SE" sz="1600" b="1" dirty="0" smtClean="0">
                <a:latin typeface="Courier New" pitchFamily="49" charset="0"/>
              </a:rPr>
              <a:t> </a:t>
            </a:r>
            <a:r>
              <a:rPr lang="sv-SE" sz="1600" b="1" dirty="0" err="1" smtClean="0">
                <a:latin typeface="Courier New" pitchFamily="49" charset="0"/>
              </a:rPr>
              <a:t>form.elements</a:t>
            </a:r>
            <a:r>
              <a:rPr lang="sv-SE" sz="1600" b="1" dirty="0" smtClean="0">
                <a:latin typeface="Courier New" pitchFamily="49" charset="0"/>
              </a:rPr>
              <a:t>[0];</a:t>
            </a:r>
          </a:p>
          <a:p>
            <a:pPr>
              <a:spcBef>
                <a:spcPct val="50000"/>
              </a:spcBef>
            </a:pPr>
            <a:endParaRPr lang="sv-SE" sz="1600" dirty="0" smtClean="0">
              <a:latin typeface="Courier New" pitchFamily="49" charset="0"/>
            </a:endParaRPr>
          </a:p>
          <a:p>
            <a:pPr>
              <a:spcBef>
                <a:spcPct val="50000"/>
              </a:spcBef>
            </a:pPr>
            <a:r>
              <a:rPr lang="sv-SE" sz="1600" dirty="0" smtClean="0">
                <a:latin typeface="Courier New" pitchFamily="49" charset="0"/>
              </a:rPr>
              <a:t>//Hämta kontrollen med </a:t>
            </a:r>
            <a:r>
              <a:rPr lang="sv-SE" sz="1600" dirty="0" err="1" smtClean="0">
                <a:latin typeface="Courier New" pitchFamily="49" charset="0"/>
              </a:rPr>
              <a:t>name</a:t>
            </a:r>
            <a:r>
              <a:rPr lang="sv-SE" sz="1600" dirty="0" smtClean="0">
                <a:latin typeface="Courier New" pitchFamily="49" charset="0"/>
              </a:rPr>
              <a:t>="</a:t>
            </a:r>
            <a:r>
              <a:rPr lang="sv-SE" sz="1600" dirty="0" err="1" smtClean="0">
                <a:latin typeface="Courier New" pitchFamily="49" charset="0"/>
              </a:rPr>
              <a:t>firstName</a:t>
            </a:r>
            <a:r>
              <a:rPr lang="sv-SE" sz="1600" dirty="0" smtClean="0">
                <a:latin typeface="Courier New" pitchFamily="49" charset="0"/>
              </a:rPr>
              <a:t>"</a:t>
            </a:r>
            <a:br>
              <a:rPr lang="sv-SE" sz="1600" dirty="0" smtClean="0">
                <a:latin typeface="Courier New" pitchFamily="49" charset="0"/>
              </a:rPr>
            </a:br>
            <a:r>
              <a:rPr lang="sv-SE" sz="1600" dirty="0" smtClean="0">
                <a:latin typeface="Courier New" pitchFamily="49" charset="0"/>
              </a:rPr>
              <a:t>var </a:t>
            </a:r>
            <a:r>
              <a:rPr lang="sv-SE" sz="1600" dirty="0" err="1" smtClean="0">
                <a:latin typeface="Courier New" pitchFamily="49" charset="0"/>
              </a:rPr>
              <a:t>fn</a:t>
            </a:r>
            <a:r>
              <a:rPr lang="sv-SE" sz="1600" dirty="0" smtClean="0">
                <a:latin typeface="Courier New" pitchFamily="49" charset="0"/>
              </a:rPr>
              <a:t> = </a:t>
            </a:r>
            <a:r>
              <a:rPr lang="sv-SE" sz="1600" b="1" dirty="0" err="1" smtClean="0">
                <a:latin typeface="Courier New" pitchFamily="49" charset="0"/>
              </a:rPr>
              <a:t>form.elements</a:t>
            </a:r>
            <a:r>
              <a:rPr lang="sv-SE" sz="1600" b="1" dirty="0" smtClean="0">
                <a:latin typeface="Courier New" pitchFamily="49" charset="0"/>
              </a:rPr>
              <a:t>["</a:t>
            </a:r>
            <a:r>
              <a:rPr lang="sv-SE" sz="1600" b="1" dirty="0" err="1" smtClean="0">
                <a:latin typeface="Courier New" pitchFamily="49" charset="0"/>
              </a:rPr>
              <a:t>firstName</a:t>
            </a:r>
            <a:r>
              <a:rPr lang="sv-SE" sz="1600" b="1" dirty="0" smtClean="0">
                <a:latin typeface="Courier New" pitchFamily="49" charset="0"/>
              </a:rPr>
              <a:t>"];</a:t>
            </a:r>
          </a:p>
          <a:p>
            <a:pPr>
              <a:spcBef>
                <a:spcPct val="50000"/>
              </a:spcBef>
            </a:pPr>
            <a:endParaRPr lang="sv-SE" sz="1600" dirty="0" smtClean="0">
              <a:latin typeface="Courier New" pitchFamily="49" charset="0"/>
            </a:endParaRPr>
          </a:p>
          <a:p>
            <a:pPr>
              <a:spcBef>
                <a:spcPct val="50000"/>
              </a:spcBef>
            </a:pPr>
            <a:r>
              <a:rPr lang="sv-SE" sz="1600" dirty="0" smtClean="0">
                <a:latin typeface="Courier New" pitchFamily="49" charset="0"/>
              </a:rPr>
              <a:t>// Antalet kontroller i formuläret:</a:t>
            </a:r>
            <a:br>
              <a:rPr lang="sv-SE" sz="1600" dirty="0" smtClean="0">
                <a:latin typeface="Courier New" pitchFamily="49" charset="0"/>
              </a:rPr>
            </a:br>
            <a:r>
              <a:rPr lang="sv-SE" sz="1600" dirty="0" smtClean="0">
                <a:latin typeface="Courier New" pitchFamily="49" charset="0"/>
              </a:rPr>
              <a:t>var </a:t>
            </a:r>
            <a:r>
              <a:rPr lang="sv-SE" sz="1600" dirty="0" err="1">
                <a:latin typeface="Courier New" pitchFamily="49" charset="0"/>
              </a:rPr>
              <a:t>fn</a:t>
            </a:r>
            <a:r>
              <a:rPr lang="sv-SE" sz="1600" dirty="0">
                <a:latin typeface="Courier New" pitchFamily="49" charset="0"/>
              </a:rPr>
              <a:t> = </a:t>
            </a:r>
            <a:r>
              <a:rPr lang="sv-SE" sz="1600" b="1" dirty="0" err="1" smtClean="0">
                <a:latin typeface="Courier New" pitchFamily="49" charset="0"/>
              </a:rPr>
              <a:t>form.elements.length</a:t>
            </a:r>
            <a:r>
              <a:rPr lang="sv-SE" sz="1600" dirty="0" smtClean="0">
                <a:latin typeface="Courier New" pitchFamily="49" charset="0"/>
              </a:rPr>
              <a:t>;</a:t>
            </a:r>
            <a:endParaRPr lang="sv-SE" sz="2000" dirty="0">
              <a:latin typeface="Courier New" pitchFamily="49" charset="0"/>
            </a:endParaRPr>
          </a:p>
        </p:txBody>
      </p:sp>
      <p:pic>
        <p:nvPicPr>
          <p:cNvPr id="6" name="Picture 2" descr="P:\Icons\48x48\shadow\form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34"/>
          <p:cNvSpPr txBox="1">
            <a:spLocks noChangeArrowheads="1"/>
          </p:cNvSpPr>
          <p:nvPr/>
        </p:nvSpPr>
        <p:spPr bwMode="auto">
          <a:xfrm>
            <a:off x="234748" y="4982985"/>
            <a:ext cx="7561263" cy="646331"/>
          </a:xfrm>
          <a:prstGeom prst="rect">
            <a:avLst/>
          </a:prstGeom>
          <a:noFill/>
          <a:ln w="9525" algn="ctr">
            <a:noFill/>
            <a:miter lim="800000"/>
            <a:headEnd/>
            <a:tailEnd/>
          </a:ln>
        </p:spPr>
        <p:txBody>
          <a:bodyPr>
            <a:spAutoFit/>
          </a:bodyPr>
          <a:lstStyle/>
          <a:p>
            <a:r>
              <a:rPr lang="sv-SE" dirty="0" smtClean="0">
                <a:latin typeface="Minya Nouvelle" charset="0"/>
              </a:rPr>
              <a:t>Elements returnerar en lista med noder i de fall då flera kontroller delar samma namn som ofta är fallet med radioknappar.</a:t>
            </a:r>
            <a:endParaRPr lang="sv-SE" dirty="0">
              <a:latin typeface="Minya Nouvelle" charset="0"/>
            </a:endParaRPr>
          </a:p>
        </p:txBody>
      </p:sp>
    </p:spTree>
    <p:extLst>
      <p:ext uri="{BB962C8B-B14F-4D97-AF65-F5344CB8AC3E}">
        <p14:creationId xmlns:p14="http://schemas.microsoft.com/office/powerpoint/2010/main" val="194106260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55976" y="1129308"/>
            <a:ext cx="4536504" cy="1728192"/>
          </a:xfrm>
          <a:prstGeom prst="rect">
            <a:avLst/>
          </a:prstGeom>
          <a:solidFill>
            <a:srgbClr val="FFFFFF"/>
          </a:solidFill>
          <a:ln w="19050">
            <a:noFill/>
            <a:tailEnd type="arrow"/>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Formulärelement</a:t>
            </a:r>
            <a:endParaRPr lang="sv-SE" dirty="0"/>
          </a:p>
        </p:txBody>
      </p:sp>
      <p:pic>
        <p:nvPicPr>
          <p:cNvPr id="4" name="Picture 65"/>
          <p:cNvPicPr>
            <a:picLocks noChangeAspect="1" noChangeArrowheads="1"/>
          </p:cNvPicPr>
          <p:nvPr/>
        </p:nvPicPr>
        <p:blipFill>
          <a:blip r:embed="rId2" cstate="print"/>
          <a:srcRect/>
          <a:stretch>
            <a:fillRect/>
          </a:stretch>
        </p:blipFill>
        <p:spPr bwMode="auto">
          <a:xfrm>
            <a:off x="4447480" y="1896368"/>
            <a:ext cx="1295400" cy="673100"/>
          </a:xfrm>
          <a:prstGeom prst="rect">
            <a:avLst/>
          </a:prstGeom>
          <a:noFill/>
          <a:ln w="9525">
            <a:noFill/>
            <a:miter lim="800000"/>
            <a:headEnd/>
            <a:tailEnd/>
          </a:ln>
        </p:spPr>
      </p:pic>
      <p:pic>
        <p:nvPicPr>
          <p:cNvPr id="5" name="Picture 60"/>
          <p:cNvPicPr>
            <a:picLocks noChangeAspect="1" noChangeArrowheads="1"/>
          </p:cNvPicPr>
          <p:nvPr/>
        </p:nvPicPr>
        <p:blipFill>
          <a:blip r:embed="rId3" cstate="print"/>
          <a:srcRect/>
          <a:stretch>
            <a:fillRect/>
          </a:stretch>
        </p:blipFill>
        <p:spPr bwMode="auto">
          <a:xfrm>
            <a:off x="5528568" y="1175643"/>
            <a:ext cx="2289175" cy="387350"/>
          </a:xfrm>
          <a:prstGeom prst="rect">
            <a:avLst/>
          </a:prstGeom>
          <a:noFill/>
          <a:ln w="9525">
            <a:noFill/>
            <a:miter lim="800000"/>
            <a:headEnd/>
            <a:tailEnd/>
          </a:ln>
        </p:spPr>
      </p:pic>
      <p:pic>
        <p:nvPicPr>
          <p:cNvPr id="6" name="Picture 61"/>
          <p:cNvPicPr>
            <a:picLocks noChangeAspect="1" noChangeArrowheads="1"/>
          </p:cNvPicPr>
          <p:nvPr/>
        </p:nvPicPr>
        <p:blipFill>
          <a:blip r:embed="rId4" cstate="print"/>
          <a:srcRect/>
          <a:stretch>
            <a:fillRect/>
          </a:stretch>
        </p:blipFill>
        <p:spPr bwMode="auto">
          <a:xfrm>
            <a:off x="6392168" y="1320106"/>
            <a:ext cx="2259012" cy="1244600"/>
          </a:xfrm>
          <a:prstGeom prst="rect">
            <a:avLst/>
          </a:prstGeom>
          <a:noFill/>
          <a:ln w="9525">
            <a:noFill/>
            <a:miter lim="800000"/>
            <a:headEnd/>
            <a:tailEnd/>
          </a:ln>
        </p:spPr>
      </p:pic>
      <p:pic>
        <p:nvPicPr>
          <p:cNvPr id="7" name="Picture 62"/>
          <p:cNvPicPr>
            <a:picLocks noChangeAspect="1" noChangeArrowheads="1"/>
          </p:cNvPicPr>
          <p:nvPr/>
        </p:nvPicPr>
        <p:blipFill>
          <a:blip r:embed="rId5" cstate="print"/>
          <a:srcRect/>
          <a:stretch>
            <a:fillRect/>
          </a:stretch>
        </p:blipFill>
        <p:spPr bwMode="auto">
          <a:xfrm>
            <a:off x="6968430" y="1894781"/>
            <a:ext cx="1924050" cy="352425"/>
          </a:xfrm>
          <a:prstGeom prst="rect">
            <a:avLst/>
          </a:prstGeom>
          <a:noFill/>
          <a:ln w="9525">
            <a:noFill/>
            <a:miter lim="800000"/>
            <a:headEnd/>
            <a:tailEnd/>
          </a:ln>
        </p:spPr>
      </p:pic>
      <p:pic>
        <p:nvPicPr>
          <p:cNvPr id="8" name="Picture 63"/>
          <p:cNvPicPr>
            <a:picLocks noChangeAspect="1" noChangeArrowheads="1"/>
          </p:cNvPicPr>
          <p:nvPr/>
        </p:nvPicPr>
        <p:blipFill>
          <a:blip r:embed="rId6" cstate="print"/>
          <a:srcRect/>
          <a:stretch>
            <a:fillRect/>
          </a:stretch>
        </p:blipFill>
        <p:spPr bwMode="auto">
          <a:xfrm>
            <a:off x="5455543" y="1536006"/>
            <a:ext cx="1152525" cy="606425"/>
          </a:xfrm>
          <a:prstGeom prst="rect">
            <a:avLst/>
          </a:prstGeom>
          <a:noFill/>
          <a:ln w="9525">
            <a:noFill/>
            <a:miter lim="800000"/>
            <a:headEnd/>
            <a:tailEnd/>
          </a:ln>
        </p:spPr>
      </p:pic>
      <p:graphicFrame>
        <p:nvGraphicFramePr>
          <p:cNvPr id="12" name="Group 71"/>
          <p:cNvGraphicFramePr>
            <a:graphicFrameLocks noGrp="1"/>
          </p:cNvGraphicFramePr>
          <p:nvPr>
            <p:extLst>
              <p:ext uri="{D42A27DB-BD31-4B8C-83A1-F6EECF244321}">
                <p14:modId xmlns:p14="http://schemas.microsoft.com/office/powerpoint/2010/main" val="1691400976"/>
              </p:ext>
            </p:extLst>
          </p:nvPr>
        </p:nvGraphicFramePr>
        <p:xfrm>
          <a:off x="611188" y="2684988"/>
          <a:ext cx="7705725" cy="2764800"/>
        </p:xfrm>
        <a:graphic>
          <a:graphicData uri="http://schemas.openxmlformats.org/drawingml/2006/table">
            <a:tbl>
              <a:tblPr/>
              <a:tblGrid>
                <a:gridCol w="2016596"/>
                <a:gridCol w="5689129"/>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Metod/Egenskap</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form</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Ger oss det formulär i vilket kontrollen ligger. (Read </a:t>
                      </a:r>
                      <a:r>
                        <a:rPr kumimoji="0" lang="sv-SE" sz="1200" b="0" i="0" u="none" strike="noStrike" cap="none" normalizeH="0" baseline="0" dirty="0" err="1" smtClean="0">
                          <a:ln>
                            <a:noFill/>
                          </a:ln>
                          <a:solidFill>
                            <a:srgbClr val="5F5F5F"/>
                          </a:solidFill>
                          <a:effectLst/>
                          <a:latin typeface="Verdana" pitchFamily="34" charset="0"/>
                        </a:rPr>
                        <a:t>only</a:t>
                      </a:r>
                      <a:r>
                        <a:rPr kumimoji="0" lang="sv-SE" sz="1200" b="0" i="0" u="none" strike="noStrike" cap="none" normalizeH="0" baseline="0" dirty="0" smtClean="0">
                          <a:ln>
                            <a:noFill/>
                          </a:ln>
                          <a:solidFill>
                            <a:srgbClr val="5F5F5F"/>
                          </a:solidFill>
                          <a:effectLst/>
                          <a:latin typeface="Verdana" pitchFamily="34" charset="0"/>
                        </a:rPr>
                        <a:t>)</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name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Elementets namn</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type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Elementets typ (checkbox, text....)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disabled</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Elementet är avaktiverat. Syns men kan inte användas. (</a:t>
                      </a:r>
                      <a:r>
                        <a:rPr kumimoji="0" lang="sv-SE" sz="1200" b="0" i="0" u="none" strike="noStrike" cap="none" normalizeH="0" baseline="0" dirty="0" err="1" smtClean="0">
                          <a:ln>
                            <a:noFill/>
                          </a:ln>
                          <a:solidFill>
                            <a:srgbClr val="5F5F5F"/>
                          </a:solidFill>
                          <a:effectLst/>
                          <a:latin typeface="Verdana" pitchFamily="34" charset="0"/>
                        </a:rPr>
                        <a:t>true</a:t>
                      </a:r>
                      <a:r>
                        <a:rPr kumimoji="0" lang="sv-SE" sz="1200" b="0" i="0" u="none" strike="noStrike" cap="none" normalizeH="0" baseline="0" dirty="0" smtClean="0">
                          <a:ln>
                            <a:noFill/>
                          </a:ln>
                          <a:solidFill>
                            <a:srgbClr val="5F5F5F"/>
                          </a:solidFill>
                          <a:effectLst/>
                          <a:latin typeface="Verdana" pitchFamily="34" charset="0"/>
                        </a:rPr>
                        <a:t>/</a:t>
                      </a:r>
                      <a:r>
                        <a:rPr kumimoji="0" lang="sv-SE" sz="1200" b="0" i="0" u="none" strike="noStrike" cap="none" normalizeH="0" baseline="0" dirty="0" err="1" smtClean="0">
                          <a:ln>
                            <a:noFill/>
                          </a:ln>
                          <a:solidFill>
                            <a:srgbClr val="5F5F5F"/>
                          </a:solidFill>
                          <a:effectLst/>
                          <a:latin typeface="Verdana" pitchFamily="34" charset="0"/>
                        </a:rPr>
                        <a:t>false</a:t>
                      </a:r>
                      <a:r>
                        <a:rPr kumimoji="0" lang="sv-SE" sz="1200" b="0" i="0" u="none" strike="noStrike" cap="none" normalizeH="0" baseline="0" dirty="0" smtClean="0">
                          <a:ln>
                            <a:noFill/>
                          </a:ln>
                          <a:solidFill>
                            <a:srgbClr val="5F5F5F"/>
                          </a:solidFill>
                          <a:effectLst/>
                          <a:latin typeface="Verdana" pitchFamily="34" charset="0"/>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value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Det värde som kommer att skickas från kontrollen.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readOnly</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Enbart läsbart? (</a:t>
                      </a:r>
                      <a:r>
                        <a:rPr kumimoji="0" lang="sv-SE" sz="1200" b="0" i="0" u="none" strike="noStrike" cap="none" normalizeH="0" baseline="0" dirty="0" err="1" smtClean="0">
                          <a:ln>
                            <a:noFill/>
                          </a:ln>
                          <a:solidFill>
                            <a:srgbClr val="5F5F5F"/>
                          </a:solidFill>
                          <a:effectLst/>
                          <a:latin typeface="Verdana" pitchFamily="34" charset="0"/>
                        </a:rPr>
                        <a:t>true</a:t>
                      </a:r>
                      <a:r>
                        <a:rPr kumimoji="0" lang="sv-SE" sz="1200" b="0" i="0" u="none" strike="noStrike" cap="none" normalizeH="0" baseline="0" dirty="0" smtClean="0">
                          <a:ln>
                            <a:noFill/>
                          </a:ln>
                          <a:solidFill>
                            <a:srgbClr val="5F5F5F"/>
                          </a:solidFill>
                          <a:effectLst/>
                          <a:latin typeface="Verdana" pitchFamily="34" charset="0"/>
                        </a:rPr>
                        <a:t>/</a:t>
                      </a:r>
                      <a:r>
                        <a:rPr kumimoji="0" lang="sv-SE" sz="1200" b="0" i="0" u="none" strike="noStrike" cap="none" normalizeH="0" baseline="0" dirty="0" err="1" smtClean="0">
                          <a:ln>
                            <a:noFill/>
                          </a:ln>
                          <a:solidFill>
                            <a:srgbClr val="5F5F5F"/>
                          </a:solidFill>
                          <a:effectLst/>
                          <a:latin typeface="Verdana" pitchFamily="34" charset="0"/>
                        </a:rPr>
                        <a:t>false</a:t>
                      </a:r>
                      <a:r>
                        <a:rPr kumimoji="0" lang="sv-SE" sz="1200" b="0" i="0" u="none" strike="noStrike" cap="none" normalizeH="0" baseline="0" dirty="0" smtClean="0">
                          <a:ln>
                            <a:noFill/>
                          </a:ln>
                          <a:solidFill>
                            <a:srgbClr val="5F5F5F"/>
                          </a:solidFill>
                          <a:effectLst/>
                          <a:latin typeface="Verdana" pitchFamily="34" charset="0"/>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tabIndex</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err="1" smtClean="0">
                          <a:ln>
                            <a:noFill/>
                          </a:ln>
                          <a:solidFill>
                            <a:srgbClr val="5F5F5F"/>
                          </a:solidFill>
                          <a:effectLst/>
                          <a:latin typeface="Verdana" pitchFamily="34" charset="0"/>
                        </a:rPr>
                        <a:t>Tabbordningen</a:t>
                      </a:r>
                      <a:r>
                        <a:rPr kumimoji="0" lang="sv-SE" sz="1200" b="0" i="0" u="none" strike="noStrike" cap="none" normalizeH="0" baseline="0" dirty="0" smtClean="0">
                          <a:ln>
                            <a:noFill/>
                          </a:ln>
                          <a:solidFill>
                            <a:srgbClr val="5F5F5F"/>
                          </a:solidFill>
                          <a:effectLst/>
                          <a:latin typeface="Verdana" pitchFamily="34" charset="0"/>
                        </a:rPr>
                        <a:t> för detta element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rgbClr val="5F5F5F"/>
                          </a:solidFill>
                          <a:effectLst/>
                          <a:latin typeface="Verdana" pitchFamily="34" charset="0"/>
                        </a:rPr>
                        <a:t>focus()</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Ger kontrollen fokus</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blur</a:t>
                      </a:r>
                      <a:r>
                        <a:rPr kumimoji="0" lang="sv-SE" sz="1200" b="1" i="0" u="none" strike="noStrike" cap="none" normalizeH="0" baseline="0" dirty="0" smtClean="0">
                          <a:ln>
                            <a:noFill/>
                          </a:ln>
                          <a:solidFill>
                            <a:srgbClr val="5F5F5F"/>
                          </a:solidFill>
                          <a:effectLst/>
                          <a:latin typeface="Verdana" pitchFamily="34"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Fråntar kontrollen fokus</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
        <p:nvSpPr>
          <p:cNvPr id="13" name="TextBox 12"/>
          <p:cNvSpPr txBox="1"/>
          <p:nvPr/>
        </p:nvSpPr>
        <p:spPr>
          <a:xfrm>
            <a:off x="395536" y="1633364"/>
            <a:ext cx="3528392" cy="923330"/>
          </a:xfrm>
          <a:prstGeom prst="rect">
            <a:avLst/>
          </a:prstGeom>
          <a:noFill/>
        </p:spPr>
        <p:txBody>
          <a:bodyPr wrap="square" rtlCol="0">
            <a:spAutoFit/>
          </a:bodyPr>
          <a:lstStyle/>
          <a:p>
            <a:r>
              <a:rPr lang="sv-SE" dirty="0" smtClean="0">
                <a:latin typeface="Minya Nouvelle" pitchFamily="2" charset="0"/>
              </a:rPr>
              <a:t>Metoder och egenskaper som samtliga formulärkontroller delar:</a:t>
            </a:r>
          </a:p>
        </p:txBody>
      </p:sp>
      <p:pic>
        <p:nvPicPr>
          <p:cNvPr id="14" name="Picture 2" descr="P:\Icons\48x48\shadow\form_blu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8112" y="1854230"/>
            <a:ext cx="1008112" cy="728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188810"/>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55976" y="1129308"/>
            <a:ext cx="4536504" cy="1728192"/>
          </a:xfrm>
          <a:prstGeom prst="rect">
            <a:avLst/>
          </a:prstGeom>
          <a:solidFill>
            <a:srgbClr val="FFFFFF"/>
          </a:solidFill>
          <a:ln w="19050">
            <a:noFill/>
            <a:tailEnd type="arrow"/>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2" name="Title 1"/>
          <p:cNvSpPr>
            <a:spLocks noGrp="1"/>
          </p:cNvSpPr>
          <p:nvPr>
            <p:ph type="ctrTitle"/>
          </p:nvPr>
        </p:nvSpPr>
        <p:spPr/>
        <p:txBody>
          <a:bodyPr/>
          <a:lstStyle/>
          <a:p>
            <a:r>
              <a:rPr lang="sv-SE" sz="4000" dirty="0" smtClean="0"/>
              <a:t>Formulärkontroller, händelser</a:t>
            </a:r>
            <a:endParaRPr lang="sv-SE" sz="4000" dirty="0"/>
          </a:p>
        </p:txBody>
      </p:sp>
      <p:pic>
        <p:nvPicPr>
          <p:cNvPr id="4" name="Picture 65"/>
          <p:cNvPicPr>
            <a:picLocks noChangeAspect="1" noChangeArrowheads="1"/>
          </p:cNvPicPr>
          <p:nvPr/>
        </p:nvPicPr>
        <p:blipFill>
          <a:blip r:embed="rId2" cstate="print"/>
          <a:srcRect/>
          <a:stretch>
            <a:fillRect/>
          </a:stretch>
        </p:blipFill>
        <p:spPr bwMode="auto">
          <a:xfrm>
            <a:off x="4447480" y="1896368"/>
            <a:ext cx="1295400" cy="673100"/>
          </a:xfrm>
          <a:prstGeom prst="rect">
            <a:avLst/>
          </a:prstGeom>
          <a:noFill/>
          <a:ln w="9525">
            <a:noFill/>
            <a:miter lim="800000"/>
            <a:headEnd/>
            <a:tailEnd/>
          </a:ln>
        </p:spPr>
      </p:pic>
      <p:pic>
        <p:nvPicPr>
          <p:cNvPr id="5" name="Picture 60"/>
          <p:cNvPicPr>
            <a:picLocks noChangeAspect="1" noChangeArrowheads="1"/>
          </p:cNvPicPr>
          <p:nvPr/>
        </p:nvPicPr>
        <p:blipFill>
          <a:blip r:embed="rId3" cstate="print"/>
          <a:srcRect/>
          <a:stretch>
            <a:fillRect/>
          </a:stretch>
        </p:blipFill>
        <p:spPr bwMode="auto">
          <a:xfrm>
            <a:off x="5528568" y="1175643"/>
            <a:ext cx="2289175" cy="387350"/>
          </a:xfrm>
          <a:prstGeom prst="rect">
            <a:avLst/>
          </a:prstGeom>
          <a:noFill/>
          <a:ln w="9525">
            <a:noFill/>
            <a:miter lim="800000"/>
            <a:headEnd/>
            <a:tailEnd/>
          </a:ln>
        </p:spPr>
      </p:pic>
      <p:pic>
        <p:nvPicPr>
          <p:cNvPr id="6" name="Picture 61"/>
          <p:cNvPicPr>
            <a:picLocks noChangeAspect="1" noChangeArrowheads="1"/>
          </p:cNvPicPr>
          <p:nvPr/>
        </p:nvPicPr>
        <p:blipFill>
          <a:blip r:embed="rId4" cstate="print"/>
          <a:srcRect/>
          <a:stretch>
            <a:fillRect/>
          </a:stretch>
        </p:blipFill>
        <p:spPr bwMode="auto">
          <a:xfrm>
            <a:off x="6392168" y="1320106"/>
            <a:ext cx="2259012" cy="1244600"/>
          </a:xfrm>
          <a:prstGeom prst="rect">
            <a:avLst/>
          </a:prstGeom>
          <a:noFill/>
          <a:ln w="9525">
            <a:noFill/>
            <a:miter lim="800000"/>
            <a:headEnd/>
            <a:tailEnd/>
          </a:ln>
        </p:spPr>
      </p:pic>
      <p:pic>
        <p:nvPicPr>
          <p:cNvPr id="7" name="Picture 62"/>
          <p:cNvPicPr>
            <a:picLocks noChangeAspect="1" noChangeArrowheads="1"/>
          </p:cNvPicPr>
          <p:nvPr/>
        </p:nvPicPr>
        <p:blipFill>
          <a:blip r:embed="rId5" cstate="print"/>
          <a:srcRect/>
          <a:stretch>
            <a:fillRect/>
          </a:stretch>
        </p:blipFill>
        <p:spPr bwMode="auto">
          <a:xfrm>
            <a:off x="6968430" y="1894781"/>
            <a:ext cx="1924050" cy="352425"/>
          </a:xfrm>
          <a:prstGeom prst="rect">
            <a:avLst/>
          </a:prstGeom>
          <a:noFill/>
          <a:ln w="9525">
            <a:noFill/>
            <a:miter lim="800000"/>
            <a:headEnd/>
            <a:tailEnd/>
          </a:ln>
        </p:spPr>
      </p:pic>
      <p:pic>
        <p:nvPicPr>
          <p:cNvPr id="8" name="Picture 63"/>
          <p:cNvPicPr>
            <a:picLocks noChangeAspect="1" noChangeArrowheads="1"/>
          </p:cNvPicPr>
          <p:nvPr/>
        </p:nvPicPr>
        <p:blipFill>
          <a:blip r:embed="rId6" cstate="print"/>
          <a:srcRect/>
          <a:stretch>
            <a:fillRect/>
          </a:stretch>
        </p:blipFill>
        <p:spPr bwMode="auto">
          <a:xfrm>
            <a:off x="5455543" y="1536006"/>
            <a:ext cx="1152525" cy="606425"/>
          </a:xfrm>
          <a:prstGeom prst="rect">
            <a:avLst/>
          </a:prstGeom>
          <a:noFill/>
          <a:ln w="9525">
            <a:noFill/>
            <a:miter lim="800000"/>
            <a:headEnd/>
            <a:tailEnd/>
          </a:ln>
        </p:spPr>
      </p:pic>
      <p:pic>
        <p:nvPicPr>
          <p:cNvPr id="9" name="Picture 64"/>
          <p:cNvPicPr>
            <a:picLocks noChangeAspect="1" noChangeArrowheads="1"/>
          </p:cNvPicPr>
          <p:nvPr/>
        </p:nvPicPr>
        <p:blipFill>
          <a:blip r:embed="rId7" cstate="print"/>
          <a:srcRect/>
          <a:stretch>
            <a:fillRect/>
          </a:stretch>
        </p:blipFill>
        <p:spPr bwMode="auto">
          <a:xfrm>
            <a:off x="5742880" y="1896368"/>
            <a:ext cx="1152525" cy="622300"/>
          </a:xfrm>
          <a:prstGeom prst="rect">
            <a:avLst/>
          </a:prstGeom>
          <a:noFill/>
          <a:ln w="9525">
            <a:noFill/>
            <a:miter lim="800000"/>
            <a:headEnd/>
            <a:tailEnd/>
          </a:ln>
        </p:spPr>
      </p:pic>
      <p:graphicFrame>
        <p:nvGraphicFramePr>
          <p:cNvPr id="12" name="Group 71"/>
          <p:cNvGraphicFramePr>
            <a:graphicFrameLocks noGrp="1"/>
          </p:cNvGraphicFramePr>
          <p:nvPr>
            <p:extLst>
              <p:ext uri="{D42A27DB-BD31-4B8C-83A1-F6EECF244321}">
                <p14:modId xmlns:p14="http://schemas.microsoft.com/office/powerpoint/2010/main" val="574830943"/>
              </p:ext>
            </p:extLst>
          </p:nvPr>
        </p:nvGraphicFramePr>
        <p:xfrm>
          <a:off x="611188" y="3073524"/>
          <a:ext cx="7705725" cy="1325376"/>
        </p:xfrm>
        <a:graphic>
          <a:graphicData uri="http://schemas.openxmlformats.org/drawingml/2006/table">
            <a:tbl>
              <a:tblPr/>
              <a:tblGrid>
                <a:gridCol w="2016596"/>
                <a:gridCol w="5689129"/>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Händelse</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blur</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Inträffar då kontrollen tappar fokus.</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rgbClr val="5F5F5F"/>
                          </a:solidFill>
                          <a:effectLst/>
                          <a:latin typeface="Verdana" pitchFamily="34" charset="0"/>
                        </a:rPr>
                        <a:t>focus</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Inträffar då kontrollen får fokus</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change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Inträffar då textfält tappar fokus och värdet har ändrats eller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när </a:t>
                      </a:r>
                      <a:r>
                        <a:rPr kumimoji="0" lang="sv-SE" sz="1200" b="0" i="0" u="none" strike="noStrike" cap="none" normalizeH="0" baseline="0" dirty="0" err="1" smtClean="0">
                          <a:ln>
                            <a:noFill/>
                          </a:ln>
                          <a:solidFill>
                            <a:srgbClr val="5F5F5F"/>
                          </a:solidFill>
                          <a:effectLst/>
                          <a:latin typeface="Verdana" pitchFamily="34" charset="0"/>
                        </a:rPr>
                        <a:t>select</a:t>
                      </a:r>
                      <a:r>
                        <a:rPr kumimoji="0" lang="sv-SE" sz="1200" b="0" i="0" u="none" strike="noStrike" cap="none" normalizeH="0" baseline="0" dirty="0" smtClean="0">
                          <a:ln>
                            <a:noFill/>
                          </a:ln>
                          <a:solidFill>
                            <a:srgbClr val="5F5F5F"/>
                          </a:solidFill>
                          <a:effectLst/>
                          <a:latin typeface="Verdana" pitchFamily="34" charset="0"/>
                        </a:rPr>
                        <a:t>-kontroller får ändrat värde. (behöver inte tappa fokus)</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
        <p:nvSpPr>
          <p:cNvPr id="13" name="TextBox 12"/>
          <p:cNvSpPr txBox="1"/>
          <p:nvPr/>
        </p:nvSpPr>
        <p:spPr>
          <a:xfrm>
            <a:off x="395536" y="1201316"/>
            <a:ext cx="3528392" cy="923330"/>
          </a:xfrm>
          <a:prstGeom prst="rect">
            <a:avLst/>
          </a:prstGeom>
          <a:noFill/>
        </p:spPr>
        <p:txBody>
          <a:bodyPr wrap="square" rtlCol="0">
            <a:spAutoFit/>
          </a:bodyPr>
          <a:lstStyle/>
          <a:p>
            <a:r>
              <a:rPr lang="sv-SE" dirty="0" smtClean="0">
                <a:latin typeface="Minya Nouvelle" pitchFamily="2" charset="0"/>
              </a:rPr>
              <a:t>Formulärkontroller har ett antal händelser som kan inträffa:</a:t>
            </a:r>
          </a:p>
        </p:txBody>
      </p:sp>
      <p:pic>
        <p:nvPicPr>
          <p:cNvPr id="14" name="Picture 2" descr="P:\Icons\48x48\shadow\form_blu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Icons\48x48\shadow\flash.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9778" y="543789"/>
            <a:ext cx="344710" cy="3447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5536" y="4546783"/>
            <a:ext cx="8352928"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sv-SE" sz="1600" dirty="0" err="1">
                <a:latin typeface="Courier New" pitchFamily="49" charset="0"/>
                <a:cs typeface="Courier New" pitchFamily="49" charset="0"/>
              </a:rPr>
              <a:t>form.elements</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firstName</a:t>
            </a:r>
            <a:r>
              <a:rPr lang="sv-SE" sz="1600" dirty="0" smtClean="0">
                <a:latin typeface="Courier New" pitchFamily="49" charset="0"/>
                <a:cs typeface="Courier New" pitchFamily="49" charset="0"/>
              </a:rPr>
              <a:t>"].</a:t>
            </a:r>
            <a:r>
              <a:rPr lang="sv-SE" sz="1600" b="1" dirty="0" err="1">
                <a:latin typeface="Courier New" pitchFamily="49" charset="0"/>
                <a:cs typeface="Courier New" pitchFamily="49" charset="0"/>
              </a:rPr>
              <a:t>onfocus</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a:t>
            </a:r>
          </a:p>
          <a:p>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this.select</a:t>
            </a:r>
            <a:r>
              <a:rPr lang="sv-SE" sz="1600" dirty="0">
                <a:latin typeface="Courier New" pitchFamily="49" charset="0"/>
                <a:cs typeface="Courier New" pitchFamily="49" charset="0"/>
              </a:rPr>
              <a:t>();</a:t>
            </a:r>
          </a:p>
          <a:p>
            <a:r>
              <a:rPr lang="sv-SE" sz="1600" dirty="0" smtClean="0">
                <a:latin typeface="Courier New" pitchFamily="49" charset="0"/>
                <a:cs typeface="Courier New" pitchFamily="49" charset="0"/>
              </a:rPr>
              <a:t>}</a:t>
            </a:r>
          </a:p>
        </p:txBody>
      </p:sp>
    </p:spTree>
    <p:extLst>
      <p:ext uri="{BB962C8B-B14F-4D97-AF65-F5344CB8AC3E}">
        <p14:creationId xmlns:p14="http://schemas.microsoft.com/office/powerpoint/2010/main" val="56389066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851920" y="1129308"/>
            <a:ext cx="4896544" cy="1872208"/>
          </a:xfrm>
          <a:prstGeom prst="rect">
            <a:avLst/>
          </a:prstGeom>
          <a:solidFill>
            <a:schemeClr val="bg1"/>
          </a:solidFill>
          <a:ln w="19050">
            <a:noFill/>
            <a:tailEnd type="arrow"/>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Textfält</a:t>
            </a:r>
            <a:endParaRPr lang="sv-SE" dirty="0"/>
          </a:p>
        </p:txBody>
      </p:sp>
      <p:pic>
        <p:nvPicPr>
          <p:cNvPr id="11" name="Picture 4"/>
          <p:cNvPicPr>
            <a:picLocks noChangeAspect="1" noChangeArrowheads="1"/>
          </p:cNvPicPr>
          <p:nvPr/>
        </p:nvPicPr>
        <p:blipFill>
          <a:blip r:embed="rId2" cstate="print"/>
          <a:srcRect/>
          <a:stretch>
            <a:fillRect/>
          </a:stretch>
        </p:blipFill>
        <p:spPr bwMode="auto">
          <a:xfrm>
            <a:off x="5437188" y="1247204"/>
            <a:ext cx="2289175" cy="387350"/>
          </a:xfrm>
          <a:prstGeom prst="rect">
            <a:avLst/>
          </a:prstGeom>
          <a:noFill/>
          <a:ln w="9525">
            <a:noFill/>
            <a:miter lim="800000"/>
            <a:headEnd/>
            <a:tailEnd/>
          </a:ln>
        </p:spPr>
      </p:pic>
      <p:pic>
        <p:nvPicPr>
          <p:cNvPr id="12" name="Picture 5"/>
          <p:cNvPicPr>
            <a:picLocks noChangeAspect="1" noChangeArrowheads="1"/>
          </p:cNvPicPr>
          <p:nvPr/>
        </p:nvPicPr>
        <p:blipFill>
          <a:blip r:embed="rId3" cstate="print"/>
          <a:srcRect/>
          <a:stretch>
            <a:fillRect/>
          </a:stretch>
        </p:blipFill>
        <p:spPr bwMode="auto">
          <a:xfrm>
            <a:off x="6300788" y="1391667"/>
            <a:ext cx="2259012" cy="1244600"/>
          </a:xfrm>
          <a:prstGeom prst="rect">
            <a:avLst/>
          </a:prstGeom>
          <a:noFill/>
          <a:ln w="9525">
            <a:noFill/>
            <a:miter lim="800000"/>
            <a:headEnd/>
            <a:tailEnd/>
          </a:ln>
        </p:spPr>
      </p:pic>
      <p:sp>
        <p:nvSpPr>
          <p:cNvPr id="13" name="Text Box 8"/>
          <p:cNvSpPr txBox="1">
            <a:spLocks noChangeArrowheads="1"/>
          </p:cNvSpPr>
          <p:nvPr/>
        </p:nvSpPr>
        <p:spPr bwMode="auto">
          <a:xfrm>
            <a:off x="3934552" y="1849388"/>
            <a:ext cx="2869696" cy="9541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="text" </a:t>
            </a:r>
            <a:r>
              <a:rPr lang="sv-SE" sz="1400" b="1" dirty="0">
                <a:latin typeface="Courier New" pitchFamily="49" charset="0"/>
              </a:rPr>
              <a:t>/&gt;</a:t>
            </a:r>
            <a:br>
              <a:rPr lang="sv-SE" sz="1400" b="1" dirty="0">
                <a:latin typeface="Courier New" pitchFamily="49" charset="0"/>
              </a:rPr>
            </a:br>
            <a:r>
              <a:rPr lang="sv-SE" sz="1400" b="1" dirty="0">
                <a:latin typeface="Courier New" pitchFamily="49" charset="0"/>
              </a:rPr>
              <a:t>&lt;</a:t>
            </a:r>
            <a:r>
              <a:rPr lang="sv-SE" sz="1400" b="1" dirty="0" err="1">
                <a:latin typeface="Courier New" pitchFamily="49" charset="0"/>
              </a:rPr>
              <a:t>textarea</a:t>
            </a:r>
            <a:r>
              <a:rPr lang="sv-SE" sz="1400" b="1" dirty="0">
                <a:latin typeface="Courier New" pitchFamily="49" charset="0"/>
              </a:rPr>
              <a:t>&gt;&lt;/</a:t>
            </a:r>
            <a:r>
              <a:rPr lang="sv-SE" sz="1400" b="1" dirty="0" err="1">
                <a:latin typeface="Courier New" pitchFamily="49" charset="0"/>
              </a:rPr>
              <a:t>textarea</a:t>
            </a:r>
            <a:r>
              <a:rPr lang="sv-SE" sz="1400" b="1" dirty="0">
                <a:latin typeface="Courier New" pitchFamily="49" charset="0"/>
              </a:rPr>
              <a:t>&gt;</a:t>
            </a:r>
          </a:p>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a:t>
            </a:r>
            <a:r>
              <a:rPr lang="sv-SE" sz="1400" b="1" dirty="0" err="1" smtClean="0">
                <a:latin typeface="Courier New" pitchFamily="49" charset="0"/>
              </a:rPr>
              <a:t>hidden</a:t>
            </a:r>
            <a:r>
              <a:rPr lang="sv-SE" sz="1400" b="1" dirty="0" smtClean="0">
                <a:latin typeface="Courier New" pitchFamily="49" charset="0"/>
              </a:rPr>
              <a:t>" </a:t>
            </a:r>
            <a:r>
              <a:rPr lang="sv-SE" sz="1400" b="1" dirty="0">
                <a:latin typeface="Courier New" pitchFamily="49" charset="0"/>
              </a:rPr>
              <a:t>/&gt;</a:t>
            </a:r>
          </a:p>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a:t>
            </a:r>
            <a:r>
              <a:rPr lang="sv-SE" sz="1400" b="1" dirty="0" err="1" smtClean="0">
                <a:latin typeface="Courier New" pitchFamily="49" charset="0"/>
              </a:rPr>
              <a:t>password</a:t>
            </a:r>
            <a:r>
              <a:rPr lang="sv-SE" sz="1400" b="1" dirty="0" smtClean="0">
                <a:latin typeface="Courier New" pitchFamily="49" charset="0"/>
              </a:rPr>
              <a:t>" </a:t>
            </a:r>
            <a:r>
              <a:rPr lang="sv-SE" sz="1400" b="1" dirty="0">
                <a:latin typeface="Courier New" pitchFamily="49" charset="0"/>
              </a:rPr>
              <a:t>/&gt;</a:t>
            </a:r>
            <a:endParaRPr lang="sv-SE" sz="1400" dirty="0"/>
          </a:p>
        </p:txBody>
      </p:sp>
      <p:graphicFrame>
        <p:nvGraphicFramePr>
          <p:cNvPr id="15" name="Group 72"/>
          <p:cNvGraphicFramePr>
            <a:graphicFrameLocks noGrp="1"/>
          </p:cNvGraphicFramePr>
          <p:nvPr>
            <p:extLst>
              <p:ext uri="{D42A27DB-BD31-4B8C-83A1-F6EECF244321}">
                <p14:modId xmlns:p14="http://schemas.microsoft.com/office/powerpoint/2010/main" val="3860325196"/>
              </p:ext>
            </p:extLst>
          </p:nvPr>
        </p:nvGraphicFramePr>
        <p:xfrm>
          <a:off x="539750" y="3119732"/>
          <a:ext cx="7705725" cy="1105920"/>
        </p:xfrm>
        <a:graphic>
          <a:graphicData uri="http://schemas.openxmlformats.org/drawingml/2006/table">
            <a:tbl>
              <a:tblPr/>
              <a:tblGrid>
                <a:gridCol w="2663825"/>
                <a:gridCol w="50419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Metod/Egenskap</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1" u="none" strike="noStrike" cap="none" normalizeH="0" baseline="0" dirty="0" err="1" smtClean="0">
                          <a:ln>
                            <a:noFill/>
                          </a:ln>
                          <a:solidFill>
                            <a:srgbClr val="5F5F5F"/>
                          </a:solidFill>
                          <a:effectLst/>
                          <a:latin typeface="Verdana" pitchFamily="34" charset="0"/>
                        </a:rPr>
                        <a:t>value</a:t>
                      </a:r>
                      <a:endParaRPr kumimoji="0" lang="sv-SE" sz="1200" b="0" i="1"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1" u="none" strike="noStrike" cap="none" normalizeH="0" baseline="0" dirty="0" smtClean="0">
                          <a:ln>
                            <a:noFill/>
                          </a:ln>
                          <a:solidFill>
                            <a:srgbClr val="5F5F5F"/>
                          </a:solidFill>
                          <a:effectLst/>
                          <a:latin typeface="Verdana" pitchFamily="34" charset="0"/>
                        </a:rPr>
                        <a:t>Värdet på kontrollen</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defaultValue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Det värde (value) kontrollen hade när denna först laddades.</a:t>
                      </a:r>
                      <a:endParaRPr kumimoji="0" lang="sv-SE" sz="1200" b="1" i="0" u="none" strike="noStrike" cap="none" normalizeH="0" baseline="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select()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Markerar texten i textfältet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
        <p:nvSpPr>
          <p:cNvPr id="16" name="TextBox 15"/>
          <p:cNvSpPr txBox="1"/>
          <p:nvPr/>
        </p:nvSpPr>
        <p:spPr>
          <a:xfrm>
            <a:off x="539552" y="1201316"/>
            <a:ext cx="2880320" cy="646331"/>
          </a:xfrm>
          <a:prstGeom prst="rect">
            <a:avLst/>
          </a:prstGeom>
          <a:noFill/>
        </p:spPr>
        <p:txBody>
          <a:bodyPr wrap="square" rtlCol="0">
            <a:spAutoFit/>
          </a:bodyPr>
          <a:lstStyle/>
          <a:p>
            <a:r>
              <a:rPr lang="sv-SE" b="1" dirty="0" smtClean="0">
                <a:latin typeface="Minya Nouvelle" pitchFamily="2" charset="0"/>
              </a:rPr>
              <a:t>Textfält, textareor, </a:t>
            </a:r>
            <a:r>
              <a:rPr lang="sv-SE" b="1" dirty="0" err="1" smtClean="0">
                <a:latin typeface="Minya Nouvelle" pitchFamily="2" charset="0"/>
              </a:rPr>
              <a:t>password</a:t>
            </a:r>
            <a:r>
              <a:rPr lang="sv-SE" b="1" dirty="0" smtClean="0">
                <a:latin typeface="Minya Nouvelle" pitchFamily="2" charset="0"/>
              </a:rPr>
              <a:t> och </a:t>
            </a:r>
            <a:r>
              <a:rPr lang="sv-SE" b="1" dirty="0" err="1" smtClean="0">
                <a:latin typeface="Minya Nouvelle" pitchFamily="2" charset="0"/>
              </a:rPr>
              <a:t>hidden</a:t>
            </a:r>
            <a:endParaRPr lang="sv-SE" b="1" dirty="0" smtClean="0">
              <a:latin typeface="Minya Nouvelle" pitchFamily="2" charset="0"/>
            </a:endParaRPr>
          </a:p>
        </p:txBody>
      </p:sp>
      <p:sp>
        <p:nvSpPr>
          <p:cNvPr id="17" name="Text Box 73"/>
          <p:cNvSpPr txBox="1">
            <a:spLocks noChangeArrowheads="1"/>
          </p:cNvSpPr>
          <p:nvPr/>
        </p:nvSpPr>
        <p:spPr bwMode="auto">
          <a:xfrm>
            <a:off x="250825" y="4857526"/>
            <a:ext cx="8569325" cy="37623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b="1" dirty="0" err="1">
                <a:latin typeface="Courier New" pitchFamily="49" charset="0"/>
              </a:rPr>
              <a:t>myTextField.select</a:t>
            </a:r>
            <a:r>
              <a:rPr lang="sv-SE" sz="1800" b="1" dirty="0">
                <a:latin typeface="Courier New" pitchFamily="49" charset="0"/>
              </a:rPr>
              <a:t>(); // Markerar texten</a:t>
            </a:r>
            <a:endParaRPr lang="sv-SE" sz="1800" dirty="0">
              <a:latin typeface="Courier New" pitchFamily="49" charset="0"/>
            </a:endParaRPr>
          </a:p>
        </p:txBody>
      </p:sp>
      <p:pic>
        <p:nvPicPr>
          <p:cNvPr id="18" name="Picture 2" descr="P:\Icons\48x48\shadow\form_bl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051098"/>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Kryssrutor och radioknappar</a:t>
            </a:r>
            <a:endParaRPr lang="sv-SE" dirty="0"/>
          </a:p>
        </p:txBody>
      </p:sp>
      <p:pic>
        <p:nvPicPr>
          <p:cNvPr id="4" name="Picture 2" descr="P:\Icons\48x48\shadow\form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91679" y="1129308"/>
            <a:ext cx="6264697" cy="1872208"/>
          </a:xfrm>
          <a:prstGeom prst="rect">
            <a:avLst/>
          </a:prstGeom>
          <a:solidFill>
            <a:schemeClr val="bg1"/>
          </a:solidFill>
          <a:ln w="19050">
            <a:noFill/>
            <a:tailEnd type="arrow"/>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 name="Text Box 28"/>
          <p:cNvSpPr txBox="1">
            <a:spLocks noChangeArrowheads="1"/>
          </p:cNvSpPr>
          <p:nvPr/>
        </p:nvSpPr>
        <p:spPr bwMode="auto">
          <a:xfrm>
            <a:off x="3519164" y="1230359"/>
            <a:ext cx="4158511" cy="73866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="checkbox" </a:t>
            </a:r>
            <a:r>
              <a:rPr lang="sv-SE" sz="1400" b="1" dirty="0" err="1" smtClean="0">
                <a:latin typeface="Courier New" pitchFamily="49" charset="0"/>
              </a:rPr>
              <a:t>name</a:t>
            </a:r>
            <a:r>
              <a:rPr lang="sv-SE" sz="1400" b="1" dirty="0" smtClean="0">
                <a:latin typeface="Courier New" pitchFamily="49" charset="0"/>
              </a:rPr>
              <a:t>="</a:t>
            </a:r>
            <a:r>
              <a:rPr lang="sv-SE" sz="1400" b="1" dirty="0" err="1" smtClean="0">
                <a:latin typeface="Courier New" pitchFamily="49" charset="0"/>
              </a:rPr>
              <a:t>drug</a:t>
            </a:r>
            <a:r>
              <a:rPr lang="sv-SE" sz="1400" b="1" dirty="0" smtClean="0">
                <a:latin typeface="Courier New" pitchFamily="49" charset="0"/>
              </a:rPr>
              <a:t>" /&gt;</a:t>
            </a:r>
          </a:p>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="checkbox" </a:t>
            </a:r>
            <a:r>
              <a:rPr lang="sv-SE" sz="1400" b="1" dirty="0" err="1">
                <a:latin typeface="Courier New" pitchFamily="49" charset="0"/>
              </a:rPr>
              <a:t>name</a:t>
            </a:r>
            <a:r>
              <a:rPr lang="sv-SE" sz="1400" b="1" dirty="0" smtClean="0">
                <a:latin typeface="Courier New" pitchFamily="49" charset="0"/>
              </a:rPr>
              <a:t>="</a:t>
            </a:r>
            <a:r>
              <a:rPr lang="sv-SE" sz="1400" b="1" dirty="0" err="1" smtClean="0">
                <a:latin typeface="Courier New" pitchFamily="49" charset="0"/>
              </a:rPr>
              <a:t>drug</a:t>
            </a:r>
            <a:r>
              <a:rPr lang="sv-SE" sz="1400" b="1" dirty="0" smtClean="0">
                <a:latin typeface="Courier New" pitchFamily="49" charset="0"/>
              </a:rPr>
              <a:t>" /&gt;</a:t>
            </a:r>
            <a:endParaRPr lang="sv-SE" sz="1400" dirty="0"/>
          </a:p>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="checkbox" </a:t>
            </a:r>
            <a:r>
              <a:rPr lang="sv-SE" sz="1400" b="1" dirty="0" err="1">
                <a:latin typeface="Courier New" pitchFamily="49" charset="0"/>
              </a:rPr>
              <a:t>name</a:t>
            </a:r>
            <a:r>
              <a:rPr lang="sv-SE" sz="1400" b="1" dirty="0" smtClean="0">
                <a:latin typeface="Courier New" pitchFamily="49" charset="0"/>
              </a:rPr>
              <a:t>="</a:t>
            </a:r>
            <a:r>
              <a:rPr lang="sv-SE" sz="1400" b="1" dirty="0" err="1" smtClean="0">
                <a:latin typeface="Courier New" pitchFamily="49" charset="0"/>
              </a:rPr>
              <a:t>drug</a:t>
            </a:r>
            <a:r>
              <a:rPr lang="sv-SE" sz="1400" b="1" dirty="0" smtClean="0">
                <a:latin typeface="Courier New" pitchFamily="49" charset="0"/>
              </a:rPr>
              <a:t>" /&gt;</a:t>
            </a:r>
            <a:endParaRPr lang="sv-SE" sz="1400" dirty="0"/>
          </a:p>
        </p:txBody>
      </p:sp>
      <p:sp>
        <p:nvSpPr>
          <p:cNvPr id="10" name="Text Box 54"/>
          <p:cNvSpPr txBox="1">
            <a:spLocks noChangeArrowheads="1"/>
          </p:cNvSpPr>
          <p:nvPr/>
        </p:nvSpPr>
        <p:spPr bwMode="auto">
          <a:xfrm>
            <a:off x="3506167" y="2190844"/>
            <a:ext cx="3849303" cy="73866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="radio" </a:t>
            </a:r>
            <a:r>
              <a:rPr lang="sv-SE" sz="1400" b="1" dirty="0" err="1">
                <a:latin typeface="Courier New" pitchFamily="49" charset="0"/>
              </a:rPr>
              <a:t>name</a:t>
            </a:r>
            <a:r>
              <a:rPr lang="sv-SE" sz="1400" b="1" dirty="0" smtClean="0">
                <a:latin typeface="Courier New" pitchFamily="49" charset="0"/>
              </a:rPr>
              <a:t>="</a:t>
            </a:r>
            <a:r>
              <a:rPr lang="sv-SE" sz="1400" b="1" dirty="0" err="1" smtClean="0">
                <a:latin typeface="Courier New" pitchFamily="49" charset="0"/>
              </a:rPr>
              <a:t>drug</a:t>
            </a:r>
            <a:r>
              <a:rPr lang="sv-SE" sz="1400" b="1" dirty="0" smtClean="0">
                <a:latin typeface="Courier New" pitchFamily="49" charset="0"/>
              </a:rPr>
              <a:t>" </a:t>
            </a:r>
            <a:r>
              <a:rPr lang="sv-SE" sz="1400" b="1" dirty="0">
                <a:latin typeface="Courier New" pitchFamily="49" charset="0"/>
              </a:rPr>
              <a:t>/&gt;</a:t>
            </a:r>
          </a:p>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="radio" </a:t>
            </a:r>
            <a:r>
              <a:rPr lang="sv-SE" sz="1400" b="1" dirty="0" err="1">
                <a:latin typeface="Courier New" pitchFamily="49" charset="0"/>
              </a:rPr>
              <a:t>name</a:t>
            </a:r>
            <a:r>
              <a:rPr lang="sv-SE" sz="1400" b="1" dirty="0" smtClean="0">
                <a:latin typeface="Courier New" pitchFamily="49" charset="0"/>
              </a:rPr>
              <a:t>="</a:t>
            </a:r>
            <a:r>
              <a:rPr lang="sv-SE" sz="1400" b="1" dirty="0" err="1" smtClean="0">
                <a:latin typeface="Courier New" pitchFamily="49" charset="0"/>
              </a:rPr>
              <a:t>drug</a:t>
            </a:r>
            <a:r>
              <a:rPr lang="sv-SE" sz="1400" b="1" dirty="0" smtClean="0">
                <a:latin typeface="Courier New" pitchFamily="49" charset="0"/>
              </a:rPr>
              <a:t>" /&gt;</a:t>
            </a:r>
          </a:p>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="radio" </a:t>
            </a:r>
            <a:r>
              <a:rPr lang="sv-SE" sz="1400" b="1" dirty="0" err="1">
                <a:latin typeface="Courier New" pitchFamily="49" charset="0"/>
              </a:rPr>
              <a:t>name</a:t>
            </a:r>
            <a:r>
              <a:rPr lang="sv-SE" sz="1400" b="1" dirty="0" smtClean="0">
                <a:latin typeface="Courier New" pitchFamily="49" charset="0"/>
              </a:rPr>
              <a:t>="</a:t>
            </a:r>
            <a:r>
              <a:rPr lang="sv-SE" sz="1400" b="1" dirty="0" err="1" smtClean="0">
                <a:latin typeface="Courier New" pitchFamily="49" charset="0"/>
              </a:rPr>
              <a:t>drug</a:t>
            </a:r>
            <a:r>
              <a:rPr lang="sv-SE" sz="1400" b="1" dirty="0" smtClean="0">
                <a:latin typeface="Courier New" pitchFamily="49" charset="0"/>
              </a:rPr>
              <a:t>" /&gt;</a:t>
            </a:r>
            <a:endParaRPr lang="sv-SE" sz="1400" b="1" dirty="0">
              <a:latin typeface="Courier New" pitchFamily="49" charset="0"/>
            </a:endParaRPr>
          </a:p>
        </p:txBody>
      </p:sp>
      <p:graphicFrame>
        <p:nvGraphicFramePr>
          <p:cNvPr id="13" name="Group 62"/>
          <p:cNvGraphicFramePr>
            <a:graphicFrameLocks noGrp="1"/>
          </p:cNvGraphicFramePr>
          <p:nvPr>
            <p:extLst>
              <p:ext uri="{D42A27DB-BD31-4B8C-83A1-F6EECF244321}">
                <p14:modId xmlns:p14="http://schemas.microsoft.com/office/powerpoint/2010/main" val="1965344972"/>
              </p:ext>
            </p:extLst>
          </p:nvPr>
        </p:nvGraphicFramePr>
        <p:xfrm>
          <a:off x="468313" y="3413125"/>
          <a:ext cx="7705725" cy="1132653"/>
        </p:xfrm>
        <a:graphic>
          <a:graphicData uri="http://schemas.openxmlformats.org/drawingml/2006/table">
            <a:tbl>
              <a:tblPr/>
              <a:tblGrid>
                <a:gridCol w="2663825"/>
                <a:gridCol w="5041900"/>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Metod/Egenskap</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checked</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True/false om kryssrutan är ikryssad</a:t>
                      </a:r>
                      <a:endParaRPr kumimoji="0" lang="sv-SE" sz="1200" b="1" i="0" u="none" strike="noStrike" cap="none" normalizeH="0" baseline="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defaultChecked</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True/false om kryssrutan var ikryssad som default</a:t>
                      </a:r>
                      <a:endParaRPr kumimoji="0" lang="sv-SE" sz="1200" b="1" i="0" u="none" strike="noStrike" cap="none" normalizeH="0" baseline="0" smtClean="0">
                        <a:ln>
                          <a:noFill/>
                        </a:ln>
                        <a:solidFill>
                          <a:srgbClr val="5F5F5F"/>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value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Ger värdet av checkboxen/radioknappen</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
        <p:nvSpPr>
          <p:cNvPr id="14" name="Text Box 31"/>
          <p:cNvSpPr txBox="1">
            <a:spLocks noChangeArrowheads="1"/>
          </p:cNvSpPr>
          <p:nvPr/>
        </p:nvSpPr>
        <p:spPr bwMode="auto">
          <a:xfrm>
            <a:off x="323155" y="5001543"/>
            <a:ext cx="8569325" cy="37623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b="1">
                <a:latin typeface="Courier New" pitchFamily="49" charset="0"/>
              </a:rPr>
              <a:t>myCheckbox.checked = true; // Kryssar i checkboxen</a:t>
            </a:r>
            <a:endParaRPr lang="sv-SE" sz="1800">
              <a:latin typeface="Courier New" pitchFamily="49"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6267" y="1216290"/>
            <a:ext cx="1080120" cy="765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5914" y="2159103"/>
            <a:ext cx="1008112" cy="728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889813"/>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Select</a:t>
            </a:r>
            <a:r>
              <a:rPr lang="sv-SE" dirty="0" smtClean="0"/>
              <a:t>-rutor					</a:t>
            </a:r>
            <a:endParaRPr lang="sv-SE" dirty="0"/>
          </a:p>
        </p:txBody>
      </p:sp>
      <p:sp>
        <p:nvSpPr>
          <p:cNvPr id="4" name="Rectangle 3"/>
          <p:cNvSpPr/>
          <p:nvPr/>
        </p:nvSpPr>
        <p:spPr>
          <a:xfrm>
            <a:off x="4427984" y="265212"/>
            <a:ext cx="3744416" cy="1296144"/>
          </a:xfrm>
          <a:prstGeom prst="rect">
            <a:avLst/>
          </a:prstGeom>
          <a:solidFill>
            <a:schemeClr val="bg1"/>
          </a:solidFill>
          <a:ln w="19050">
            <a:noFill/>
            <a:tailEnd type="arrow"/>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5" name="Picture 26"/>
          <p:cNvPicPr>
            <a:picLocks noChangeAspect="1" noChangeArrowheads="1"/>
          </p:cNvPicPr>
          <p:nvPr/>
        </p:nvPicPr>
        <p:blipFill>
          <a:blip r:embed="rId2" cstate="print"/>
          <a:srcRect/>
          <a:stretch>
            <a:fillRect/>
          </a:stretch>
        </p:blipFill>
        <p:spPr bwMode="auto">
          <a:xfrm>
            <a:off x="4613633" y="510063"/>
            <a:ext cx="1038487" cy="806441"/>
          </a:xfrm>
          <a:prstGeom prst="rect">
            <a:avLst/>
          </a:prstGeom>
          <a:noFill/>
          <a:ln w="9525">
            <a:noFill/>
            <a:miter lim="800000"/>
            <a:headEnd/>
            <a:tailEnd/>
          </a:ln>
        </p:spPr>
      </p:pic>
      <p:sp>
        <p:nvSpPr>
          <p:cNvPr id="6" name="Text Box 22"/>
          <p:cNvSpPr txBox="1">
            <a:spLocks noChangeArrowheads="1"/>
          </p:cNvSpPr>
          <p:nvPr/>
        </p:nvSpPr>
        <p:spPr bwMode="auto">
          <a:xfrm>
            <a:off x="5875103" y="328507"/>
            <a:ext cx="2225289" cy="116955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r>
              <a:rPr lang="sv-SE" sz="1400" b="1" dirty="0">
                <a:latin typeface="Courier New" pitchFamily="49" charset="0"/>
              </a:rPr>
              <a:t>&lt;</a:t>
            </a:r>
            <a:r>
              <a:rPr lang="sv-SE" sz="1400" b="1" dirty="0" err="1">
                <a:latin typeface="Courier New" pitchFamily="49" charset="0"/>
              </a:rPr>
              <a:t>select</a:t>
            </a:r>
            <a:r>
              <a:rPr lang="sv-SE" sz="1400" b="1" dirty="0">
                <a:latin typeface="Courier New" pitchFamily="49" charset="0"/>
              </a:rPr>
              <a:t>&gt;</a:t>
            </a:r>
          </a:p>
          <a:p>
            <a:r>
              <a:rPr lang="sv-SE" sz="1400" b="1" dirty="0">
                <a:latin typeface="Courier New" pitchFamily="49" charset="0"/>
              </a:rPr>
              <a:t> &lt;option&gt;1&lt;/option&gt;</a:t>
            </a:r>
          </a:p>
          <a:p>
            <a:r>
              <a:rPr lang="sv-SE" sz="1400" b="1" dirty="0">
                <a:latin typeface="Courier New" pitchFamily="49" charset="0"/>
              </a:rPr>
              <a:t> &lt;option&gt;2&lt;/option&gt;</a:t>
            </a:r>
          </a:p>
          <a:p>
            <a:r>
              <a:rPr lang="sv-SE" sz="1400" b="1" dirty="0">
                <a:latin typeface="Courier New" pitchFamily="49" charset="0"/>
              </a:rPr>
              <a:t> &lt;option&gt;3&lt;/option&gt;</a:t>
            </a:r>
          </a:p>
          <a:p>
            <a:r>
              <a:rPr lang="sv-SE" sz="1400" b="1" dirty="0">
                <a:latin typeface="Courier New" pitchFamily="49" charset="0"/>
              </a:rPr>
              <a:t>&lt;/</a:t>
            </a:r>
            <a:r>
              <a:rPr lang="sv-SE" sz="1400" b="1" dirty="0" err="1">
                <a:latin typeface="Courier New" pitchFamily="49" charset="0"/>
              </a:rPr>
              <a:t>select</a:t>
            </a:r>
            <a:r>
              <a:rPr lang="sv-SE" sz="1400" b="1" dirty="0">
                <a:latin typeface="Courier New" pitchFamily="49" charset="0"/>
              </a:rPr>
              <a:t>&gt;</a:t>
            </a:r>
          </a:p>
        </p:txBody>
      </p:sp>
      <p:pic>
        <p:nvPicPr>
          <p:cNvPr id="7" name="Picture 2" descr="P:\Icons\48x48\shadow\form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Group 77"/>
          <p:cNvGraphicFramePr>
            <a:graphicFrameLocks noGrp="1"/>
          </p:cNvGraphicFramePr>
          <p:nvPr>
            <p:extLst>
              <p:ext uri="{D42A27DB-BD31-4B8C-83A1-F6EECF244321}">
                <p14:modId xmlns:p14="http://schemas.microsoft.com/office/powerpoint/2010/main" val="2279027142"/>
              </p:ext>
            </p:extLst>
          </p:nvPr>
        </p:nvGraphicFramePr>
        <p:xfrm>
          <a:off x="468313" y="1403092"/>
          <a:ext cx="7705725" cy="1382400"/>
        </p:xfrm>
        <a:graphic>
          <a:graphicData uri="http://schemas.openxmlformats.org/drawingml/2006/table">
            <a:tbl>
              <a:tblPr/>
              <a:tblGrid>
                <a:gridCol w="2663825"/>
                <a:gridCol w="50419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Metod/Egenskaper</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40000"/>
                            <a:lumOff val="6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selectedIndex</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Den option som är vald</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value</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Det värde som den valda option-taggen har</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options[]</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De options som finns att välja på.</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onchange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Event som utlöser när en ny option väljs</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
        <p:nvSpPr>
          <p:cNvPr id="9" name="Text Box 23"/>
          <p:cNvSpPr txBox="1">
            <a:spLocks noChangeArrowheads="1"/>
          </p:cNvSpPr>
          <p:nvPr/>
        </p:nvSpPr>
        <p:spPr bwMode="auto">
          <a:xfrm>
            <a:off x="251147" y="2929508"/>
            <a:ext cx="8569325" cy="1061829"/>
          </a:xfrm>
          <a:prstGeom prst="rect">
            <a:avLst/>
          </a:prstGeom>
          <a:gradFill rotWithShape="1">
            <a:gsLst>
              <a:gs pos="0">
                <a:srgbClr val="EAEAEA"/>
              </a:gs>
              <a:gs pos="100000">
                <a:srgbClr val="F8F8F8"/>
              </a:gs>
            </a:gsLst>
            <a:lin ang="5400000" scaled="1"/>
          </a:gradFill>
          <a:ln w="9525" algn="ctr">
            <a:solidFill>
              <a:srgbClr val="EAEAEA"/>
            </a:solidFill>
            <a:miter lim="800000"/>
            <a:headEnd/>
            <a:tailEnd/>
          </a:ln>
        </p:spPr>
        <p:txBody>
          <a:bodyPr>
            <a:spAutoFit/>
          </a:bodyPr>
          <a:lstStyle/>
          <a:p>
            <a:pPr>
              <a:spcBef>
                <a:spcPct val="50000"/>
              </a:spcBef>
            </a:pPr>
            <a:r>
              <a:rPr lang="sv-SE" sz="1400" dirty="0">
                <a:latin typeface="Courier New" pitchFamily="49" charset="0"/>
              </a:rPr>
              <a:t>// Skapa en ny </a:t>
            </a:r>
            <a:r>
              <a:rPr lang="sv-SE" sz="1400" dirty="0" smtClean="0">
                <a:latin typeface="Courier New" pitchFamily="49" charset="0"/>
              </a:rPr>
              <a:t>Option</a:t>
            </a:r>
            <a:br>
              <a:rPr lang="sv-SE" sz="1400" dirty="0" smtClean="0">
                <a:latin typeface="Courier New" pitchFamily="49" charset="0"/>
              </a:rPr>
            </a:br>
            <a:r>
              <a:rPr lang="sv-SE" sz="1400" b="1" dirty="0" err="1" smtClean="0">
                <a:latin typeface="Courier New" pitchFamily="49" charset="0"/>
              </a:rPr>
              <a:t>extraOption</a:t>
            </a:r>
            <a:r>
              <a:rPr lang="sv-SE" sz="1400" b="1" dirty="0" smtClean="0">
                <a:latin typeface="Courier New" pitchFamily="49" charset="0"/>
              </a:rPr>
              <a:t> </a:t>
            </a:r>
            <a:r>
              <a:rPr lang="sv-SE" sz="1400" b="1" dirty="0">
                <a:latin typeface="Courier New" pitchFamily="49" charset="0"/>
              </a:rPr>
              <a:t>= new Option(text, </a:t>
            </a:r>
            <a:r>
              <a:rPr lang="sv-SE" sz="1400" b="1" dirty="0" err="1">
                <a:latin typeface="Courier New" pitchFamily="49" charset="0"/>
              </a:rPr>
              <a:t>value</a:t>
            </a:r>
            <a:r>
              <a:rPr lang="sv-SE" sz="1400" b="1" dirty="0">
                <a:latin typeface="Courier New" pitchFamily="49" charset="0"/>
              </a:rPr>
              <a:t>, </a:t>
            </a:r>
            <a:r>
              <a:rPr lang="sv-SE" sz="1400" b="1" dirty="0" err="1">
                <a:latin typeface="Courier New" pitchFamily="49" charset="0"/>
              </a:rPr>
              <a:t>defaultSelected</a:t>
            </a:r>
            <a:r>
              <a:rPr lang="sv-SE" sz="1400" b="1" dirty="0">
                <a:latin typeface="Courier New" pitchFamily="49" charset="0"/>
              </a:rPr>
              <a:t>, </a:t>
            </a:r>
            <a:r>
              <a:rPr lang="sv-SE" sz="1400" b="1" dirty="0" err="1">
                <a:latin typeface="Courier New" pitchFamily="49" charset="0"/>
              </a:rPr>
              <a:t>selected</a:t>
            </a:r>
            <a:r>
              <a:rPr lang="sv-SE" sz="1400" b="1" dirty="0">
                <a:latin typeface="Courier New" pitchFamily="49" charset="0"/>
              </a:rPr>
              <a:t>);</a:t>
            </a:r>
          </a:p>
          <a:p>
            <a:pPr>
              <a:spcBef>
                <a:spcPct val="50000"/>
              </a:spcBef>
            </a:pPr>
            <a:r>
              <a:rPr lang="sv-SE" sz="1400" dirty="0">
                <a:latin typeface="Courier New" pitchFamily="49" charset="0"/>
              </a:rPr>
              <a:t>// Lägg till den sist</a:t>
            </a:r>
            <a:r>
              <a:rPr lang="sv-SE" sz="1400" b="1" dirty="0">
                <a:latin typeface="Courier New" pitchFamily="49" charset="0"/>
              </a:rPr>
              <a:t/>
            </a:r>
            <a:br>
              <a:rPr lang="sv-SE" sz="1400" b="1" dirty="0">
                <a:latin typeface="Courier New" pitchFamily="49" charset="0"/>
              </a:rPr>
            </a:br>
            <a:r>
              <a:rPr lang="sv-SE" sz="1400" b="1" dirty="0" err="1">
                <a:latin typeface="Courier New" pitchFamily="49" charset="0"/>
              </a:rPr>
              <a:t>selectBox.options</a:t>
            </a:r>
            <a:r>
              <a:rPr lang="sv-SE" sz="1400" b="1" dirty="0">
                <a:latin typeface="Courier New" pitchFamily="49" charset="0"/>
              </a:rPr>
              <a:t>[</a:t>
            </a:r>
            <a:r>
              <a:rPr lang="sv-SE" sz="1400" b="1" dirty="0" err="1">
                <a:latin typeface="Courier New" pitchFamily="49" charset="0"/>
              </a:rPr>
              <a:t>selectBox.length</a:t>
            </a:r>
            <a:r>
              <a:rPr lang="sv-SE" sz="1400" b="1" dirty="0" smtClean="0">
                <a:latin typeface="Courier New" pitchFamily="49" charset="0"/>
              </a:rPr>
              <a:t>] = </a:t>
            </a:r>
            <a:r>
              <a:rPr lang="sv-SE" sz="1400" b="1" dirty="0" err="1">
                <a:latin typeface="Courier New" pitchFamily="49" charset="0"/>
              </a:rPr>
              <a:t>extraOption</a:t>
            </a:r>
            <a:r>
              <a:rPr lang="sv-SE" sz="1400" b="1" dirty="0">
                <a:latin typeface="Courier New" pitchFamily="49" charset="0"/>
              </a:rPr>
              <a:t>;</a:t>
            </a:r>
          </a:p>
        </p:txBody>
      </p:sp>
      <p:graphicFrame>
        <p:nvGraphicFramePr>
          <p:cNvPr id="10" name="Group 72"/>
          <p:cNvGraphicFramePr>
            <a:graphicFrameLocks noGrp="1"/>
          </p:cNvGraphicFramePr>
          <p:nvPr>
            <p:extLst>
              <p:ext uri="{D42A27DB-BD31-4B8C-83A1-F6EECF244321}">
                <p14:modId xmlns:p14="http://schemas.microsoft.com/office/powerpoint/2010/main" val="2907664951"/>
              </p:ext>
            </p:extLst>
          </p:nvPr>
        </p:nvGraphicFramePr>
        <p:xfrm>
          <a:off x="538163" y="4071946"/>
          <a:ext cx="7705725" cy="1382400"/>
        </p:xfrm>
        <a:graphic>
          <a:graphicData uri="http://schemas.openxmlformats.org/drawingml/2006/table">
            <a:tbl>
              <a:tblPr/>
              <a:tblGrid>
                <a:gridCol w="2663825"/>
                <a:gridCol w="50419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Option Metod/Egenskaper</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defaultSelected</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err="1" smtClean="0">
                          <a:ln>
                            <a:noFill/>
                          </a:ln>
                          <a:solidFill>
                            <a:srgbClr val="5F5F5F"/>
                          </a:solidFill>
                          <a:effectLst/>
                          <a:latin typeface="Verdana" pitchFamily="34" charset="0"/>
                        </a:rPr>
                        <a:t>True</a:t>
                      </a:r>
                      <a:r>
                        <a:rPr kumimoji="0" lang="sv-SE" sz="1200" b="0" i="0" u="none" strike="noStrike" cap="none" normalizeH="0" baseline="0" dirty="0" smtClean="0">
                          <a:ln>
                            <a:noFill/>
                          </a:ln>
                          <a:solidFill>
                            <a:srgbClr val="5F5F5F"/>
                          </a:solidFill>
                          <a:effectLst/>
                          <a:latin typeface="Verdana" pitchFamily="34" charset="0"/>
                        </a:rPr>
                        <a:t>/</a:t>
                      </a:r>
                      <a:r>
                        <a:rPr kumimoji="0" lang="sv-SE" sz="1200" b="0" i="0" u="none" strike="noStrike" cap="none" normalizeH="0" baseline="0" dirty="0" err="1" smtClean="0">
                          <a:ln>
                            <a:noFill/>
                          </a:ln>
                          <a:solidFill>
                            <a:srgbClr val="5F5F5F"/>
                          </a:solidFill>
                          <a:effectLst/>
                          <a:latin typeface="Verdana" pitchFamily="34" charset="0"/>
                        </a:rPr>
                        <a:t>False</a:t>
                      </a:r>
                      <a:r>
                        <a:rPr kumimoji="0" lang="sv-SE" sz="1200" b="0" i="0" u="none" strike="noStrike" cap="none" normalizeH="0" baseline="0" dirty="0" smtClean="0">
                          <a:ln>
                            <a:noFill/>
                          </a:ln>
                          <a:solidFill>
                            <a:srgbClr val="5F5F5F"/>
                          </a:solidFill>
                          <a:effectLst/>
                          <a:latin typeface="Verdana" pitchFamily="34" charset="0"/>
                        </a:rPr>
                        <a:t>. Förvalt alternativ? (</a:t>
                      </a:r>
                      <a:r>
                        <a:rPr kumimoji="0" lang="sv-SE" sz="1200" b="0" i="0" u="none" strike="noStrike" cap="none" normalizeH="0" baseline="0" dirty="0" err="1" smtClean="0">
                          <a:ln>
                            <a:noFill/>
                          </a:ln>
                          <a:solidFill>
                            <a:srgbClr val="5F5F5F"/>
                          </a:solidFill>
                          <a:effectLst/>
                          <a:latin typeface="Verdana" pitchFamily="34" charset="0"/>
                        </a:rPr>
                        <a:t>selected</a:t>
                      </a:r>
                      <a:r>
                        <a:rPr kumimoji="0" lang="sv-SE" sz="1200" b="0" i="0" u="none" strike="noStrike" cap="none" normalizeH="0" baseline="0" dirty="0" smtClean="0">
                          <a:ln>
                            <a:noFill/>
                          </a:ln>
                          <a:solidFill>
                            <a:srgbClr val="5F5F5F"/>
                          </a:solidFill>
                          <a:effectLst/>
                          <a:latin typeface="Verdana" pitchFamily="34" charset="0"/>
                        </a:rPr>
                        <a:t>="</a:t>
                      </a:r>
                      <a:r>
                        <a:rPr kumimoji="0" lang="sv-SE" sz="1200" b="0" i="0" u="none" strike="noStrike" cap="none" normalizeH="0" baseline="0" dirty="0" err="1" smtClean="0">
                          <a:ln>
                            <a:noFill/>
                          </a:ln>
                          <a:solidFill>
                            <a:srgbClr val="5F5F5F"/>
                          </a:solidFill>
                          <a:effectLst/>
                          <a:latin typeface="Verdana" pitchFamily="34" charset="0"/>
                        </a:rPr>
                        <a:t>selected</a:t>
                      </a:r>
                      <a:r>
                        <a:rPr kumimoji="0" lang="sv-SE" sz="1200" b="0" i="0" u="none" strike="noStrike" cap="none" normalizeH="0" baseline="0" dirty="0" smtClean="0">
                          <a:ln>
                            <a:noFill/>
                          </a:ln>
                          <a:solidFill>
                            <a:srgbClr val="5F5F5F"/>
                          </a:solidFill>
                          <a:effectLst/>
                          <a:latin typeface="Verdana" pitchFamily="34" charset="0"/>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selected</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True/false. Vald?</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smtClean="0">
                          <a:ln>
                            <a:noFill/>
                          </a:ln>
                          <a:solidFill>
                            <a:srgbClr val="5F5F5F"/>
                          </a:solidFill>
                          <a:effectLst/>
                          <a:latin typeface="Verdana" pitchFamily="34" charset="0"/>
                        </a:rPr>
                        <a:t>text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smtClean="0">
                          <a:ln>
                            <a:noFill/>
                          </a:ln>
                          <a:solidFill>
                            <a:srgbClr val="5F5F5F"/>
                          </a:solidFill>
                          <a:effectLst/>
                          <a:latin typeface="Verdana" pitchFamily="34" charset="0"/>
                        </a:rPr>
                        <a:t>Dess text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rgbClr val="5F5F5F"/>
                          </a:solidFill>
                          <a:effectLst/>
                          <a:latin typeface="Verdana" pitchFamily="34" charset="0"/>
                        </a:rPr>
                        <a:t>value</a:t>
                      </a: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0" u="none" strike="noStrike" cap="none" normalizeH="0" baseline="0" dirty="0" smtClean="0">
                          <a:ln>
                            <a:noFill/>
                          </a:ln>
                          <a:solidFill>
                            <a:srgbClr val="5F5F5F"/>
                          </a:solidFill>
                          <a:effectLst/>
                          <a:latin typeface="Verdana" pitchFamily="34" charset="0"/>
                        </a:rPr>
                        <a:t>Värdet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Tree>
    <p:extLst>
      <p:ext uri="{BB962C8B-B14F-4D97-AF65-F5344CB8AC3E}">
        <p14:creationId xmlns:p14="http://schemas.microsoft.com/office/powerpoint/2010/main" val="46246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Knappar</a:t>
            </a:r>
            <a:endParaRPr lang="sv-SE" dirty="0"/>
          </a:p>
        </p:txBody>
      </p:sp>
      <p:sp>
        <p:nvSpPr>
          <p:cNvPr id="4" name="Rectangle 3"/>
          <p:cNvSpPr/>
          <p:nvPr/>
        </p:nvSpPr>
        <p:spPr>
          <a:xfrm>
            <a:off x="4427984" y="1129308"/>
            <a:ext cx="4392488" cy="1080120"/>
          </a:xfrm>
          <a:prstGeom prst="rect">
            <a:avLst/>
          </a:prstGeom>
          <a:solidFill>
            <a:schemeClr val="bg1"/>
          </a:solidFill>
          <a:ln w="19050">
            <a:noFill/>
            <a:tailEnd type="arrow"/>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Text Box 25"/>
          <p:cNvSpPr txBox="1">
            <a:spLocks noChangeArrowheads="1"/>
          </p:cNvSpPr>
          <p:nvPr/>
        </p:nvSpPr>
        <p:spPr bwMode="auto">
          <a:xfrm>
            <a:off x="6093570" y="1273324"/>
            <a:ext cx="2654894" cy="738664"/>
          </a:xfrm>
          <a:prstGeom prst="rect">
            <a:avLst/>
          </a:prstGeom>
          <a:gradFill rotWithShape="1">
            <a:gsLst>
              <a:gs pos="0">
                <a:srgbClr val="FFFFFF"/>
              </a:gs>
              <a:gs pos="100000">
                <a:srgbClr val="E0E0E0"/>
              </a:gs>
            </a:gsLst>
            <a:lin ang="18900000" scaled="1"/>
          </a:gradFill>
          <a:ln w="19050" algn="ctr">
            <a:solidFill>
              <a:srgbClr val="E0E0E0"/>
            </a:solidFill>
            <a:miter lim="800000"/>
            <a:headEnd/>
            <a:tailEnd/>
          </a:ln>
        </p:spPr>
        <p:txBody>
          <a:bodyPr wrap="none">
            <a:spAutoFit/>
          </a:bodyPr>
          <a:lstStyle/>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a:t>
            </a:r>
            <a:r>
              <a:rPr lang="sv-SE" sz="1400" b="1" dirty="0" err="1" smtClean="0">
                <a:latin typeface="Courier New" pitchFamily="49" charset="0"/>
              </a:rPr>
              <a:t>send</a:t>
            </a:r>
            <a:r>
              <a:rPr lang="sv-SE" sz="1400" b="1" dirty="0" smtClean="0">
                <a:latin typeface="Courier New" pitchFamily="49" charset="0"/>
              </a:rPr>
              <a:t>" </a:t>
            </a:r>
            <a:r>
              <a:rPr lang="sv-SE" sz="1400" b="1" dirty="0">
                <a:latin typeface="Courier New" pitchFamily="49" charset="0"/>
              </a:rPr>
              <a:t>/&gt;</a:t>
            </a:r>
          </a:p>
          <a:p>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a:t>
            </a:r>
            <a:r>
              <a:rPr lang="sv-SE" sz="1400" b="1" dirty="0" err="1" smtClean="0">
                <a:latin typeface="Courier New" pitchFamily="49" charset="0"/>
              </a:rPr>
              <a:t>reset</a:t>
            </a:r>
            <a:r>
              <a:rPr lang="sv-SE" sz="1400" b="1" dirty="0" smtClean="0">
                <a:latin typeface="Courier New" pitchFamily="49" charset="0"/>
              </a:rPr>
              <a:t>" </a:t>
            </a:r>
            <a:r>
              <a:rPr lang="sv-SE" sz="1400" b="1" dirty="0">
                <a:latin typeface="Courier New" pitchFamily="49" charset="0"/>
              </a:rPr>
              <a:t>/&gt;</a:t>
            </a:r>
            <a:br>
              <a:rPr lang="sv-SE" sz="1400" b="1" dirty="0">
                <a:latin typeface="Courier New" pitchFamily="49" charset="0"/>
              </a:rPr>
            </a:br>
            <a:r>
              <a:rPr lang="sv-SE" sz="1400" b="1" dirty="0">
                <a:latin typeface="Courier New" pitchFamily="49" charset="0"/>
              </a:rPr>
              <a:t>&lt;input </a:t>
            </a:r>
            <a:r>
              <a:rPr lang="sv-SE" sz="1400" b="1" dirty="0" err="1">
                <a:latin typeface="Courier New" pitchFamily="49" charset="0"/>
              </a:rPr>
              <a:t>type</a:t>
            </a:r>
            <a:r>
              <a:rPr lang="sv-SE" sz="1400" b="1" dirty="0" smtClean="0">
                <a:latin typeface="Courier New" pitchFamily="49" charset="0"/>
              </a:rPr>
              <a:t>="</a:t>
            </a:r>
            <a:r>
              <a:rPr lang="sv-SE" sz="1400" b="1" dirty="0" err="1" smtClean="0">
                <a:latin typeface="Courier New" pitchFamily="49" charset="0"/>
              </a:rPr>
              <a:t>button</a:t>
            </a:r>
            <a:r>
              <a:rPr lang="sv-SE" sz="1400" b="1" dirty="0" smtClean="0">
                <a:latin typeface="Courier New" pitchFamily="49" charset="0"/>
              </a:rPr>
              <a:t>" </a:t>
            </a:r>
            <a:r>
              <a:rPr lang="sv-SE" sz="1400" b="1" dirty="0">
                <a:latin typeface="Courier New" pitchFamily="49" charset="0"/>
              </a:rPr>
              <a:t>/&gt;</a:t>
            </a:r>
          </a:p>
        </p:txBody>
      </p:sp>
      <p:pic>
        <p:nvPicPr>
          <p:cNvPr id="6" name="Picture 32"/>
          <p:cNvPicPr>
            <a:picLocks noChangeAspect="1" noChangeArrowheads="1"/>
          </p:cNvPicPr>
          <p:nvPr/>
        </p:nvPicPr>
        <p:blipFill>
          <a:blip r:embed="rId2" cstate="print"/>
          <a:srcRect/>
          <a:stretch>
            <a:fillRect/>
          </a:stretch>
        </p:blipFill>
        <p:spPr bwMode="auto">
          <a:xfrm>
            <a:off x="4616880" y="1273324"/>
            <a:ext cx="1251264" cy="650573"/>
          </a:xfrm>
          <a:prstGeom prst="rect">
            <a:avLst/>
          </a:prstGeom>
          <a:noFill/>
          <a:ln w="9525">
            <a:noFill/>
            <a:miter lim="800000"/>
            <a:headEnd/>
            <a:tailEnd/>
          </a:ln>
        </p:spPr>
      </p:pic>
      <p:pic>
        <p:nvPicPr>
          <p:cNvPr id="7" name="Picture 2" descr="P:\Icons\48x48\shadow\form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6951" y="223738"/>
            <a:ext cx="617537" cy="6175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Group 33"/>
          <p:cNvGraphicFramePr>
            <a:graphicFrameLocks noGrp="1"/>
          </p:cNvGraphicFramePr>
          <p:nvPr>
            <p:extLst>
              <p:ext uri="{D42A27DB-BD31-4B8C-83A1-F6EECF244321}">
                <p14:modId xmlns:p14="http://schemas.microsoft.com/office/powerpoint/2010/main" val="689747778"/>
              </p:ext>
            </p:extLst>
          </p:nvPr>
        </p:nvGraphicFramePr>
        <p:xfrm>
          <a:off x="754707" y="2448556"/>
          <a:ext cx="7705725" cy="552960"/>
        </p:xfrm>
        <a:graphic>
          <a:graphicData uri="http://schemas.openxmlformats.org/drawingml/2006/table">
            <a:tbl>
              <a:tblPr/>
              <a:tblGrid>
                <a:gridCol w="2663825"/>
                <a:gridCol w="50419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bg1"/>
                          </a:solidFill>
                          <a:effectLst/>
                          <a:latin typeface="Verdana" pitchFamily="34" charset="0"/>
                        </a:rPr>
                        <a:t>Metod/Egenskap</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2">
                            <a:gamma/>
                            <a:shade val="0"/>
                            <a:invGamma/>
                          </a:schemeClr>
                        </a:gs>
                        <a:gs pos="100000">
                          <a:schemeClr val="accent2">
                            <a:lumMod val="60000"/>
                            <a:lumOff val="40000"/>
                          </a:schemeClr>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1200" b="1" i="0"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1" u="none" strike="noStrike" cap="none" normalizeH="0" baseline="0" dirty="0" err="1" smtClean="0">
                          <a:ln>
                            <a:noFill/>
                          </a:ln>
                          <a:solidFill>
                            <a:srgbClr val="5F5F5F"/>
                          </a:solidFill>
                          <a:effectLst/>
                          <a:latin typeface="Verdana" pitchFamily="34" charset="0"/>
                        </a:rPr>
                        <a:t>value</a:t>
                      </a:r>
                      <a:endParaRPr kumimoji="0" lang="sv-SE" sz="1200" b="0" i="1" u="none" strike="noStrike" cap="none" normalizeH="0" baseline="0" dirty="0" smtClean="0">
                        <a:ln>
                          <a:noFill/>
                        </a:ln>
                        <a:solidFill>
                          <a:srgbClr val="5F5F5F"/>
                        </a:solidFill>
                        <a:effectLst/>
                        <a:latin typeface="Verdan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0" i="1" u="none" strike="noStrike" cap="none" normalizeH="0" baseline="0" dirty="0" smtClean="0">
                          <a:ln>
                            <a:noFill/>
                          </a:ln>
                          <a:solidFill>
                            <a:srgbClr val="5F5F5F"/>
                          </a:solidFill>
                          <a:effectLst/>
                          <a:latin typeface="Verdana" pitchFamily="34" charset="0"/>
                        </a:rPr>
                        <a:t>Värdet av knappen tillika texten som står på knappen</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3F3F3">
                            <a:gamma/>
                            <a:tint val="0"/>
                            <a:invGamma/>
                          </a:srgbClr>
                        </a:gs>
                        <a:gs pos="100000">
                          <a:srgbClr val="F3F3F3"/>
                        </a:gs>
                      </a:gsLst>
                      <a:lin ang="18900000" scaled="1"/>
                    </a:gradFill>
                  </a:tcPr>
                </a:tc>
              </a:tr>
            </a:tbl>
          </a:graphicData>
        </a:graphic>
      </p:graphicFrame>
      <p:sp>
        <p:nvSpPr>
          <p:cNvPr id="9" name="Rectangle 34"/>
          <p:cNvSpPr>
            <a:spLocks noChangeArrowheads="1"/>
          </p:cNvSpPr>
          <p:nvPr/>
        </p:nvSpPr>
        <p:spPr bwMode="auto">
          <a:xfrm>
            <a:off x="395288" y="3303588"/>
            <a:ext cx="8424862" cy="646331"/>
          </a:xfrm>
          <a:prstGeom prst="rect">
            <a:avLst/>
          </a:prstGeom>
          <a:noFill/>
          <a:ln w="9525" algn="ctr">
            <a:noFill/>
            <a:miter lim="800000"/>
            <a:headEnd/>
            <a:tailEnd/>
          </a:ln>
        </p:spPr>
        <p:txBody>
          <a:bodyPr>
            <a:spAutoFit/>
          </a:bodyPr>
          <a:lstStyle/>
          <a:p>
            <a:pPr>
              <a:spcBef>
                <a:spcPct val="50000"/>
              </a:spcBef>
            </a:pPr>
            <a:r>
              <a:rPr lang="sv-SE" dirty="0">
                <a:latin typeface="Minya Nouvelle" charset="0"/>
              </a:rPr>
              <a:t>Smidigt kan vara att avaktivera knappen då formuläret skickas så att användaren inte råkar klicka flera gånger.</a:t>
            </a:r>
          </a:p>
        </p:txBody>
      </p:sp>
      <p:sp>
        <p:nvSpPr>
          <p:cNvPr id="10" name="Text Box 27"/>
          <p:cNvSpPr txBox="1">
            <a:spLocks noChangeArrowheads="1"/>
          </p:cNvSpPr>
          <p:nvPr/>
        </p:nvSpPr>
        <p:spPr bwMode="auto">
          <a:xfrm>
            <a:off x="323155" y="4156745"/>
            <a:ext cx="8569325" cy="7889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b="1" dirty="0" err="1" smtClean="0">
                <a:latin typeface="Courier New" pitchFamily="49" charset="0"/>
              </a:rPr>
              <a:t>mySendButton.disabled</a:t>
            </a:r>
            <a:r>
              <a:rPr lang="sv-SE" sz="1800" b="1" dirty="0" smtClean="0">
                <a:latin typeface="Courier New" pitchFamily="49" charset="0"/>
              </a:rPr>
              <a:t> </a:t>
            </a:r>
            <a:r>
              <a:rPr lang="sv-SE" sz="1800" b="1" dirty="0">
                <a:latin typeface="Courier New" pitchFamily="49" charset="0"/>
              </a:rPr>
              <a:t>= </a:t>
            </a:r>
            <a:r>
              <a:rPr lang="sv-SE" sz="1800" b="1" dirty="0" err="1">
                <a:latin typeface="Courier New" pitchFamily="49" charset="0"/>
              </a:rPr>
              <a:t>true</a:t>
            </a:r>
            <a:r>
              <a:rPr lang="sv-SE" sz="1800" b="1" dirty="0">
                <a:latin typeface="Courier New" pitchFamily="49" charset="0"/>
              </a:rPr>
              <a:t>;</a:t>
            </a:r>
          </a:p>
          <a:p>
            <a:pPr>
              <a:spcBef>
                <a:spcPct val="50000"/>
              </a:spcBef>
            </a:pPr>
            <a:r>
              <a:rPr lang="sv-SE" sz="1800" b="1" dirty="0" err="1">
                <a:latin typeface="Courier New" pitchFamily="49" charset="0"/>
              </a:rPr>
              <a:t>mySendButton.value</a:t>
            </a:r>
            <a:r>
              <a:rPr lang="sv-SE" sz="1800" b="1" dirty="0">
                <a:latin typeface="Courier New" pitchFamily="49" charset="0"/>
              </a:rPr>
              <a:t> = </a:t>
            </a:r>
            <a:r>
              <a:rPr lang="sv-SE" sz="1800" b="1" dirty="0" smtClean="0">
                <a:latin typeface="Courier New" pitchFamily="49" charset="0"/>
              </a:rPr>
              <a:t>"Skickar...";</a:t>
            </a:r>
            <a:endParaRPr lang="sv-SE" sz="1800" dirty="0">
              <a:latin typeface="Courier New" pitchFamily="49" charset="0"/>
            </a:endParaRPr>
          </a:p>
        </p:txBody>
      </p:sp>
    </p:spTree>
    <p:extLst>
      <p:ext uri="{BB962C8B-B14F-4D97-AF65-F5344CB8AC3E}">
        <p14:creationId xmlns:p14="http://schemas.microsoft.com/office/powerpoint/2010/main" val="31064218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12 </a:t>
            </a:r>
            <a:r>
              <a:rPr lang="sv-SE" dirty="0" err="1" smtClean="0"/>
              <a:t>nodetyper</a:t>
            </a:r>
            <a:endParaRPr lang="sv-SE" dirty="0"/>
          </a:p>
        </p:txBody>
      </p:sp>
      <p:sp>
        <p:nvSpPr>
          <p:cNvPr id="3" name="Subtitle 2"/>
          <p:cNvSpPr>
            <a:spLocks noGrp="1"/>
          </p:cNvSpPr>
          <p:nvPr>
            <p:ph type="subTitle" idx="1"/>
          </p:nvPr>
        </p:nvSpPr>
        <p:spPr>
          <a:xfrm>
            <a:off x="179512" y="1345332"/>
            <a:ext cx="3816424" cy="3456384"/>
          </a:xfrm>
        </p:spPr>
        <p:txBody>
          <a:bodyPr/>
          <a:lstStyle/>
          <a:p>
            <a:pPr marL="457200" indent="-457200">
              <a:buFont typeface="+mj-lt"/>
              <a:buAutoNum type="arabicPeriod"/>
            </a:pPr>
            <a:r>
              <a:rPr lang="sv-SE" b="1" dirty="0" smtClean="0"/>
              <a:t>ELEMENT</a:t>
            </a:r>
            <a:r>
              <a:rPr lang="sv-SE" b="1" dirty="0" smtClean="0">
                <a:solidFill>
                  <a:srgbClr val="000000"/>
                </a:solidFill>
                <a:latin typeface="Times New Roman"/>
              </a:rPr>
              <a:t>_</a:t>
            </a:r>
            <a:r>
              <a:rPr lang="sv-SE" b="1" dirty="0" smtClean="0"/>
              <a:t>NODE</a:t>
            </a:r>
            <a:endParaRPr lang="sv-SE" b="1" dirty="0"/>
          </a:p>
          <a:p>
            <a:pPr marL="457200" indent="-457200">
              <a:buFont typeface="+mj-lt"/>
              <a:buAutoNum type="arabicPeriod"/>
            </a:pPr>
            <a:r>
              <a:rPr lang="sv-SE" sz="1200" dirty="0" smtClean="0"/>
              <a:t>ATTRIBUTE</a:t>
            </a:r>
            <a:r>
              <a:rPr lang="sv-SE" sz="1200" dirty="0" smtClean="0">
                <a:solidFill>
                  <a:srgbClr val="000000"/>
                </a:solidFill>
                <a:latin typeface="Times New Roman"/>
              </a:rPr>
              <a:t>_</a:t>
            </a:r>
            <a:r>
              <a:rPr lang="sv-SE" sz="1200" dirty="0" smtClean="0"/>
              <a:t>NODE</a:t>
            </a:r>
          </a:p>
          <a:p>
            <a:pPr marL="457200" indent="-457200">
              <a:buFont typeface="+mj-lt"/>
              <a:buAutoNum type="arabicPeriod"/>
            </a:pPr>
            <a:r>
              <a:rPr lang="sv-SE" b="1" dirty="0" smtClean="0"/>
              <a:t>TEXT</a:t>
            </a:r>
            <a:r>
              <a:rPr lang="sv-SE" b="1" dirty="0" smtClean="0">
                <a:solidFill>
                  <a:srgbClr val="000000"/>
                </a:solidFill>
                <a:latin typeface="Times New Roman"/>
              </a:rPr>
              <a:t>_</a:t>
            </a:r>
            <a:r>
              <a:rPr lang="sv-SE" b="1" dirty="0" smtClean="0"/>
              <a:t>NODE</a:t>
            </a:r>
          </a:p>
          <a:p>
            <a:pPr marL="457200" indent="-457200">
              <a:buFont typeface="+mj-lt"/>
              <a:buAutoNum type="arabicPeriod"/>
            </a:pPr>
            <a:r>
              <a:rPr lang="sv-SE" sz="1400" dirty="0" smtClean="0"/>
              <a:t>CDATA</a:t>
            </a:r>
            <a:r>
              <a:rPr lang="sv-SE" sz="1400" dirty="0" smtClean="0">
                <a:solidFill>
                  <a:srgbClr val="000000"/>
                </a:solidFill>
                <a:latin typeface="Times New Roman"/>
              </a:rPr>
              <a:t>_</a:t>
            </a:r>
            <a:r>
              <a:rPr lang="sv-SE" sz="1400" dirty="0" smtClean="0"/>
              <a:t>SECTION</a:t>
            </a:r>
            <a:r>
              <a:rPr lang="sv-SE" sz="1400" dirty="0" smtClean="0">
                <a:solidFill>
                  <a:srgbClr val="000000"/>
                </a:solidFill>
                <a:latin typeface="Times New Roman"/>
              </a:rPr>
              <a:t>_</a:t>
            </a:r>
            <a:r>
              <a:rPr lang="sv-SE" sz="1400" dirty="0" smtClean="0"/>
              <a:t>NODE</a:t>
            </a:r>
          </a:p>
          <a:p>
            <a:pPr marL="457200" indent="-457200">
              <a:buFont typeface="+mj-lt"/>
              <a:buAutoNum type="arabicPeriod"/>
            </a:pPr>
            <a:r>
              <a:rPr lang="sv-SE" sz="1400" dirty="0" smtClean="0"/>
              <a:t>ENTITY</a:t>
            </a:r>
            <a:r>
              <a:rPr lang="sv-SE" sz="1400" dirty="0" smtClean="0">
                <a:solidFill>
                  <a:srgbClr val="000000"/>
                </a:solidFill>
                <a:latin typeface="Times New Roman"/>
              </a:rPr>
              <a:t>_</a:t>
            </a:r>
            <a:r>
              <a:rPr lang="sv-SE" sz="1400" dirty="0" smtClean="0"/>
              <a:t>REFERENCE</a:t>
            </a:r>
            <a:r>
              <a:rPr lang="sv-SE" sz="1400" dirty="0" smtClean="0">
                <a:solidFill>
                  <a:srgbClr val="000000"/>
                </a:solidFill>
                <a:latin typeface="Times New Roman"/>
              </a:rPr>
              <a:t>_</a:t>
            </a:r>
            <a:r>
              <a:rPr lang="sv-SE" sz="1400" dirty="0" smtClean="0"/>
              <a:t>NODE</a:t>
            </a:r>
          </a:p>
          <a:p>
            <a:pPr marL="457200" indent="-457200">
              <a:buFont typeface="+mj-lt"/>
              <a:buAutoNum type="arabicPeriod"/>
            </a:pPr>
            <a:r>
              <a:rPr lang="sv-SE" sz="1400" dirty="0" smtClean="0"/>
              <a:t>ENTITY</a:t>
            </a:r>
            <a:r>
              <a:rPr lang="sv-SE" sz="1400" dirty="0" smtClean="0">
                <a:solidFill>
                  <a:srgbClr val="000000"/>
                </a:solidFill>
                <a:latin typeface="Times New Roman"/>
              </a:rPr>
              <a:t>_</a:t>
            </a:r>
            <a:r>
              <a:rPr lang="sv-SE" sz="1400" dirty="0" smtClean="0"/>
              <a:t>NODE</a:t>
            </a:r>
          </a:p>
          <a:p>
            <a:pPr marL="457200" indent="-457200">
              <a:buFont typeface="+mj-lt"/>
              <a:buAutoNum type="arabicPeriod"/>
            </a:pPr>
            <a:r>
              <a:rPr lang="sv-SE" sz="1400" dirty="0" smtClean="0"/>
              <a:t>PROCESSONG</a:t>
            </a:r>
            <a:r>
              <a:rPr lang="sv-SE" sz="1400" dirty="0" smtClean="0">
                <a:solidFill>
                  <a:srgbClr val="000000"/>
                </a:solidFill>
                <a:latin typeface="Times New Roman"/>
              </a:rPr>
              <a:t>_</a:t>
            </a:r>
            <a:r>
              <a:rPr lang="sv-SE" sz="1400" dirty="0" smtClean="0"/>
              <a:t>INSTRUCTION</a:t>
            </a:r>
            <a:r>
              <a:rPr lang="sv-SE" sz="1400" dirty="0" smtClean="0">
                <a:solidFill>
                  <a:srgbClr val="000000"/>
                </a:solidFill>
                <a:latin typeface="Times New Roman"/>
              </a:rPr>
              <a:t>_</a:t>
            </a:r>
            <a:r>
              <a:rPr lang="sv-SE" sz="1400" dirty="0" smtClean="0"/>
              <a:t>NODE</a:t>
            </a:r>
          </a:p>
          <a:p>
            <a:pPr marL="457200" indent="-457200">
              <a:buFont typeface="+mj-lt"/>
              <a:buAutoNum type="arabicPeriod"/>
            </a:pPr>
            <a:r>
              <a:rPr lang="sv-SE" sz="1400" dirty="0" smtClean="0"/>
              <a:t>DOCUMENT</a:t>
            </a:r>
            <a:r>
              <a:rPr lang="sv-SE" sz="1400" dirty="0" smtClean="0">
                <a:solidFill>
                  <a:srgbClr val="000000"/>
                </a:solidFill>
                <a:latin typeface="Times New Roman"/>
              </a:rPr>
              <a:t>_</a:t>
            </a:r>
            <a:r>
              <a:rPr lang="sv-SE" sz="1400" dirty="0" smtClean="0"/>
              <a:t>NODE</a:t>
            </a:r>
          </a:p>
          <a:p>
            <a:pPr marL="457200" indent="-457200">
              <a:buFont typeface="+mj-lt"/>
              <a:buAutoNum type="arabicPeriod"/>
            </a:pPr>
            <a:r>
              <a:rPr lang="sv-SE" sz="1400" dirty="0" smtClean="0"/>
              <a:t>DOCUMENT</a:t>
            </a:r>
            <a:r>
              <a:rPr lang="sv-SE" sz="1400" dirty="0" smtClean="0">
                <a:solidFill>
                  <a:srgbClr val="000000"/>
                </a:solidFill>
                <a:latin typeface="Times New Roman"/>
              </a:rPr>
              <a:t>_</a:t>
            </a:r>
            <a:r>
              <a:rPr lang="sv-SE" sz="1400" dirty="0" smtClean="0"/>
              <a:t>TYPE</a:t>
            </a:r>
            <a:r>
              <a:rPr lang="sv-SE" sz="1400" dirty="0" smtClean="0">
                <a:solidFill>
                  <a:srgbClr val="000000"/>
                </a:solidFill>
                <a:latin typeface="Times New Roman"/>
              </a:rPr>
              <a:t>_</a:t>
            </a:r>
            <a:r>
              <a:rPr lang="sv-SE" sz="1400" dirty="0" smtClean="0"/>
              <a:t>NODE</a:t>
            </a:r>
          </a:p>
          <a:p>
            <a:pPr marL="457200" indent="-457200">
              <a:buFont typeface="+mj-lt"/>
              <a:buAutoNum type="arabicPeriod"/>
            </a:pPr>
            <a:r>
              <a:rPr lang="sv-SE" sz="1400" dirty="0" smtClean="0"/>
              <a:t>CDATA</a:t>
            </a:r>
            <a:r>
              <a:rPr lang="sv-SE" sz="1400" dirty="0" smtClean="0">
                <a:solidFill>
                  <a:srgbClr val="000000"/>
                </a:solidFill>
                <a:latin typeface="Times New Roman"/>
              </a:rPr>
              <a:t>_</a:t>
            </a:r>
            <a:r>
              <a:rPr lang="sv-SE" sz="1400" dirty="0" smtClean="0"/>
              <a:t>FRAGMENT</a:t>
            </a:r>
            <a:r>
              <a:rPr lang="sv-SE" sz="1400" dirty="0" smtClean="0">
                <a:solidFill>
                  <a:srgbClr val="000000"/>
                </a:solidFill>
                <a:latin typeface="Times New Roman"/>
              </a:rPr>
              <a:t>_</a:t>
            </a:r>
            <a:r>
              <a:rPr lang="sv-SE" sz="1400" dirty="0" smtClean="0"/>
              <a:t>NODE</a:t>
            </a:r>
          </a:p>
          <a:p>
            <a:pPr marL="457200" indent="-457200">
              <a:buFont typeface="+mj-lt"/>
              <a:buAutoNum type="arabicPeriod"/>
            </a:pPr>
            <a:r>
              <a:rPr lang="sv-SE" sz="1400" dirty="0" smtClean="0"/>
              <a:t>NOTATION</a:t>
            </a:r>
            <a:r>
              <a:rPr lang="sv-SE" sz="1400" dirty="0" smtClean="0">
                <a:solidFill>
                  <a:srgbClr val="000000"/>
                </a:solidFill>
                <a:latin typeface="Times New Roman"/>
              </a:rPr>
              <a:t>_</a:t>
            </a:r>
            <a:r>
              <a:rPr lang="sv-SE" sz="1400" dirty="0" smtClean="0"/>
              <a:t>NODE</a:t>
            </a:r>
            <a:endParaRPr lang="sv-SE" sz="1400" dirty="0"/>
          </a:p>
          <a:p>
            <a:pPr marL="457200" indent="-457200">
              <a:buFont typeface="+mj-lt"/>
              <a:buAutoNum type="arabicPeriod"/>
            </a:pPr>
            <a:endParaRPr lang="sv-SE" dirty="0"/>
          </a:p>
          <a:p>
            <a:pPr marL="457200" indent="-457200">
              <a:buFont typeface="+mj-lt"/>
              <a:buAutoNum type="arabicPeriod"/>
            </a:pPr>
            <a:endParaRPr lang="sv-SE" dirty="0"/>
          </a:p>
          <a:p>
            <a:pPr marL="457200" indent="-457200">
              <a:buFont typeface="+mj-lt"/>
              <a:buAutoNum type="arabicPeriod"/>
            </a:pPr>
            <a:endParaRPr lang="sv-SE" dirty="0" smtClean="0"/>
          </a:p>
          <a:p>
            <a:pPr marL="457200" indent="-457200">
              <a:buFont typeface="+mj-lt"/>
              <a:buAutoNum type="arabicPeriod"/>
            </a:pPr>
            <a:endParaRPr lang="sv-SE" dirty="0"/>
          </a:p>
          <a:p>
            <a:pPr marL="457200" indent="-457200">
              <a:buFont typeface="+mj-lt"/>
              <a:buAutoNum type="arabicPeriod"/>
            </a:pPr>
            <a:endParaRPr lang="sv-SE" dirty="0"/>
          </a:p>
          <a:p>
            <a:pPr marL="457200" indent="-457200">
              <a:buFont typeface="+mj-lt"/>
              <a:buAutoNum type="arabicPeriod"/>
            </a:pPr>
            <a:endParaRPr lang="sv-SE" dirty="0"/>
          </a:p>
          <a:p>
            <a:pPr marL="457200" indent="-457200">
              <a:buFont typeface="+mj-lt"/>
              <a:buAutoNum type="arabicPeriod"/>
            </a:pPr>
            <a:endParaRPr lang="sv-SE" dirty="0"/>
          </a:p>
          <a:p>
            <a:pPr marL="457200" indent="-457200">
              <a:buFont typeface="+mj-lt"/>
              <a:buAutoNum type="arabicPeriod"/>
            </a:pPr>
            <a:endParaRPr lang="sv-SE" dirty="0" smtClean="0"/>
          </a:p>
          <a:p>
            <a:pPr marL="457200" indent="-457200">
              <a:buFont typeface="+mj-lt"/>
              <a:buAutoNum type="arabicPeriod"/>
            </a:pPr>
            <a:endParaRPr lang="sv-SE" dirty="0"/>
          </a:p>
          <a:p>
            <a:pPr marL="457200" indent="-457200">
              <a:buFont typeface="+mj-lt"/>
              <a:buAutoNum type="arabicPeriod"/>
            </a:pPr>
            <a:endParaRPr lang="sv-SE" dirty="0"/>
          </a:p>
          <a:p>
            <a:pPr marL="457200" indent="-457200">
              <a:buFont typeface="+mj-lt"/>
              <a:buAutoNum type="arabicPeriod"/>
            </a:pPr>
            <a:endParaRPr lang="sv-SE" dirty="0"/>
          </a:p>
          <a:p>
            <a:pPr marL="457200" indent="-457200">
              <a:buFont typeface="+mj-lt"/>
              <a:buAutoNum type="arabicPeriod"/>
            </a:pPr>
            <a:endParaRPr lang="sv-SE" dirty="0"/>
          </a:p>
          <a:p>
            <a:pPr marL="457200" indent="-457200">
              <a:buFont typeface="+mj-lt"/>
              <a:buAutoNum type="arabicPeriod"/>
            </a:pPr>
            <a:endParaRPr lang="sv-SE" dirty="0" smtClean="0"/>
          </a:p>
        </p:txBody>
      </p:sp>
      <p:sp>
        <p:nvSpPr>
          <p:cNvPr id="4" name="TextBox 3"/>
          <p:cNvSpPr txBox="1"/>
          <p:nvPr/>
        </p:nvSpPr>
        <p:spPr>
          <a:xfrm>
            <a:off x="3923928" y="1723370"/>
            <a:ext cx="5009705" cy="286232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sv-SE" dirty="0" err="1" smtClean="0">
                <a:latin typeface="Courier New" pitchFamily="49" charset="0"/>
                <a:cs typeface="Courier New" pitchFamily="49" charset="0"/>
              </a:rPr>
              <a:t>if</a:t>
            </a:r>
            <a:r>
              <a:rPr lang="sv-SE" dirty="0" smtClean="0">
                <a:latin typeface="Courier New" pitchFamily="49" charset="0"/>
                <a:cs typeface="Courier New" pitchFamily="49" charset="0"/>
              </a:rPr>
              <a:t>(</a:t>
            </a:r>
            <a:r>
              <a:rPr lang="sv-SE" dirty="0" err="1" smtClean="0">
                <a:latin typeface="Courier New" pitchFamily="49" charset="0"/>
                <a:cs typeface="Courier New" pitchFamily="49" charset="0"/>
              </a:rPr>
              <a:t>minDOMNode.</a:t>
            </a:r>
            <a:r>
              <a:rPr lang="sv-SE" b="1" dirty="0" err="1" smtClean="0">
                <a:latin typeface="Courier New" pitchFamily="49" charset="0"/>
                <a:cs typeface="Courier New" pitchFamily="49" charset="0"/>
              </a:rPr>
              <a:t>nodeType</a:t>
            </a:r>
            <a:r>
              <a:rPr lang="sv-SE" b="1" dirty="0" smtClean="0">
                <a:latin typeface="Courier New" pitchFamily="49" charset="0"/>
                <a:cs typeface="Courier New" pitchFamily="49" charset="0"/>
              </a:rPr>
              <a:t> === 1</a:t>
            </a:r>
            <a:r>
              <a:rPr lang="sv-SE" dirty="0" smtClean="0">
                <a:latin typeface="Courier New" pitchFamily="49" charset="0"/>
                <a:cs typeface="Courier New" pitchFamily="49" charset="0"/>
              </a:rPr>
              <a:t>) {</a:t>
            </a:r>
          </a:p>
          <a:p>
            <a:endParaRPr lang="sv-SE" dirty="0" smtClean="0">
              <a:latin typeface="Courier New" pitchFamily="49" charset="0"/>
              <a:cs typeface="Courier New" pitchFamily="49" charset="0"/>
            </a:endParaRPr>
          </a:p>
          <a:p>
            <a:r>
              <a:rPr lang="sv-SE" dirty="0">
                <a:latin typeface="Courier New" pitchFamily="49" charset="0"/>
                <a:cs typeface="Courier New" pitchFamily="49" charset="0"/>
              </a:rPr>
              <a:t> </a:t>
            </a:r>
            <a:r>
              <a:rPr lang="sv-SE" dirty="0" smtClean="0">
                <a:latin typeface="Courier New" pitchFamily="49" charset="0"/>
                <a:cs typeface="Courier New" pitchFamily="49" charset="0"/>
              </a:rPr>
              <a:t>   console.log("Ett element");</a:t>
            </a:r>
          </a:p>
          <a:p>
            <a:endParaRPr lang="sv-SE" dirty="0" smtClean="0">
              <a:latin typeface="Courier New" pitchFamily="49" charset="0"/>
              <a:cs typeface="Courier New" pitchFamily="49" charset="0"/>
            </a:endParaRPr>
          </a:p>
          <a:p>
            <a:r>
              <a:rPr lang="sv-SE" dirty="0" smtClean="0">
                <a:latin typeface="Courier New" pitchFamily="49" charset="0"/>
                <a:cs typeface="Courier New" pitchFamily="49" charset="0"/>
              </a:rPr>
              <a:t>} </a:t>
            </a:r>
          </a:p>
          <a:p>
            <a:r>
              <a:rPr lang="sv-SE" dirty="0" err="1" smtClean="0">
                <a:latin typeface="Courier New" pitchFamily="49" charset="0"/>
                <a:cs typeface="Courier New" pitchFamily="49" charset="0"/>
              </a:rPr>
              <a:t>else</a:t>
            </a:r>
            <a:r>
              <a:rPr lang="sv-SE" dirty="0" smtClean="0">
                <a:latin typeface="Courier New" pitchFamily="49" charset="0"/>
                <a:cs typeface="Courier New" pitchFamily="49" charset="0"/>
              </a:rPr>
              <a:t> </a:t>
            </a:r>
            <a:r>
              <a:rPr lang="sv-SE" dirty="0" err="1" smtClean="0">
                <a:latin typeface="Courier New" pitchFamily="49" charset="0"/>
                <a:cs typeface="Courier New" pitchFamily="49" charset="0"/>
              </a:rPr>
              <a:t>if</a:t>
            </a:r>
            <a:r>
              <a:rPr lang="sv-SE" dirty="0" smtClean="0">
                <a:latin typeface="Courier New" pitchFamily="49" charset="0"/>
                <a:cs typeface="Courier New" pitchFamily="49" charset="0"/>
              </a:rPr>
              <a:t>(</a:t>
            </a:r>
            <a:r>
              <a:rPr lang="sv-SE" dirty="0" err="1" smtClean="0">
                <a:latin typeface="Courier New" pitchFamily="49" charset="0"/>
                <a:cs typeface="Courier New" pitchFamily="49" charset="0"/>
              </a:rPr>
              <a:t>minDOMNode.</a:t>
            </a:r>
            <a:r>
              <a:rPr lang="sv-SE" b="1" dirty="0" err="1" smtClean="0">
                <a:latin typeface="Courier New" pitchFamily="49" charset="0"/>
                <a:cs typeface="Courier New" pitchFamily="49" charset="0"/>
              </a:rPr>
              <a:t>nodeType</a:t>
            </a:r>
            <a:r>
              <a:rPr lang="sv-SE" b="1" dirty="0" smtClean="0">
                <a:latin typeface="Courier New" pitchFamily="49" charset="0"/>
                <a:cs typeface="Courier New" pitchFamily="49" charset="0"/>
              </a:rPr>
              <a:t> === 3</a:t>
            </a:r>
            <a:r>
              <a:rPr lang="sv-SE" dirty="0" smtClean="0">
                <a:latin typeface="Courier New" pitchFamily="49" charset="0"/>
                <a:cs typeface="Courier New" pitchFamily="49" charset="0"/>
              </a:rPr>
              <a:t>){</a:t>
            </a:r>
          </a:p>
          <a:p>
            <a:endParaRPr lang="sv-SE" dirty="0" smtClean="0">
              <a:latin typeface="Courier New" pitchFamily="49" charset="0"/>
              <a:cs typeface="Courier New" pitchFamily="49" charset="0"/>
            </a:endParaRPr>
          </a:p>
          <a:p>
            <a:r>
              <a:rPr lang="sv-SE" dirty="0" smtClean="0">
                <a:latin typeface="Courier New" pitchFamily="49" charset="0"/>
                <a:cs typeface="Courier New" pitchFamily="49" charset="0"/>
              </a:rPr>
              <a:t>    console.log("Du hittade text");</a:t>
            </a:r>
            <a:endParaRPr lang="sv-SE" dirty="0">
              <a:latin typeface="Courier New" pitchFamily="49" charset="0"/>
              <a:cs typeface="Courier New" pitchFamily="49" charset="0"/>
            </a:endParaRPr>
          </a:p>
          <a:p>
            <a:endParaRPr lang="sv-SE" dirty="0" smtClean="0">
              <a:latin typeface="Courier New" pitchFamily="49" charset="0"/>
              <a:cs typeface="Courier New" pitchFamily="49" charset="0"/>
            </a:endParaRPr>
          </a:p>
          <a:p>
            <a:r>
              <a:rPr lang="sv-SE" dirty="0" smtClean="0">
                <a:latin typeface="Courier New" pitchFamily="49" charset="0"/>
                <a:cs typeface="Courier New" pitchFamily="49" charset="0"/>
              </a:rPr>
              <a:t>}</a:t>
            </a:r>
          </a:p>
        </p:txBody>
      </p:sp>
      <p:pic>
        <p:nvPicPr>
          <p:cNvPr id="5"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3823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Välja ut element</a:t>
            </a:r>
            <a:endParaRPr lang="sv-SE" dirty="0"/>
          </a:p>
        </p:txBody>
      </p:sp>
      <p:sp>
        <p:nvSpPr>
          <p:cNvPr id="3" name="Subtitle 2"/>
          <p:cNvSpPr>
            <a:spLocks noGrp="1"/>
          </p:cNvSpPr>
          <p:nvPr>
            <p:ph type="subTitle" idx="1"/>
          </p:nvPr>
        </p:nvSpPr>
        <p:spPr>
          <a:xfrm>
            <a:off x="354308" y="1036960"/>
            <a:ext cx="7962108" cy="1460500"/>
          </a:xfrm>
        </p:spPr>
        <p:txBody>
          <a:bodyPr/>
          <a:lstStyle/>
          <a:p>
            <a:r>
              <a:rPr lang="sv-SE" dirty="0" smtClean="0"/>
              <a:t>För att komma åt en eller flera noder i trädet kan vi t.ex. använda dessa metoder:</a:t>
            </a:r>
            <a:endParaRPr lang="sv-SE" dirty="0"/>
          </a:p>
        </p:txBody>
      </p:sp>
      <p:graphicFrame>
        <p:nvGraphicFramePr>
          <p:cNvPr id="4" name="Group 19"/>
          <p:cNvGraphicFramePr>
            <a:graphicFrameLocks noGrp="1"/>
          </p:cNvGraphicFramePr>
          <p:nvPr>
            <p:extLst>
              <p:ext uri="{D42A27DB-BD31-4B8C-83A1-F6EECF244321}">
                <p14:modId xmlns:p14="http://schemas.microsoft.com/office/powerpoint/2010/main" val="893397887"/>
              </p:ext>
            </p:extLst>
          </p:nvPr>
        </p:nvGraphicFramePr>
        <p:xfrm>
          <a:off x="394146" y="2042608"/>
          <a:ext cx="8282310" cy="2098146"/>
        </p:xfrm>
        <a:graphic>
          <a:graphicData uri="http://schemas.openxmlformats.org/drawingml/2006/table">
            <a:tbl>
              <a:tblPr>
                <a:tableStyleId>{8A107856-5554-42FB-B03E-39F5DBC370BA}</a:tableStyleId>
              </a:tblPr>
              <a:tblGrid>
                <a:gridCol w="3727772"/>
                <a:gridCol w="4554538"/>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u="none" strike="noStrike" cap="none" normalizeH="0" baseline="0" dirty="0" err="1" smtClean="0">
                          <a:ln>
                            <a:noFill/>
                          </a:ln>
                          <a:effectLst/>
                          <a:latin typeface="Courier New" pitchFamily="49" charset="0"/>
                          <a:cs typeface="Courier New" pitchFamily="49" charset="0"/>
                        </a:rPr>
                        <a:t>document.getElementById</a:t>
                      </a:r>
                      <a:r>
                        <a:rPr kumimoji="0" lang="sv-SE" sz="1200" b="1" u="none" strike="noStrike" cap="none" normalizeH="0" baseline="0" dirty="0" smtClean="0">
                          <a:ln>
                            <a:noFill/>
                          </a:ln>
                          <a:effectLst/>
                          <a:latin typeface="Courier New" pitchFamily="49" charset="0"/>
                          <a:cs typeface="Courier New" pitchFamily="49" charset="0"/>
                        </a:rPr>
                        <a:t>( </a:t>
                      </a:r>
                      <a:r>
                        <a:rPr kumimoji="0" lang="sv-SE" sz="1200" b="1" u="none" strike="noStrike" cap="none" normalizeH="0" baseline="0" dirty="0" err="1" smtClean="0">
                          <a:ln>
                            <a:noFill/>
                          </a:ln>
                          <a:effectLst/>
                          <a:latin typeface="Courier New" pitchFamily="49" charset="0"/>
                          <a:cs typeface="Courier New" pitchFamily="49" charset="0"/>
                        </a:rPr>
                        <a:t>idvalue</a:t>
                      </a:r>
                      <a:r>
                        <a:rPr kumimoji="0" lang="sv-SE" sz="1200" b="1" u="none" strike="noStrike" cap="none" normalizeH="0" baseline="0" dirty="0" smtClean="0">
                          <a:ln>
                            <a:noFill/>
                          </a:ln>
                          <a:effectLst/>
                          <a:latin typeface="Courier New" pitchFamily="49" charset="0"/>
                          <a:cs typeface="Courier New" pitchFamily="49" charset="0"/>
                        </a:rPr>
                        <a:t> )</a:t>
                      </a:r>
                      <a:endParaRPr kumimoji="0" lang="en-US" sz="12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en referens till den nod i trädet som har det angivna </a:t>
                      </a:r>
                      <a:r>
                        <a:rPr kumimoji="0" lang="sv-SE" sz="1400" u="none" strike="noStrike" cap="none" normalizeH="0" baseline="0" dirty="0" err="1" smtClean="0">
                          <a:ln>
                            <a:noFill/>
                          </a:ln>
                          <a:effectLst/>
                        </a:rPr>
                        <a:t>ID:t</a:t>
                      </a:r>
                      <a:r>
                        <a:rPr kumimoji="0" lang="sv-SE"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Minya Nouvelle" charset="0"/>
                      </a:endParaRP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sv-SE" sz="1100" b="1" u="none" strike="noStrike" cap="none" normalizeH="0" baseline="0" dirty="0" err="1" smtClean="0">
                          <a:ln>
                            <a:noFill/>
                          </a:ln>
                          <a:effectLst/>
                          <a:latin typeface="Courier New" pitchFamily="49" charset="0"/>
                          <a:cs typeface="Courier New" pitchFamily="49" charset="0"/>
                        </a:rPr>
                        <a:t>document.getElementsByTagName</a:t>
                      </a:r>
                      <a:r>
                        <a:rPr kumimoji="0" lang="sv-SE" sz="1100" b="1" u="none" strike="noStrike" cap="none" normalizeH="0" baseline="0" dirty="0" smtClean="0">
                          <a:ln>
                            <a:noFill/>
                          </a:ln>
                          <a:effectLst/>
                          <a:latin typeface="Courier New" pitchFamily="49" charset="0"/>
                          <a:cs typeface="Courier New" pitchFamily="49" charset="0"/>
                        </a:rPr>
                        <a:t>(</a:t>
                      </a:r>
                      <a:r>
                        <a:rPr kumimoji="0" lang="sv-SE" sz="1100" b="1" u="none" strike="noStrike" cap="none" normalizeH="0" baseline="0" dirty="0" err="1" smtClean="0">
                          <a:ln>
                            <a:noFill/>
                          </a:ln>
                          <a:effectLst/>
                          <a:latin typeface="Courier New" pitchFamily="49" charset="0"/>
                          <a:cs typeface="Courier New" pitchFamily="49" charset="0"/>
                        </a:rPr>
                        <a:t>tagname</a:t>
                      </a:r>
                      <a:r>
                        <a:rPr kumimoji="0" lang="sv-SE" sz="1100" b="1" u="none" strike="noStrike" cap="none" normalizeH="0" baseline="0" dirty="0" smtClean="0">
                          <a:ln>
                            <a:noFill/>
                          </a:ln>
                          <a:effectLst/>
                          <a:latin typeface="Courier New" pitchFamily="49" charset="0"/>
                          <a:cs typeface="Courier New" pitchFamily="49" charset="0"/>
                        </a:rPr>
                        <a:t>)</a:t>
                      </a:r>
                      <a:endParaRPr kumimoji="0" lang="en-US" sz="11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u="none" strike="noStrike" cap="none" normalizeH="0" baseline="0" dirty="0" smtClean="0">
                          <a:ln>
                            <a:noFill/>
                          </a:ln>
                          <a:effectLst/>
                          <a:latin typeface="Courier New" pitchFamily="49" charset="0"/>
                          <a:cs typeface="Courier New" pitchFamily="49" charset="0"/>
                        </a:rPr>
                        <a:t/>
                      </a:r>
                      <a:br>
                        <a:rPr kumimoji="0" lang="sv-SE" sz="1100" b="1" u="none" strike="noStrike" cap="none" normalizeH="0" baseline="0" dirty="0" smtClean="0">
                          <a:ln>
                            <a:noFill/>
                          </a:ln>
                          <a:effectLst/>
                          <a:latin typeface="Courier New" pitchFamily="49" charset="0"/>
                          <a:cs typeface="Courier New" pitchFamily="49" charset="0"/>
                        </a:rPr>
                      </a:br>
                      <a:r>
                        <a:rPr kumimoji="0" lang="sv-SE" sz="1100" b="1" u="none" strike="noStrike" cap="none" normalizeH="0" baseline="0" dirty="0" err="1" smtClean="0">
                          <a:ln>
                            <a:noFill/>
                          </a:ln>
                          <a:effectLst/>
                          <a:latin typeface="Courier New" pitchFamily="49" charset="0"/>
                          <a:cs typeface="Courier New" pitchFamily="49" charset="0"/>
                        </a:rPr>
                        <a:t>node.getElementsByTagName</a:t>
                      </a:r>
                      <a:r>
                        <a:rPr kumimoji="0" lang="sv-SE" sz="1100" b="1" u="none" strike="noStrike" cap="none" normalizeH="0" baseline="0" dirty="0" smtClean="0">
                          <a:ln>
                            <a:noFill/>
                          </a:ln>
                          <a:effectLst/>
                          <a:latin typeface="Courier New" pitchFamily="49" charset="0"/>
                          <a:cs typeface="Courier New" pitchFamily="49" charset="0"/>
                        </a:rPr>
                        <a:t>(</a:t>
                      </a:r>
                      <a:r>
                        <a:rPr kumimoji="0" lang="sv-SE" sz="1100" b="1" u="none" strike="noStrike" cap="none" normalizeH="0" baseline="0" dirty="0" err="1" smtClean="0">
                          <a:ln>
                            <a:noFill/>
                          </a:ln>
                          <a:effectLst/>
                          <a:latin typeface="Courier New" pitchFamily="49" charset="0"/>
                          <a:cs typeface="Courier New" pitchFamily="49" charset="0"/>
                        </a:rPr>
                        <a:t>tagname</a:t>
                      </a:r>
                      <a:r>
                        <a:rPr kumimoji="0" lang="sv-SE" sz="1100" b="1" u="none" strike="noStrike" cap="none" normalizeH="0" baseline="0" dirty="0" smtClean="0">
                          <a:ln>
                            <a:noFill/>
                          </a:ln>
                          <a:effectLst/>
                          <a:latin typeface="Courier New" pitchFamily="49" charset="0"/>
                          <a:cs typeface="Courier New" pitchFamily="49" charset="0"/>
                        </a:rPr>
                        <a:t>)</a:t>
                      </a: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en </a:t>
                      </a:r>
                      <a:r>
                        <a:rPr kumimoji="0" lang="sv-SE" sz="1400" u="none" strike="noStrike" cap="none" normalizeH="0" baseline="0" dirty="0" err="1" smtClean="0">
                          <a:ln>
                            <a:noFill/>
                          </a:ln>
                          <a:effectLst/>
                        </a:rPr>
                        <a:t>nodlista</a:t>
                      </a:r>
                      <a:r>
                        <a:rPr kumimoji="0" lang="sv-SE" sz="1400" u="none" strike="noStrike" cap="none" normalizeH="0" baseline="0" dirty="0" smtClean="0">
                          <a:ln>
                            <a:noFill/>
                          </a:ln>
                          <a:effectLst/>
                        </a:rPr>
                        <a:t> med noder (0 eller flera) med det angivna tagg-namnet.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Listan fungerar ungefär som en </a:t>
                      </a:r>
                      <a:r>
                        <a:rPr kumimoji="0" lang="sv-SE" sz="1400" u="none" strike="noStrike" cap="none" normalizeH="0" baseline="0" dirty="0" err="1" smtClean="0">
                          <a:ln>
                            <a:noFill/>
                          </a:ln>
                          <a:effectLst/>
                        </a:rPr>
                        <a:t>array</a:t>
                      </a:r>
                      <a:r>
                        <a:rPr kumimoji="0" lang="sv-SE"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Minya Nouvelle" charset="0"/>
                      </a:endParaRP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document.getElementsByClassName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node.getElementsByClassName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Likt ovan men observera, Internet Explorer 9+</a:t>
                      </a:r>
                      <a:br>
                        <a:rPr kumimoji="0" lang="sv-SE" sz="1400" u="none" strike="noStrike" cap="none" normalizeH="0" baseline="0" dirty="0" smtClean="0">
                          <a:ln>
                            <a:noFill/>
                          </a:ln>
                          <a:effectLst/>
                        </a:rPr>
                      </a:br>
                      <a:r>
                        <a:rPr kumimoji="0" lang="sv-SE" sz="1400" i="1" u="none" strike="noStrike" cap="none" normalizeH="0" baseline="0" dirty="0" smtClean="0">
                          <a:ln>
                            <a:noFill/>
                          </a:ln>
                          <a:effectLst/>
                        </a:rPr>
                        <a:t>(HTML5-utökning av DOM lvl1)</a:t>
                      </a:r>
                      <a:endParaRPr kumimoji="0" lang="en-US" sz="1400" b="0" i="1" u="none" strike="noStrike" cap="none" normalizeH="0" baseline="0" dirty="0" smtClean="0">
                        <a:ln>
                          <a:noFill/>
                        </a:ln>
                        <a:solidFill>
                          <a:schemeClr val="tx1"/>
                        </a:solidFill>
                        <a:effectLst/>
                        <a:latin typeface="Minya Nouvelle" charset="0"/>
                      </a:endParaRPr>
                    </a:p>
                  </a:txBody>
                  <a:tcPr marT="38100" marB="38100" horzOverflow="overflow"/>
                </a:tc>
              </a:tr>
            </a:tbl>
          </a:graphicData>
        </a:graphic>
      </p:graphicFrame>
      <p:sp>
        <p:nvSpPr>
          <p:cNvPr id="5" name="Subtitle 2"/>
          <p:cNvSpPr txBox="1">
            <a:spLocks/>
          </p:cNvSpPr>
          <p:nvPr/>
        </p:nvSpPr>
        <p:spPr>
          <a:xfrm>
            <a:off x="354308" y="4421336"/>
            <a:ext cx="7962108"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Vi får </a:t>
            </a:r>
            <a:r>
              <a:rPr lang="sv-SE" dirty="0" err="1" smtClean="0"/>
              <a:t>refrenser</a:t>
            </a:r>
            <a:r>
              <a:rPr lang="sv-SE" dirty="0" smtClean="0"/>
              <a:t> till noderna direkt i </a:t>
            </a:r>
            <a:r>
              <a:rPr lang="sv-SE" dirty="0" err="1" smtClean="0"/>
              <a:t>DOMen</a:t>
            </a:r>
            <a:r>
              <a:rPr lang="sv-SE" dirty="0" smtClean="0"/>
              <a:t>. Vi får alltså </a:t>
            </a:r>
            <a:r>
              <a:rPr lang="sv-SE" u="sng" dirty="0" smtClean="0"/>
              <a:t>inte</a:t>
            </a:r>
            <a:r>
              <a:rPr lang="sv-SE" dirty="0" smtClean="0"/>
              <a:t> en kopia av noderna.</a:t>
            </a:r>
          </a:p>
        </p:txBody>
      </p:sp>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8977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79426</TotalTime>
  <Words>4364</Words>
  <Application>Microsoft Macintosh PowerPoint</Application>
  <PresentationFormat>On-screen Show (16:10)</PresentationFormat>
  <Paragraphs>899</Paragraphs>
  <Slides>79</Slides>
  <Notes>10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F07 – DOM</vt:lpstr>
      <vt:lpstr>E06 – Why We Fight</vt:lpstr>
      <vt:lpstr>Hur ni kommer att jobba i vår</vt:lpstr>
      <vt:lpstr>JavaScript engine</vt:lpstr>
      <vt:lpstr>DOM och BOM</vt:lpstr>
      <vt:lpstr>DOM</vt:lpstr>
      <vt:lpstr>DOM-strukturen</vt:lpstr>
      <vt:lpstr>12 nodetyper</vt:lpstr>
      <vt:lpstr>Välja ut element</vt:lpstr>
      <vt:lpstr>PowerPoint Presentation</vt:lpstr>
      <vt:lpstr>Selectors API</vt:lpstr>
      <vt:lpstr>NodeList != Array</vt:lpstr>
      <vt:lpstr>Nodträdet</vt:lpstr>
      <vt:lpstr>document</vt:lpstr>
      <vt:lpstr>HTML-element</vt:lpstr>
      <vt:lpstr>Attribut</vt:lpstr>
      <vt:lpstr>Attribut</vt:lpstr>
      <vt:lpstr>Attribut</vt:lpstr>
      <vt:lpstr>Skapa element</vt:lpstr>
      <vt:lpstr>Lägga till noder</vt:lpstr>
      <vt:lpstr>Textnoder</vt:lpstr>
      <vt:lpstr>Skapa textnoder</vt:lpstr>
      <vt:lpstr>Textnoder</vt:lpstr>
      <vt:lpstr>Utökning: innerHTML</vt:lpstr>
      <vt:lpstr>innerHTML</vt:lpstr>
      <vt:lpstr>innerHTML eller createElement? </vt:lpstr>
      <vt:lpstr>Till sist....</vt:lpstr>
      <vt:lpstr>PowerPoint Presentation</vt:lpstr>
      <vt:lpstr>E07 – "Greased Lightning"</vt:lpstr>
      <vt:lpstr>E07 – Greased Lightning</vt:lpstr>
      <vt:lpstr>Ändra CSS-egenskaper</vt:lpstr>
      <vt:lpstr>Inline styles</vt:lpstr>
      <vt:lpstr>Undvik uppblandning av lager</vt:lpstr>
      <vt:lpstr>HTML5 classList</vt:lpstr>
      <vt:lpstr>Inline styles</vt:lpstr>
      <vt:lpstr>Händelsestyrd programmering</vt:lpstr>
      <vt:lpstr>Händelser</vt:lpstr>
      <vt:lpstr>Händelsehanterare</vt:lpstr>
      <vt:lpstr>Koppla händelsehanterare</vt:lpstr>
      <vt:lpstr>Koppla händelsehanterare</vt:lpstr>
      <vt:lpstr>Koppla händelsehanterare</vt:lpstr>
      <vt:lpstr>Vad triggade eventet?</vt:lpstr>
      <vt:lpstr>that=this</vt:lpstr>
      <vt:lpstr>Hindra defulthändelsen</vt:lpstr>
      <vt:lpstr>Större exempel</vt:lpstr>
      <vt:lpstr>Spåra mushändelser</vt:lpstr>
      <vt:lpstr>Fler händelser</vt:lpstr>
      <vt:lpstr>Information om eventet</vt:lpstr>
      <vt:lpstr>Läs av tangenttryckning</vt:lpstr>
      <vt:lpstr>Event-delegat</vt:lpstr>
      <vt:lpstr>PowerPoint Presentation</vt:lpstr>
      <vt:lpstr>E08 – "Once Upon a Time in Springfield"</vt:lpstr>
      <vt:lpstr>E08 - Once Upon a Time in Springfield</vt:lpstr>
      <vt:lpstr>Developer tools</vt:lpstr>
      <vt:lpstr>Web inspector</vt:lpstr>
      <vt:lpstr>Developer tools</vt:lpstr>
      <vt:lpstr>Dragonfly</vt:lpstr>
      <vt:lpstr>Firebug</vt:lpstr>
      <vt:lpstr>Firebug Lite</vt:lpstr>
      <vt:lpstr>Logga till console</vt:lpstr>
      <vt:lpstr>DOM och BOM</vt:lpstr>
      <vt:lpstr>BOM</vt:lpstr>
      <vt:lpstr>BOM hanterar</vt:lpstr>
      <vt:lpstr>window</vt:lpstr>
      <vt:lpstr>Timers</vt:lpstr>
      <vt:lpstr>setTimeout</vt:lpstr>
      <vt:lpstr>setInterval</vt:lpstr>
      <vt:lpstr>clearInterval</vt:lpstr>
      <vt:lpstr>PowerPoint Presentation</vt:lpstr>
      <vt:lpstr>PowerPoint Presentation</vt:lpstr>
      <vt:lpstr>Validering</vt:lpstr>
      <vt:lpstr>Formulär, skicka</vt:lpstr>
      <vt:lpstr>Komma åt formulärkontroller</vt:lpstr>
      <vt:lpstr>Formulärelement</vt:lpstr>
      <vt:lpstr>Formulärkontroller, händelser</vt:lpstr>
      <vt:lpstr>Textfält</vt:lpstr>
      <vt:lpstr>Kryssrutor och radioknappar</vt:lpstr>
      <vt:lpstr>Select-rutor     </vt:lpstr>
      <vt:lpstr>Knappar</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5100</cp:revision>
  <dcterms:created xsi:type="dcterms:W3CDTF">2009-01-05T10:26:14Z</dcterms:created>
  <dcterms:modified xsi:type="dcterms:W3CDTF">2013-12-13T09:30:58Z</dcterms:modified>
</cp:coreProperties>
</file>