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2" r:id="rId2"/>
    <p:sldId id="274" r:id="rId3"/>
    <p:sldId id="283" r:id="rId4"/>
    <p:sldId id="276" r:id="rId5"/>
    <p:sldId id="279" r:id="rId6"/>
    <p:sldId id="299" r:id="rId7"/>
    <p:sldId id="300" r:id="rId8"/>
    <p:sldId id="301" r:id="rId9"/>
    <p:sldId id="302" r:id="rId10"/>
    <p:sldId id="303" r:id="rId11"/>
    <p:sldId id="304" r:id="rId12"/>
    <p:sldId id="314" r:id="rId13"/>
    <p:sldId id="315" r:id="rId14"/>
    <p:sldId id="295" r:id="rId15"/>
    <p:sldId id="275" r:id="rId16"/>
    <p:sldId id="316" r:id="rId17"/>
    <p:sldId id="306" r:id="rId18"/>
    <p:sldId id="307" r:id="rId19"/>
    <p:sldId id="277" r:id="rId20"/>
    <p:sldId id="298" r:id="rId21"/>
    <p:sldId id="323" r:id="rId22"/>
    <p:sldId id="317" r:id="rId23"/>
    <p:sldId id="318" r:id="rId24"/>
    <p:sldId id="319" r:id="rId25"/>
    <p:sldId id="320" r:id="rId26"/>
    <p:sldId id="321" r:id="rId27"/>
  </p:sldIdLst>
  <p:sldSz cx="9144000" cy="5715000" type="screen16x1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FF00"/>
    <a:srgbClr val="FFF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64" autoAdjust="0"/>
  </p:normalViewPr>
  <p:slideViewPr>
    <p:cSldViewPr>
      <p:cViewPr varScale="1">
        <p:scale>
          <a:sx n="180" d="100"/>
          <a:sy n="180" d="100"/>
        </p:scale>
        <p:origin x="-104" y="-22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AF277-6DA6-40CD-B8F7-C0970EAA7FBA}" type="datetimeFigureOut">
              <a:rPr lang="sv-SE" smtClean="0"/>
              <a:t>2013-12-09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6EFDA-C253-4FC6-9E42-594E6ABB7EC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9668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hyperlink" Target="http://www.opengov.se/" TargetMode="Externa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Ovanstående</a:t>
            </a:r>
            <a:r>
              <a:rPr lang="sv-SE" baseline="0" dirty="0" smtClean="0"/>
              <a:t> är inspirerat från följande klipp: </a:t>
            </a:r>
            <a:r>
              <a:rPr lang="sv-SE" dirty="0" smtClean="0"/>
              <a:t>http://www.youtube.com/watch?v=U9sENSA_sjI av David </a:t>
            </a:r>
            <a:r>
              <a:rPr lang="sv-SE" dirty="0" err="1" smtClean="0"/>
              <a:t>Berlind</a:t>
            </a:r>
            <a:r>
              <a:rPr lang="sv-SE" dirty="0" smtClean="0"/>
              <a:t>, </a:t>
            </a:r>
            <a:r>
              <a:rPr lang="sv-SE" dirty="0" err="1" smtClean="0"/>
              <a:t>zdnet</a:t>
            </a:r>
            <a:r>
              <a:rPr lang="sv-SE" dirty="0" smtClean="0"/>
              <a:t>.</a:t>
            </a:r>
          </a:p>
          <a:p>
            <a:r>
              <a:rPr lang="sv-SE" dirty="0" err="1" smtClean="0"/>
              <a:t>OS-APIrn</a:t>
            </a:r>
            <a:r>
              <a:rPr lang="sv-SE" baseline="0" dirty="0" smtClean="0"/>
              <a:t> är helt tagna ur luften och ska enbart ses som exempel.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3</a:t>
            </a:fld>
            <a:endParaRPr lang="sv-S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20</a:t>
            </a:fld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PSI = Public </a:t>
            </a:r>
            <a:r>
              <a:rPr lang="sv-SE" dirty="0" err="1" smtClean="0"/>
              <a:t>Sector</a:t>
            </a:r>
            <a:r>
              <a:rPr lang="sv-SE" dirty="0" smtClean="0"/>
              <a:t> Information</a:t>
            </a:r>
          </a:p>
          <a:p>
            <a:endParaRPr lang="sv-SE" dirty="0" smtClean="0"/>
          </a:p>
          <a:p>
            <a:r>
              <a:rPr lang="sv-SE" dirty="0" smtClean="0">
                <a:hlinkClick r:id="rId3"/>
              </a:rPr>
              <a:t>http://www.opengov.se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6</a:t>
            </a:fld>
            <a:endParaRPr lang="sv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7</a:t>
            </a:fld>
            <a:endParaRPr lang="sv-S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8</a:t>
            </a:fld>
            <a:endParaRPr lang="sv-S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9</a:t>
            </a:fld>
            <a:endParaRPr lang="sv-S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10</a:t>
            </a:fld>
            <a:endParaRPr lang="sv-S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11</a:t>
            </a:fld>
            <a:endParaRPr lang="sv-S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sz="1100" dirty="0" err="1"/>
              <a:t>Programable</a:t>
            </a:r>
            <a:r>
              <a:rPr lang="sv-SE" sz="1100" dirty="0"/>
              <a:t> </a:t>
            </a:r>
            <a:r>
              <a:rPr lang="sv-SE" sz="1100" dirty="0" err="1"/>
              <a:t>web</a:t>
            </a:r>
            <a:r>
              <a:rPr lang="sv-SE" sz="1100" dirty="0"/>
              <a:t> vs. Human </a:t>
            </a:r>
            <a:r>
              <a:rPr lang="sv-SE" sz="1100"/>
              <a:t>web</a:t>
            </a:r>
            <a:endParaRPr lang="sv-SE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17</a:t>
            </a:fld>
            <a:endParaRPr lang="sv-S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18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 smtClean="0"/>
              <a:t>© Johan Leitet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sv-SE" smtClean="0"/>
              <a:t>2011</a:t>
            </a:r>
            <a:endParaRPr lang="sv-SE" dirty="0"/>
          </a:p>
        </p:txBody>
      </p:sp>
      <p:pic>
        <p:nvPicPr>
          <p:cNvPr id="5" name="Picture 2" descr="C:\Dropbox\Avatar\Avatar228x22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417340"/>
            <a:ext cx="25202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5652120" y="3928328"/>
            <a:ext cx="16065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Johan Leitet</a:t>
            </a:r>
          </a:p>
          <a:p>
            <a:r>
              <a:rPr lang="sv-SE" sz="1400" dirty="0" smtClean="0">
                <a:latin typeface="Times New Roman" pitchFamily="18" charset="0"/>
                <a:cs typeface="Times New Roman" pitchFamily="18" charset="0"/>
              </a:rPr>
              <a:t>johan.leitet@lnu.se</a:t>
            </a:r>
          </a:p>
          <a:p>
            <a:r>
              <a:rPr lang="sv-SE" sz="1400" dirty="0" smtClean="0">
                <a:latin typeface="Times New Roman" pitchFamily="18" charset="0"/>
                <a:cs typeface="Times New Roman" pitchFamily="18" charset="0"/>
              </a:rPr>
              <a:t>twitter.com/</a:t>
            </a:r>
            <a:r>
              <a:rPr lang="sv-SE" sz="1400" dirty="0" err="1" smtClean="0">
                <a:latin typeface="Times New Roman" pitchFamily="18" charset="0"/>
                <a:cs typeface="Times New Roman" pitchFamily="18" charset="0"/>
              </a:rPr>
              <a:t>leitet</a:t>
            </a:r>
            <a:r>
              <a:rPr lang="sv-SE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sv-SE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sv-SE" sz="1400" dirty="0" smtClean="0">
                <a:latin typeface="Times New Roman" pitchFamily="18" charset="0"/>
                <a:cs typeface="Times New Roman" pitchFamily="18" charset="0"/>
              </a:rPr>
              <a:t>facebook.com/</a:t>
            </a:r>
            <a:r>
              <a:rPr lang="sv-SE" sz="1400" dirty="0" err="1" smtClean="0">
                <a:latin typeface="Times New Roman" pitchFamily="18" charset="0"/>
                <a:cs typeface="Times New Roman" pitchFamily="18" charset="0"/>
              </a:rPr>
              <a:t>leitet</a:t>
            </a:r>
            <a:endParaRPr lang="sv-SE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67544" y="4360376"/>
            <a:ext cx="241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Webbteknik II,</a:t>
            </a:r>
            <a:r>
              <a:rPr lang="sv-SE" baseline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1DV449</a:t>
            </a:r>
            <a:endParaRPr lang="sv-S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32830" y="1424101"/>
            <a:ext cx="4896545" cy="14512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Föreläsning X, HT2011</a:t>
            </a:r>
          </a:p>
          <a:p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En introduktion</a:t>
            </a:r>
            <a:endParaRPr lang="sv-SE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25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196"/>
            <a:ext cx="7772400" cy="792088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r>
              <a:rPr lang="sv-SE" dirty="0" smtClean="0"/>
              <a:t>© Johan Leitet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sv-SE" dirty="0" smtClean="0"/>
              <a:t>2011</a:t>
            </a:r>
            <a:endParaRPr lang="sv-SE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5536" y="841276"/>
            <a:ext cx="8352928" cy="0"/>
          </a:xfrm>
          <a:prstGeom prst="line">
            <a:avLst/>
          </a:prstGeom>
          <a:ln w="25400">
            <a:solidFill>
              <a:srgbClr val="FFF5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860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a uta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196"/>
            <a:ext cx="7772400" cy="792088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r>
              <a:rPr lang="sv-SE" dirty="0" smtClean="0"/>
              <a:t>© Johan Leitet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sv-SE" dirty="0" smtClean="0"/>
              <a:t>2011</a:t>
            </a:r>
            <a:endParaRPr lang="sv-SE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5536" y="841276"/>
            <a:ext cx="8352928" cy="0"/>
          </a:xfrm>
          <a:prstGeom prst="line">
            <a:avLst/>
          </a:prstGeom>
          <a:ln w="25400">
            <a:solidFill>
              <a:srgbClr val="FFF5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693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2910" y="285732"/>
            <a:ext cx="7772400" cy="773912"/>
          </a:xfrm>
          <a:prstGeom prst="rect">
            <a:avLst/>
          </a:prstGeom>
        </p:spPr>
        <p:txBody>
          <a:bodyPr/>
          <a:lstStyle>
            <a:lvl1pPr>
              <a:defRPr>
                <a:latin typeface="Minya Nouvelle" pitchFamily="2" charset="0"/>
              </a:defRPr>
            </a:lvl1pPr>
          </a:lstStyle>
          <a:p>
            <a:r>
              <a:rPr lang="en-US" dirty="0" smtClean="0"/>
              <a:t>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7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8619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5"/>
          <p:cNvGrpSpPr>
            <a:grpSpLocks noChangeAspect="1"/>
          </p:cNvGrpSpPr>
          <p:nvPr/>
        </p:nvGrpSpPr>
        <p:grpSpPr bwMode="auto">
          <a:xfrm>
            <a:off x="5286380" y="1142988"/>
            <a:ext cx="3466540" cy="4572012"/>
            <a:chOff x="-834" y="-63"/>
            <a:chExt cx="2032" cy="2680"/>
          </a:xfrm>
        </p:grpSpPr>
        <p:sp>
          <p:nvSpPr>
            <p:cNvPr id="9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" name="Rectangle 6"/>
            <p:cNvSpPr>
              <a:spLocks noChangeArrowheads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-647" y="413"/>
              <a:ext cx="924" cy="2204"/>
            </a:xfrm>
            <a:custGeom>
              <a:avLst/>
              <a:gdLst/>
              <a:ahLst/>
              <a:cxnLst>
                <a:cxn ang="0">
                  <a:pos x="113" y="2"/>
                </a:cxn>
                <a:cxn ang="0">
                  <a:pos x="272" y="18"/>
                </a:cxn>
                <a:cxn ang="0">
                  <a:pos x="469" y="44"/>
                </a:cxn>
                <a:cxn ang="0">
                  <a:pos x="649" y="81"/>
                </a:cxn>
                <a:cxn ang="0">
                  <a:pos x="825" y="138"/>
                </a:cxn>
                <a:cxn ang="0">
                  <a:pos x="990" y="219"/>
                </a:cxn>
                <a:cxn ang="0">
                  <a:pos x="1143" y="332"/>
                </a:cxn>
                <a:cxn ang="0">
                  <a:pos x="1283" y="483"/>
                </a:cxn>
                <a:cxn ang="0">
                  <a:pos x="1406" y="676"/>
                </a:cxn>
                <a:cxn ang="0">
                  <a:pos x="1510" y="920"/>
                </a:cxn>
                <a:cxn ang="0">
                  <a:pos x="1591" y="1220"/>
                </a:cxn>
                <a:cxn ang="0">
                  <a:pos x="1648" y="1583"/>
                </a:cxn>
                <a:cxn ang="0">
                  <a:pos x="1679" y="2013"/>
                </a:cxn>
                <a:cxn ang="0">
                  <a:pos x="1679" y="2518"/>
                </a:cxn>
                <a:cxn ang="0">
                  <a:pos x="1694" y="2985"/>
                </a:cxn>
                <a:cxn ang="0">
                  <a:pos x="1720" y="3394"/>
                </a:cxn>
                <a:cxn ang="0">
                  <a:pos x="1752" y="3743"/>
                </a:cxn>
                <a:cxn ang="0">
                  <a:pos x="1786" y="4026"/>
                </a:cxn>
                <a:cxn ang="0">
                  <a:pos x="1817" y="4234"/>
                </a:cxn>
                <a:cxn ang="0">
                  <a:pos x="1840" y="4364"/>
                </a:cxn>
                <a:cxn ang="0">
                  <a:pos x="1848" y="4408"/>
                </a:cxn>
                <a:cxn ang="0">
                  <a:pos x="914" y="4403"/>
                </a:cxn>
                <a:cxn ang="0">
                  <a:pos x="922" y="4369"/>
                </a:cxn>
                <a:cxn ang="0">
                  <a:pos x="942" y="4299"/>
                </a:cxn>
                <a:cxn ang="0">
                  <a:pos x="971" y="4182"/>
                </a:cxn>
                <a:cxn ang="0">
                  <a:pos x="1012" y="4010"/>
                </a:cxn>
                <a:cxn ang="0">
                  <a:pos x="1067" y="3774"/>
                </a:cxn>
                <a:cxn ang="0">
                  <a:pos x="1138" y="3466"/>
                </a:cxn>
                <a:cxn ang="0">
                  <a:pos x="1226" y="3077"/>
                </a:cxn>
                <a:cxn ang="0">
                  <a:pos x="1325" y="2596"/>
                </a:cxn>
                <a:cxn ang="0">
                  <a:pos x="1388" y="2153"/>
                </a:cxn>
                <a:cxn ang="0">
                  <a:pos x="1413" y="1769"/>
                </a:cxn>
                <a:cxn ang="0">
                  <a:pos x="1403" y="1441"/>
                </a:cxn>
                <a:cxn ang="0">
                  <a:pos x="1367" y="1163"/>
                </a:cxn>
                <a:cxn ang="0">
                  <a:pos x="1309" y="933"/>
                </a:cxn>
                <a:cxn ang="0">
                  <a:pos x="1234" y="743"/>
                </a:cxn>
                <a:cxn ang="0">
                  <a:pos x="1148" y="590"/>
                </a:cxn>
                <a:cxn ang="0">
                  <a:pos x="1055" y="470"/>
                </a:cxn>
                <a:cxn ang="0">
                  <a:pos x="964" y="379"/>
                </a:cxn>
                <a:cxn ang="0">
                  <a:pos x="878" y="309"/>
                </a:cxn>
                <a:cxn ang="0">
                  <a:pos x="781" y="245"/>
                </a:cxn>
                <a:cxn ang="0">
                  <a:pos x="581" y="153"/>
                </a:cxn>
                <a:cxn ang="0">
                  <a:pos x="411" y="114"/>
                </a:cxn>
                <a:cxn ang="0">
                  <a:pos x="297" y="104"/>
                </a:cxn>
                <a:cxn ang="0">
                  <a:pos x="245" y="99"/>
                </a:cxn>
                <a:cxn ang="0">
                  <a:pos x="193" y="85"/>
                </a:cxn>
                <a:cxn ang="0">
                  <a:pos x="130" y="67"/>
                </a:cxn>
                <a:cxn ang="0">
                  <a:pos x="47" y="39"/>
                </a:cxn>
                <a:cxn ang="0">
                  <a:pos x="0" y="10"/>
                </a:cxn>
                <a:cxn ang="0">
                  <a:pos x="27" y="0"/>
                </a:cxn>
              </a:cxnLst>
              <a:rect l="0" t="0" r="r" b="b"/>
              <a:pathLst>
                <a:path w="1848" h="4408">
                  <a:moveTo>
                    <a:pt x="27" y="0"/>
                  </a:moveTo>
                  <a:lnTo>
                    <a:pt x="76" y="0"/>
                  </a:lnTo>
                  <a:lnTo>
                    <a:pt x="113" y="2"/>
                  </a:lnTo>
                  <a:lnTo>
                    <a:pt x="157" y="5"/>
                  </a:lnTo>
                  <a:lnTo>
                    <a:pt x="211" y="11"/>
                  </a:lnTo>
                  <a:lnTo>
                    <a:pt x="272" y="18"/>
                  </a:lnTo>
                  <a:lnTo>
                    <a:pt x="346" y="26"/>
                  </a:lnTo>
                  <a:lnTo>
                    <a:pt x="407" y="34"/>
                  </a:lnTo>
                  <a:lnTo>
                    <a:pt x="469" y="44"/>
                  </a:lnTo>
                  <a:lnTo>
                    <a:pt x="529" y="54"/>
                  </a:lnTo>
                  <a:lnTo>
                    <a:pt x="589" y="67"/>
                  </a:lnTo>
                  <a:lnTo>
                    <a:pt x="649" y="81"/>
                  </a:lnTo>
                  <a:lnTo>
                    <a:pt x="709" y="98"/>
                  </a:lnTo>
                  <a:lnTo>
                    <a:pt x="766" y="115"/>
                  </a:lnTo>
                  <a:lnTo>
                    <a:pt x="825" y="138"/>
                  </a:lnTo>
                  <a:lnTo>
                    <a:pt x="880" y="161"/>
                  </a:lnTo>
                  <a:lnTo>
                    <a:pt x="935" y="189"/>
                  </a:lnTo>
                  <a:lnTo>
                    <a:pt x="990" y="219"/>
                  </a:lnTo>
                  <a:lnTo>
                    <a:pt x="1042" y="254"/>
                  </a:lnTo>
                  <a:lnTo>
                    <a:pt x="1094" y="291"/>
                  </a:lnTo>
                  <a:lnTo>
                    <a:pt x="1143" y="332"/>
                  </a:lnTo>
                  <a:lnTo>
                    <a:pt x="1192" y="377"/>
                  </a:lnTo>
                  <a:lnTo>
                    <a:pt x="1239" y="427"/>
                  </a:lnTo>
                  <a:lnTo>
                    <a:pt x="1283" y="483"/>
                  </a:lnTo>
                  <a:lnTo>
                    <a:pt x="1327" y="541"/>
                  </a:lnTo>
                  <a:lnTo>
                    <a:pt x="1367" y="606"/>
                  </a:lnTo>
                  <a:lnTo>
                    <a:pt x="1406" y="676"/>
                  </a:lnTo>
                  <a:lnTo>
                    <a:pt x="1444" y="752"/>
                  </a:lnTo>
                  <a:lnTo>
                    <a:pt x="1478" y="834"/>
                  </a:lnTo>
                  <a:lnTo>
                    <a:pt x="1510" y="920"/>
                  </a:lnTo>
                  <a:lnTo>
                    <a:pt x="1539" y="1014"/>
                  </a:lnTo>
                  <a:lnTo>
                    <a:pt x="1567" y="1113"/>
                  </a:lnTo>
                  <a:lnTo>
                    <a:pt x="1591" y="1220"/>
                  </a:lnTo>
                  <a:lnTo>
                    <a:pt x="1614" y="1334"/>
                  </a:lnTo>
                  <a:lnTo>
                    <a:pt x="1632" y="1454"/>
                  </a:lnTo>
                  <a:lnTo>
                    <a:pt x="1648" y="1583"/>
                  </a:lnTo>
                  <a:lnTo>
                    <a:pt x="1661" y="1717"/>
                  </a:lnTo>
                  <a:lnTo>
                    <a:pt x="1673" y="1862"/>
                  </a:lnTo>
                  <a:lnTo>
                    <a:pt x="1679" y="2013"/>
                  </a:lnTo>
                  <a:lnTo>
                    <a:pt x="1682" y="2172"/>
                  </a:lnTo>
                  <a:lnTo>
                    <a:pt x="1682" y="2341"/>
                  </a:lnTo>
                  <a:lnTo>
                    <a:pt x="1679" y="2518"/>
                  </a:lnTo>
                  <a:lnTo>
                    <a:pt x="1682" y="2679"/>
                  </a:lnTo>
                  <a:lnTo>
                    <a:pt x="1687" y="2835"/>
                  </a:lnTo>
                  <a:lnTo>
                    <a:pt x="1694" y="2985"/>
                  </a:lnTo>
                  <a:lnTo>
                    <a:pt x="1702" y="3128"/>
                  </a:lnTo>
                  <a:lnTo>
                    <a:pt x="1710" y="3264"/>
                  </a:lnTo>
                  <a:lnTo>
                    <a:pt x="1720" y="3394"/>
                  </a:lnTo>
                  <a:lnTo>
                    <a:pt x="1729" y="3518"/>
                  </a:lnTo>
                  <a:lnTo>
                    <a:pt x="1741" y="3635"/>
                  </a:lnTo>
                  <a:lnTo>
                    <a:pt x="1752" y="3743"/>
                  </a:lnTo>
                  <a:lnTo>
                    <a:pt x="1764" y="3846"/>
                  </a:lnTo>
                  <a:lnTo>
                    <a:pt x="1775" y="3940"/>
                  </a:lnTo>
                  <a:lnTo>
                    <a:pt x="1786" y="4026"/>
                  </a:lnTo>
                  <a:lnTo>
                    <a:pt x="1798" y="4104"/>
                  </a:lnTo>
                  <a:lnTo>
                    <a:pt x="1807" y="4172"/>
                  </a:lnTo>
                  <a:lnTo>
                    <a:pt x="1817" y="4234"/>
                  </a:lnTo>
                  <a:lnTo>
                    <a:pt x="1825" y="4286"/>
                  </a:lnTo>
                  <a:lnTo>
                    <a:pt x="1833" y="4330"/>
                  </a:lnTo>
                  <a:lnTo>
                    <a:pt x="1840" y="4364"/>
                  </a:lnTo>
                  <a:lnTo>
                    <a:pt x="1845" y="4389"/>
                  </a:lnTo>
                  <a:lnTo>
                    <a:pt x="1846" y="4403"/>
                  </a:lnTo>
                  <a:lnTo>
                    <a:pt x="1848" y="4408"/>
                  </a:lnTo>
                  <a:lnTo>
                    <a:pt x="912" y="4408"/>
                  </a:lnTo>
                  <a:lnTo>
                    <a:pt x="912" y="4406"/>
                  </a:lnTo>
                  <a:lnTo>
                    <a:pt x="914" y="4403"/>
                  </a:lnTo>
                  <a:lnTo>
                    <a:pt x="916" y="4395"/>
                  </a:lnTo>
                  <a:lnTo>
                    <a:pt x="919" y="4384"/>
                  </a:lnTo>
                  <a:lnTo>
                    <a:pt x="922" y="4369"/>
                  </a:lnTo>
                  <a:lnTo>
                    <a:pt x="929" y="4351"/>
                  </a:lnTo>
                  <a:lnTo>
                    <a:pt x="934" y="4327"/>
                  </a:lnTo>
                  <a:lnTo>
                    <a:pt x="942" y="4299"/>
                  </a:lnTo>
                  <a:lnTo>
                    <a:pt x="950" y="4265"/>
                  </a:lnTo>
                  <a:lnTo>
                    <a:pt x="960" y="4226"/>
                  </a:lnTo>
                  <a:lnTo>
                    <a:pt x="971" y="4182"/>
                  </a:lnTo>
                  <a:lnTo>
                    <a:pt x="982" y="4132"/>
                  </a:lnTo>
                  <a:lnTo>
                    <a:pt x="997" y="4073"/>
                  </a:lnTo>
                  <a:lnTo>
                    <a:pt x="1012" y="4010"/>
                  </a:lnTo>
                  <a:lnTo>
                    <a:pt x="1028" y="3938"/>
                  </a:lnTo>
                  <a:lnTo>
                    <a:pt x="1047" y="3860"/>
                  </a:lnTo>
                  <a:lnTo>
                    <a:pt x="1067" y="3774"/>
                  </a:lnTo>
                  <a:lnTo>
                    <a:pt x="1088" y="3680"/>
                  </a:lnTo>
                  <a:lnTo>
                    <a:pt x="1112" y="3578"/>
                  </a:lnTo>
                  <a:lnTo>
                    <a:pt x="1138" y="3466"/>
                  </a:lnTo>
                  <a:lnTo>
                    <a:pt x="1164" y="3345"/>
                  </a:lnTo>
                  <a:lnTo>
                    <a:pt x="1193" y="3217"/>
                  </a:lnTo>
                  <a:lnTo>
                    <a:pt x="1226" y="3077"/>
                  </a:lnTo>
                  <a:lnTo>
                    <a:pt x="1258" y="2928"/>
                  </a:lnTo>
                  <a:lnTo>
                    <a:pt x="1294" y="2759"/>
                  </a:lnTo>
                  <a:lnTo>
                    <a:pt x="1325" y="2596"/>
                  </a:lnTo>
                  <a:lnTo>
                    <a:pt x="1351" y="2442"/>
                  </a:lnTo>
                  <a:lnTo>
                    <a:pt x="1370" y="2294"/>
                  </a:lnTo>
                  <a:lnTo>
                    <a:pt x="1388" y="2153"/>
                  </a:lnTo>
                  <a:lnTo>
                    <a:pt x="1400" y="2018"/>
                  </a:lnTo>
                  <a:lnTo>
                    <a:pt x="1408" y="1890"/>
                  </a:lnTo>
                  <a:lnTo>
                    <a:pt x="1413" y="1769"/>
                  </a:lnTo>
                  <a:lnTo>
                    <a:pt x="1413" y="1654"/>
                  </a:lnTo>
                  <a:lnTo>
                    <a:pt x="1409" y="1544"/>
                  </a:lnTo>
                  <a:lnTo>
                    <a:pt x="1403" y="1441"/>
                  </a:lnTo>
                  <a:lnTo>
                    <a:pt x="1395" y="1342"/>
                  </a:lnTo>
                  <a:lnTo>
                    <a:pt x="1382" y="1251"/>
                  </a:lnTo>
                  <a:lnTo>
                    <a:pt x="1367" y="1163"/>
                  </a:lnTo>
                  <a:lnTo>
                    <a:pt x="1349" y="1082"/>
                  </a:lnTo>
                  <a:lnTo>
                    <a:pt x="1330" y="1004"/>
                  </a:lnTo>
                  <a:lnTo>
                    <a:pt x="1309" y="933"/>
                  </a:lnTo>
                  <a:lnTo>
                    <a:pt x="1284" y="864"/>
                  </a:lnTo>
                  <a:lnTo>
                    <a:pt x="1260" y="801"/>
                  </a:lnTo>
                  <a:lnTo>
                    <a:pt x="1234" y="743"/>
                  </a:lnTo>
                  <a:lnTo>
                    <a:pt x="1206" y="687"/>
                  </a:lnTo>
                  <a:lnTo>
                    <a:pt x="1177" y="637"/>
                  </a:lnTo>
                  <a:lnTo>
                    <a:pt x="1148" y="590"/>
                  </a:lnTo>
                  <a:lnTo>
                    <a:pt x="1117" y="548"/>
                  </a:lnTo>
                  <a:lnTo>
                    <a:pt x="1086" y="507"/>
                  </a:lnTo>
                  <a:lnTo>
                    <a:pt x="1055" y="470"/>
                  </a:lnTo>
                  <a:lnTo>
                    <a:pt x="1025" y="437"/>
                  </a:lnTo>
                  <a:lnTo>
                    <a:pt x="994" y="406"/>
                  </a:lnTo>
                  <a:lnTo>
                    <a:pt x="964" y="379"/>
                  </a:lnTo>
                  <a:lnTo>
                    <a:pt x="935" y="353"/>
                  </a:lnTo>
                  <a:lnTo>
                    <a:pt x="906" y="330"/>
                  </a:lnTo>
                  <a:lnTo>
                    <a:pt x="878" y="309"/>
                  </a:lnTo>
                  <a:lnTo>
                    <a:pt x="851" y="291"/>
                  </a:lnTo>
                  <a:lnTo>
                    <a:pt x="802" y="258"/>
                  </a:lnTo>
                  <a:lnTo>
                    <a:pt x="781" y="245"/>
                  </a:lnTo>
                  <a:lnTo>
                    <a:pt x="713" y="208"/>
                  </a:lnTo>
                  <a:lnTo>
                    <a:pt x="646" y="177"/>
                  </a:lnTo>
                  <a:lnTo>
                    <a:pt x="581" y="153"/>
                  </a:lnTo>
                  <a:lnTo>
                    <a:pt x="519" y="135"/>
                  </a:lnTo>
                  <a:lnTo>
                    <a:pt x="463" y="122"/>
                  </a:lnTo>
                  <a:lnTo>
                    <a:pt x="411" y="114"/>
                  </a:lnTo>
                  <a:lnTo>
                    <a:pt x="363" y="107"/>
                  </a:lnTo>
                  <a:lnTo>
                    <a:pt x="326" y="106"/>
                  </a:lnTo>
                  <a:lnTo>
                    <a:pt x="297" y="104"/>
                  </a:lnTo>
                  <a:lnTo>
                    <a:pt x="264" y="104"/>
                  </a:lnTo>
                  <a:lnTo>
                    <a:pt x="256" y="102"/>
                  </a:lnTo>
                  <a:lnTo>
                    <a:pt x="245" y="99"/>
                  </a:lnTo>
                  <a:lnTo>
                    <a:pt x="230" y="94"/>
                  </a:lnTo>
                  <a:lnTo>
                    <a:pt x="212" y="91"/>
                  </a:lnTo>
                  <a:lnTo>
                    <a:pt x="193" y="85"/>
                  </a:lnTo>
                  <a:lnTo>
                    <a:pt x="173" y="80"/>
                  </a:lnTo>
                  <a:lnTo>
                    <a:pt x="151" y="73"/>
                  </a:lnTo>
                  <a:lnTo>
                    <a:pt x="130" y="67"/>
                  </a:lnTo>
                  <a:lnTo>
                    <a:pt x="107" y="59"/>
                  </a:lnTo>
                  <a:lnTo>
                    <a:pt x="65" y="46"/>
                  </a:lnTo>
                  <a:lnTo>
                    <a:pt x="47" y="39"/>
                  </a:lnTo>
                  <a:lnTo>
                    <a:pt x="8" y="20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3" y="5"/>
                  </a:lnTo>
                  <a:lnTo>
                    <a:pt x="11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644" y="1287"/>
              <a:ext cx="383" cy="383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20"/>
                </a:cxn>
                <a:cxn ang="0">
                  <a:pos x="559" y="43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2" y="608"/>
                </a:cxn>
                <a:cxn ang="0">
                  <a:pos x="653" y="653"/>
                </a:cxn>
                <a:cxn ang="0">
                  <a:pos x="609" y="691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5" y="761"/>
                </a:cxn>
                <a:cxn ang="0">
                  <a:pos x="384" y="766"/>
                </a:cxn>
                <a:cxn ang="0">
                  <a:pos x="322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6">
                  <a:moveTo>
                    <a:pt x="384" y="0"/>
                  </a:moveTo>
                  <a:lnTo>
                    <a:pt x="445" y="5"/>
                  </a:lnTo>
                  <a:lnTo>
                    <a:pt x="504" y="20"/>
                  </a:lnTo>
                  <a:lnTo>
                    <a:pt x="559" y="43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2" y="608"/>
                  </a:lnTo>
                  <a:lnTo>
                    <a:pt x="653" y="653"/>
                  </a:lnTo>
                  <a:lnTo>
                    <a:pt x="609" y="691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5" y="761"/>
                  </a:lnTo>
                  <a:lnTo>
                    <a:pt x="384" y="766"/>
                  </a:lnTo>
                  <a:lnTo>
                    <a:pt x="322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243" y="1048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20"/>
                </a:cxn>
                <a:cxn ang="0">
                  <a:pos x="557" y="42"/>
                </a:cxn>
                <a:cxn ang="0">
                  <a:pos x="607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7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1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20"/>
                  </a:lnTo>
                  <a:lnTo>
                    <a:pt x="557" y="42"/>
                  </a:lnTo>
                  <a:lnTo>
                    <a:pt x="607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7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1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257" y="1515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10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1" y="322"/>
                </a:cxn>
                <a:cxn ang="0">
                  <a:pos x="765" y="383"/>
                </a:cxn>
                <a:cxn ang="0">
                  <a:pos x="761" y="445"/>
                </a:cxn>
                <a:cxn ang="0">
                  <a:pos x="746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10" y="692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2"/>
                </a:cxn>
                <a:cxn ang="0">
                  <a:pos x="113" y="653"/>
                </a:cxn>
                <a:cxn ang="0">
                  <a:pos x="74" y="609"/>
                </a:cxn>
                <a:cxn ang="0">
                  <a:pos x="43" y="559"/>
                </a:cxn>
                <a:cxn ang="0">
                  <a:pos x="20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4" y="157"/>
                </a:cxn>
                <a:cxn ang="0">
                  <a:pos x="113" y="112"/>
                </a:cxn>
                <a:cxn ang="0">
                  <a:pos x="156" y="75"/>
                </a:cxn>
                <a:cxn ang="0">
                  <a:pos x="207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10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1" y="322"/>
                  </a:lnTo>
                  <a:lnTo>
                    <a:pt x="765" y="383"/>
                  </a:lnTo>
                  <a:lnTo>
                    <a:pt x="761" y="445"/>
                  </a:lnTo>
                  <a:lnTo>
                    <a:pt x="746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10" y="692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2"/>
                  </a:lnTo>
                  <a:lnTo>
                    <a:pt x="113" y="653"/>
                  </a:lnTo>
                  <a:lnTo>
                    <a:pt x="74" y="609"/>
                  </a:lnTo>
                  <a:lnTo>
                    <a:pt x="43" y="559"/>
                  </a:lnTo>
                  <a:lnTo>
                    <a:pt x="20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4" y="157"/>
                  </a:lnTo>
                  <a:lnTo>
                    <a:pt x="113" y="112"/>
                  </a:lnTo>
                  <a:lnTo>
                    <a:pt x="156" y="75"/>
                  </a:lnTo>
                  <a:lnTo>
                    <a:pt x="207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612" y="774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1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1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1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1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1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1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86" y="584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8" y="690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20" y="502"/>
                </a:cxn>
                <a:cxn ang="0">
                  <a:pos x="5" y="443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8" y="690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20" y="502"/>
                  </a:lnTo>
                  <a:lnTo>
                    <a:pt x="5" y="443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556" y="308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4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4"/>
                </a:cxn>
                <a:cxn ang="0">
                  <a:pos x="653" y="112"/>
                </a:cxn>
                <a:cxn ang="0">
                  <a:pos x="691" y="157"/>
                </a:cxn>
                <a:cxn ang="0">
                  <a:pos x="723" y="207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9"/>
                </a:cxn>
                <a:cxn ang="0">
                  <a:pos x="653" y="653"/>
                </a:cxn>
                <a:cxn ang="0">
                  <a:pos x="608" y="692"/>
                </a:cxn>
                <a:cxn ang="0">
                  <a:pos x="557" y="723"/>
                </a:cxn>
                <a:cxn ang="0">
                  <a:pos x="502" y="745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2" y="207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4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4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4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4"/>
                  </a:lnTo>
                  <a:lnTo>
                    <a:pt x="653" y="112"/>
                  </a:lnTo>
                  <a:lnTo>
                    <a:pt x="691" y="157"/>
                  </a:lnTo>
                  <a:lnTo>
                    <a:pt x="723" y="207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9"/>
                  </a:lnTo>
                  <a:lnTo>
                    <a:pt x="653" y="653"/>
                  </a:lnTo>
                  <a:lnTo>
                    <a:pt x="608" y="692"/>
                  </a:lnTo>
                  <a:lnTo>
                    <a:pt x="557" y="723"/>
                  </a:lnTo>
                  <a:lnTo>
                    <a:pt x="502" y="745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2" y="207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4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967" y="1089"/>
              <a:ext cx="223" cy="224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9"/>
                </a:cxn>
                <a:cxn ang="0">
                  <a:pos x="382" y="65"/>
                </a:cxn>
                <a:cxn ang="0">
                  <a:pos x="409" y="99"/>
                </a:cxn>
                <a:cxn ang="0">
                  <a:pos x="429" y="136"/>
                </a:cxn>
                <a:cxn ang="0">
                  <a:pos x="442" y="179"/>
                </a:cxn>
                <a:cxn ang="0">
                  <a:pos x="447" y="224"/>
                </a:cxn>
                <a:cxn ang="0">
                  <a:pos x="442" y="270"/>
                </a:cxn>
                <a:cxn ang="0">
                  <a:pos x="429" y="312"/>
                </a:cxn>
                <a:cxn ang="0">
                  <a:pos x="409" y="349"/>
                </a:cxn>
                <a:cxn ang="0">
                  <a:pos x="382" y="383"/>
                </a:cxn>
                <a:cxn ang="0">
                  <a:pos x="349" y="409"/>
                </a:cxn>
                <a:cxn ang="0">
                  <a:pos x="310" y="430"/>
                </a:cxn>
                <a:cxn ang="0">
                  <a:pos x="268" y="443"/>
                </a:cxn>
                <a:cxn ang="0">
                  <a:pos x="223" y="448"/>
                </a:cxn>
                <a:cxn ang="0">
                  <a:pos x="177" y="443"/>
                </a:cxn>
                <a:cxn ang="0">
                  <a:pos x="137" y="430"/>
                </a:cxn>
                <a:cxn ang="0">
                  <a:pos x="98" y="409"/>
                </a:cxn>
                <a:cxn ang="0">
                  <a:pos x="65" y="383"/>
                </a:cxn>
                <a:cxn ang="0">
                  <a:pos x="37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7" y="99"/>
                </a:cxn>
                <a:cxn ang="0">
                  <a:pos x="65" y="65"/>
                </a:cxn>
                <a:cxn ang="0">
                  <a:pos x="98" y="39"/>
                </a:cxn>
                <a:cxn ang="0">
                  <a:pos x="137" y="18"/>
                </a:cxn>
                <a:cxn ang="0">
                  <a:pos x="177" y="5"/>
                </a:cxn>
                <a:cxn ang="0">
                  <a:pos x="223" y="0"/>
                </a:cxn>
              </a:cxnLst>
              <a:rect l="0" t="0" r="r" b="b"/>
              <a:pathLst>
                <a:path w="447" h="448">
                  <a:moveTo>
                    <a:pt x="223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9"/>
                  </a:lnTo>
                  <a:lnTo>
                    <a:pt x="382" y="65"/>
                  </a:lnTo>
                  <a:lnTo>
                    <a:pt x="409" y="99"/>
                  </a:lnTo>
                  <a:lnTo>
                    <a:pt x="429" y="136"/>
                  </a:lnTo>
                  <a:lnTo>
                    <a:pt x="442" y="179"/>
                  </a:lnTo>
                  <a:lnTo>
                    <a:pt x="447" y="224"/>
                  </a:lnTo>
                  <a:lnTo>
                    <a:pt x="442" y="270"/>
                  </a:lnTo>
                  <a:lnTo>
                    <a:pt x="429" y="312"/>
                  </a:lnTo>
                  <a:lnTo>
                    <a:pt x="409" y="349"/>
                  </a:lnTo>
                  <a:lnTo>
                    <a:pt x="382" y="383"/>
                  </a:lnTo>
                  <a:lnTo>
                    <a:pt x="349" y="409"/>
                  </a:lnTo>
                  <a:lnTo>
                    <a:pt x="310" y="430"/>
                  </a:lnTo>
                  <a:lnTo>
                    <a:pt x="268" y="443"/>
                  </a:lnTo>
                  <a:lnTo>
                    <a:pt x="223" y="448"/>
                  </a:lnTo>
                  <a:lnTo>
                    <a:pt x="177" y="443"/>
                  </a:lnTo>
                  <a:lnTo>
                    <a:pt x="137" y="430"/>
                  </a:lnTo>
                  <a:lnTo>
                    <a:pt x="98" y="409"/>
                  </a:lnTo>
                  <a:lnTo>
                    <a:pt x="65" y="383"/>
                  </a:lnTo>
                  <a:lnTo>
                    <a:pt x="37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7" y="99"/>
                  </a:lnTo>
                  <a:lnTo>
                    <a:pt x="65" y="65"/>
                  </a:lnTo>
                  <a:lnTo>
                    <a:pt x="98" y="39"/>
                  </a:lnTo>
                  <a:lnTo>
                    <a:pt x="137" y="18"/>
                  </a:lnTo>
                  <a:lnTo>
                    <a:pt x="177" y="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-9" y="-63"/>
              <a:ext cx="224" cy="223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70" y="5"/>
                </a:cxn>
                <a:cxn ang="0">
                  <a:pos x="312" y="18"/>
                </a:cxn>
                <a:cxn ang="0">
                  <a:pos x="350" y="37"/>
                </a:cxn>
                <a:cxn ang="0">
                  <a:pos x="384" y="65"/>
                </a:cxn>
                <a:cxn ang="0">
                  <a:pos x="410" y="97"/>
                </a:cxn>
                <a:cxn ang="0">
                  <a:pos x="431" y="136"/>
                </a:cxn>
                <a:cxn ang="0">
                  <a:pos x="444" y="179"/>
                </a:cxn>
                <a:cxn ang="0">
                  <a:pos x="449" y="224"/>
                </a:cxn>
                <a:cxn ang="0">
                  <a:pos x="444" y="270"/>
                </a:cxn>
                <a:cxn ang="0">
                  <a:pos x="431" y="310"/>
                </a:cxn>
                <a:cxn ang="0">
                  <a:pos x="410" y="349"/>
                </a:cxn>
                <a:cxn ang="0">
                  <a:pos x="384" y="382"/>
                </a:cxn>
                <a:cxn ang="0">
                  <a:pos x="350" y="409"/>
                </a:cxn>
                <a:cxn ang="0">
                  <a:pos x="312" y="429"/>
                </a:cxn>
                <a:cxn ang="0">
                  <a:pos x="270" y="442"/>
                </a:cxn>
                <a:cxn ang="0">
                  <a:pos x="224" y="447"/>
                </a:cxn>
                <a:cxn ang="0">
                  <a:pos x="179" y="442"/>
                </a:cxn>
                <a:cxn ang="0">
                  <a:pos x="137" y="429"/>
                </a:cxn>
                <a:cxn ang="0">
                  <a:pos x="99" y="409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0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9" y="97"/>
                </a:cxn>
                <a:cxn ang="0">
                  <a:pos x="65" y="65"/>
                </a:cxn>
                <a:cxn ang="0">
                  <a:pos x="99" y="37"/>
                </a:cxn>
                <a:cxn ang="0">
                  <a:pos x="137" y="18"/>
                </a:cxn>
                <a:cxn ang="0">
                  <a:pos x="179" y="5"/>
                </a:cxn>
                <a:cxn ang="0">
                  <a:pos x="224" y="0"/>
                </a:cxn>
              </a:cxnLst>
              <a:rect l="0" t="0" r="r" b="b"/>
              <a:pathLst>
                <a:path w="449" h="447">
                  <a:moveTo>
                    <a:pt x="224" y="0"/>
                  </a:moveTo>
                  <a:lnTo>
                    <a:pt x="270" y="5"/>
                  </a:lnTo>
                  <a:lnTo>
                    <a:pt x="312" y="18"/>
                  </a:lnTo>
                  <a:lnTo>
                    <a:pt x="350" y="37"/>
                  </a:lnTo>
                  <a:lnTo>
                    <a:pt x="384" y="65"/>
                  </a:lnTo>
                  <a:lnTo>
                    <a:pt x="410" y="97"/>
                  </a:lnTo>
                  <a:lnTo>
                    <a:pt x="431" y="136"/>
                  </a:lnTo>
                  <a:lnTo>
                    <a:pt x="444" y="179"/>
                  </a:lnTo>
                  <a:lnTo>
                    <a:pt x="449" y="224"/>
                  </a:lnTo>
                  <a:lnTo>
                    <a:pt x="444" y="270"/>
                  </a:lnTo>
                  <a:lnTo>
                    <a:pt x="431" y="310"/>
                  </a:lnTo>
                  <a:lnTo>
                    <a:pt x="410" y="349"/>
                  </a:lnTo>
                  <a:lnTo>
                    <a:pt x="384" y="382"/>
                  </a:lnTo>
                  <a:lnTo>
                    <a:pt x="350" y="409"/>
                  </a:lnTo>
                  <a:lnTo>
                    <a:pt x="312" y="429"/>
                  </a:lnTo>
                  <a:lnTo>
                    <a:pt x="270" y="442"/>
                  </a:lnTo>
                  <a:lnTo>
                    <a:pt x="224" y="447"/>
                  </a:lnTo>
                  <a:lnTo>
                    <a:pt x="179" y="442"/>
                  </a:lnTo>
                  <a:lnTo>
                    <a:pt x="137" y="429"/>
                  </a:lnTo>
                  <a:lnTo>
                    <a:pt x="99" y="409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0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9" y="97"/>
                  </a:lnTo>
                  <a:lnTo>
                    <a:pt x="65" y="65"/>
                  </a:lnTo>
                  <a:lnTo>
                    <a:pt x="99" y="37"/>
                  </a:lnTo>
                  <a:lnTo>
                    <a:pt x="137" y="18"/>
                  </a:lnTo>
                  <a:lnTo>
                    <a:pt x="179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-397" y="140"/>
              <a:ext cx="223" cy="223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8"/>
                </a:cxn>
                <a:cxn ang="0">
                  <a:pos x="382" y="65"/>
                </a:cxn>
                <a:cxn ang="0">
                  <a:pos x="409" y="98"/>
                </a:cxn>
                <a:cxn ang="0">
                  <a:pos x="429" y="137"/>
                </a:cxn>
                <a:cxn ang="0">
                  <a:pos x="442" y="177"/>
                </a:cxn>
                <a:cxn ang="0">
                  <a:pos x="447" y="223"/>
                </a:cxn>
                <a:cxn ang="0">
                  <a:pos x="442" y="268"/>
                </a:cxn>
                <a:cxn ang="0">
                  <a:pos x="429" y="311"/>
                </a:cxn>
                <a:cxn ang="0">
                  <a:pos x="409" y="350"/>
                </a:cxn>
                <a:cxn ang="0">
                  <a:pos x="382" y="382"/>
                </a:cxn>
                <a:cxn ang="0">
                  <a:pos x="349" y="410"/>
                </a:cxn>
                <a:cxn ang="0">
                  <a:pos x="310" y="429"/>
                </a:cxn>
                <a:cxn ang="0">
                  <a:pos x="268" y="442"/>
                </a:cxn>
                <a:cxn ang="0">
                  <a:pos x="222" y="447"/>
                </a:cxn>
                <a:cxn ang="0">
                  <a:pos x="177" y="442"/>
                </a:cxn>
                <a:cxn ang="0">
                  <a:pos x="136" y="429"/>
                </a:cxn>
                <a:cxn ang="0">
                  <a:pos x="97" y="410"/>
                </a:cxn>
                <a:cxn ang="0">
                  <a:pos x="65" y="382"/>
                </a:cxn>
                <a:cxn ang="0">
                  <a:pos x="37" y="350"/>
                </a:cxn>
                <a:cxn ang="0">
                  <a:pos x="18" y="311"/>
                </a:cxn>
                <a:cxn ang="0">
                  <a:pos x="5" y="268"/>
                </a:cxn>
                <a:cxn ang="0">
                  <a:pos x="0" y="223"/>
                </a:cxn>
                <a:cxn ang="0">
                  <a:pos x="5" y="177"/>
                </a:cxn>
                <a:cxn ang="0">
                  <a:pos x="18" y="137"/>
                </a:cxn>
                <a:cxn ang="0">
                  <a:pos x="37" y="98"/>
                </a:cxn>
                <a:cxn ang="0">
                  <a:pos x="65" y="65"/>
                </a:cxn>
                <a:cxn ang="0">
                  <a:pos x="97" y="38"/>
                </a:cxn>
                <a:cxn ang="0">
                  <a:pos x="136" y="18"/>
                </a:cxn>
                <a:cxn ang="0">
                  <a:pos x="177" y="5"/>
                </a:cxn>
                <a:cxn ang="0">
                  <a:pos x="222" y="0"/>
                </a:cxn>
              </a:cxnLst>
              <a:rect l="0" t="0" r="r" b="b"/>
              <a:pathLst>
                <a:path w="447" h="447">
                  <a:moveTo>
                    <a:pt x="222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8"/>
                  </a:lnTo>
                  <a:lnTo>
                    <a:pt x="382" y="65"/>
                  </a:lnTo>
                  <a:lnTo>
                    <a:pt x="409" y="98"/>
                  </a:lnTo>
                  <a:lnTo>
                    <a:pt x="429" y="137"/>
                  </a:lnTo>
                  <a:lnTo>
                    <a:pt x="442" y="177"/>
                  </a:lnTo>
                  <a:lnTo>
                    <a:pt x="447" y="223"/>
                  </a:lnTo>
                  <a:lnTo>
                    <a:pt x="442" y="268"/>
                  </a:lnTo>
                  <a:lnTo>
                    <a:pt x="429" y="311"/>
                  </a:lnTo>
                  <a:lnTo>
                    <a:pt x="409" y="350"/>
                  </a:lnTo>
                  <a:lnTo>
                    <a:pt x="382" y="382"/>
                  </a:lnTo>
                  <a:lnTo>
                    <a:pt x="349" y="410"/>
                  </a:lnTo>
                  <a:lnTo>
                    <a:pt x="310" y="429"/>
                  </a:lnTo>
                  <a:lnTo>
                    <a:pt x="268" y="442"/>
                  </a:lnTo>
                  <a:lnTo>
                    <a:pt x="222" y="447"/>
                  </a:lnTo>
                  <a:lnTo>
                    <a:pt x="177" y="442"/>
                  </a:lnTo>
                  <a:lnTo>
                    <a:pt x="136" y="429"/>
                  </a:lnTo>
                  <a:lnTo>
                    <a:pt x="97" y="410"/>
                  </a:lnTo>
                  <a:lnTo>
                    <a:pt x="65" y="382"/>
                  </a:lnTo>
                  <a:lnTo>
                    <a:pt x="37" y="350"/>
                  </a:lnTo>
                  <a:lnTo>
                    <a:pt x="18" y="311"/>
                  </a:lnTo>
                  <a:lnTo>
                    <a:pt x="5" y="268"/>
                  </a:lnTo>
                  <a:lnTo>
                    <a:pt x="0" y="223"/>
                  </a:lnTo>
                  <a:lnTo>
                    <a:pt x="5" y="177"/>
                  </a:lnTo>
                  <a:lnTo>
                    <a:pt x="18" y="137"/>
                  </a:lnTo>
                  <a:lnTo>
                    <a:pt x="37" y="98"/>
                  </a:lnTo>
                  <a:lnTo>
                    <a:pt x="65" y="65"/>
                  </a:lnTo>
                  <a:lnTo>
                    <a:pt x="97" y="38"/>
                  </a:lnTo>
                  <a:lnTo>
                    <a:pt x="136" y="18"/>
                  </a:lnTo>
                  <a:lnTo>
                    <a:pt x="177" y="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-734" y="872"/>
              <a:ext cx="224" cy="224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69" y="5"/>
                </a:cxn>
                <a:cxn ang="0">
                  <a:pos x="312" y="18"/>
                </a:cxn>
                <a:cxn ang="0">
                  <a:pos x="349" y="39"/>
                </a:cxn>
                <a:cxn ang="0">
                  <a:pos x="381" y="65"/>
                </a:cxn>
                <a:cxn ang="0">
                  <a:pos x="409" y="99"/>
                </a:cxn>
                <a:cxn ang="0">
                  <a:pos x="430" y="137"/>
                </a:cxn>
                <a:cxn ang="0">
                  <a:pos x="443" y="179"/>
                </a:cxn>
                <a:cxn ang="0">
                  <a:pos x="448" y="224"/>
                </a:cxn>
                <a:cxn ang="0">
                  <a:pos x="443" y="270"/>
                </a:cxn>
                <a:cxn ang="0">
                  <a:pos x="430" y="312"/>
                </a:cxn>
                <a:cxn ang="0">
                  <a:pos x="409" y="349"/>
                </a:cxn>
                <a:cxn ang="0">
                  <a:pos x="381" y="382"/>
                </a:cxn>
                <a:cxn ang="0">
                  <a:pos x="349" y="410"/>
                </a:cxn>
                <a:cxn ang="0">
                  <a:pos x="312" y="431"/>
                </a:cxn>
                <a:cxn ang="0">
                  <a:pos x="269" y="444"/>
                </a:cxn>
                <a:cxn ang="0">
                  <a:pos x="224" y="448"/>
                </a:cxn>
                <a:cxn ang="0">
                  <a:pos x="178" y="444"/>
                </a:cxn>
                <a:cxn ang="0">
                  <a:pos x="136" y="431"/>
                </a:cxn>
                <a:cxn ang="0">
                  <a:pos x="99" y="410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7"/>
                </a:cxn>
                <a:cxn ang="0">
                  <a:pos x="39" y="99"/>
                </a:cxn>
                <a:cxn ang="0">
                  <a:pos x="65" y="65"/>
                </a:cxn>
                <a:cxn ang="0">
                  <a:pos x="99" y="39"/>
                </a:cxn>
                <a:cxn ang="0">
                  <a:pos x="136" y="18"/>
                </a:cxn>
                <a:cxn ang="0">
                  <a:pos x="178" y="5"/>
                </a:cxn>
                <a:cxn ang="0">
                  <a:pos x="224" y="0"/>
                </a:cxn>
              </a:cxnLst>
              <a:rect l="0" t="0" r="r" b="b"/>
              <a:pathLst>
                <a:path w="448" h="448">
                  <a:moveTo>
                    <a:pt x="224" y="0"/>
                  </a:moveTo>
                  <a:lnTo>
                    <a:pt x="269" y="5"/>
                  </a:lnTo>
                  <a:lnTo>
                    <a:pt x="312" y="18"/>
                  </a:lnTo>
                  <a:lnTo>
                    <a:pt x="349" y="39"/>
                  </a:lnTo>
                  <a:lnTo>
                    <a:pt x="381" y="65"/>
                  </a:lnTo>
                  <a:lnTo>
                    <a:pt x="409" y="99"/>
                  </a:lnTo>
                  <a:lnTo>
                    <a:pt x="430" y="137"/>
                  </a:lnTo>
                  <a:lnTo>
                    <a:pt x="443" y="179"/>
                  </a:lnTo>
                  <a:lnTo>
                    <a:pt x="448" y="224"/>
                  </a:lnTo>
                  <a:lnTo>
                    <a:pt x="443" y="270"/>
                  </a:lnTo>
                  <a:lnTo>
                    <a:pt x="430" y="312"/>
                  </a:lnTo>
                  <a:lnTo>
                    <a:pt x="409" y="349"/>
                  </a:lnTo>
                  <a:lnTo>
                    <a:pt x="381" y="382"/>
                  </a:lnTo>
                  <a:lnTo>
                    <a:pt x="349" y="410"/>
                  </a:lnTo>
                  <a:lnTo>
                    <a:pt x="312" y="431"/>
                  </a:lnTo>
                  <a:lnTo>
                    <a:pt x="269" y="444"/>
                  </a:lnTo>
                  <a:lnTo>
                    <a:pt x="224" y="448"/>
                  </a:lnTo>
                  <a:lnTo>
                    <a:pt x="178" y="444"/>
                  </a:lnTo>
                  <a:lnTo>
                    <a:pt x="136" y="431"/>
                  </a:lnTo>
                  <a:lnTo>
                    <a:pt x="99" y="410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7"/>
                  </a:lnTo>
                  <a:lnTo>
                    <a:pt x="39" y="99"/>
                  </a:lnTo>
                  <a:lnTo>
                    <a:pt x="65" y="65"/>
                  </a:lnTo>
                  <a:lnTo>
                    <a:pt x="99" y="39"/>
                  </a:lnTo>
                  <a:lnTo>
                    <a:pt x="136" y="18"/>
                  </a:lnTo>
                  <a:lnTo>
                    <a:pt x="178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266" y="-2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7" y="75"/>
                </a:cxn>
                <a:cxn ang="0">
                  <a:pos x="653" y="112"/>
                </a:cxn>
                <a:cxn ang="0">
                  <a:pos x="690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0" y="609"/>
                </a:cxn>
                <a:cxn ang="0">
                  <a:pos x="653" y="653"/>
                </a:cxn>
                <a:cxn ang="0">
                  <a:pos x="607" y="692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5"/>
                </a:cxn>
                <a:cxn ang="0">
                  <a:pos x="206" y="42"/>
                </a:cxn>
                <a:cxn ang="0">
                  <a:pos x="261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7" y="75"/>
                  </a:lnTo>
                  <a:lnTo>
                    <a:pt x="653" y="112"/>
                  </a:lnTo>
                  <a:lnTo>
                    <a:pt x="690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0" y="609"/>
                  </a:lnTo>
                  <a:lnTo>
                    <a:pt x="653" y="653"/>
                  </a:lnTo>
                  <a:lnTo>
                    <a:pt x="607" y="692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5"/>
                  </a:lnTo>
                  <a:lnTo>
                    <a:pt x="206" y="42"/>
                  </a:lnTo>
                  <a:lnTo>
                    <a:pt x="261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-94" y="242"/>
              <a:ext cx="382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1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1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-834" y="247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1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2" y="607"/>
                </a:cxn>
                <a:cxn ang="0">
                  <a:pos x="653" y="653"/>
                </a:cxn>
                <a:cxn ang="0">
                  <a:pos x="609" y="690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7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3"/>
                </a:cxn>
                <a:cxn ang="0">
                  <a:pos x="0" y="381"/>
                </a:cxn>
                <a:cxn ang="0">
                  <a:pos x="5" y="320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1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2" y="607"/>
                  </a:lnTo>
                  <a:lnTo>
                    <a:pt x="653" y="653"/>
                  </a:lnTo>
                  <a:lnTo>
                    <a:pt x="609" y="690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7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3"/>
                  </a:lnTo>
                  <a:lnTo>
                    <a:pt x="0" y="381"/>
                  </a:lnTo>
                  <a:lnTo>
                    <a:pt x="5" y="320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5" name="Freeform 21"/>
            <p:cNvSpPr>
              <a:spLocks/>
            </p:cNvSpPr>
            <p:nvPr userDrawn="1"/>
          </p:nvSpPr>
          <p:spPr bwMode="auto">
            <a:xfrm>
              <a:off x="-503" y="607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0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0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6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0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0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6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-369" y="1046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4" y="157"/>
                </a:cxn>
                <a:cxn ang="0">
                  <a:pos x="112" y="112"/>
                </a:cxn>
                <a:cxn ang="0">
                  <a:pos x="157" y="75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4" y="157"/>
                  </a:lnTo>
                  <a:lnTo>
                    <a:pt x="112" y="112"/>
                  </a:lnTo>
                  <a:lnTo>
                    <a:pt x="157" y="75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-797" y="1149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20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20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20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20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-450" y="1492"/>
              <a:ext cx="383" cy="382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4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5" y="760"/>
                </a:cxn>
                <a:cxn ang="0">
                  <a:pos x="384" y="765"/>
                </a:cxn>
                <a:cxn ang="0">
                  <a:pos x="322" y="760"/>
                </a:cxn>
                <a:cxn ang="0">
                  <a:pos x="263" y="745"/>
                </a:cxn>
                <a:cxn ang="0">
                  <a:pos x="208" y="723"/>
                </a:cxn>
                <a:cxn ang="0">
                  <a:pos x="158" y="692"/>
                </a:cxn>
                <a:cxn ang="0">
                  <a:pos x="112" y="653"/>
                </a:cxn>
                <a:cxn ang="0">
                  <a:pos x="75" y="609"/>
                </a:cxn>
                <a:cxn ang="0">
                  <a:pos x="43" y="559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5" y="157"/>
                </a:cxn>
                <a:cxn ang="0">
                  <a:pos x="112" y="112"/>
                </a:cxn>
                <a:cxn ang="0">
                  <a:pos x="158" y="74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5">
                  <a:moveTo>
                    <a:pt x="384" y="0"/>
                  </a:moveTo>
                  <a:lnTo>
                    <a:pt x="445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4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5" y="760"/>
                  </a:lnTo>
                  <a:lnTo>
                    <a:pt x="384" y="765"/>
                  </a:lnTo>
                  <a:lnTo>
                    <a:pt x="322" y="760"/>
                  </a:lnTo>
                  <a:lnTo>
                    <a:pt x="263" y="745"/>
                  </a:lnTo>
                  <a:lnTo>
                    <a:pt x="208" y="723"/>
                  </a:lnTo>
                  <a:lnTo>
                    <a:pt x="158" y="692"/>
                  </a:lnTo>
                  <a:lnTo>
                    <a:pt x="112" y="653"/>
                  </a:lnTo>
                  <a:lnTo>
                    <a:pt x="75" y="609"/>
                  </a:lnTo>
                  <a:lnTo>
                    <a:pt x="43" y="559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5" y="157"/>
                  </a:lnTo>
                  <a:lnTo>
                    <a:pt x="112" y="112"/>
                  </a:lnTo>
                  <a:lnTo>
                    <a:pt x="158" y="74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  <p:sp>
        <p:nvSpPr>
          <p:cNvPr id="7" name="Rectangle 6"/>
          <p:cNvSpPr/>
          <p:nvPr/>
        </p:nvSpPr>
        <p:spPr>
          <a:xfrm>
            <a:off x="107504" y="121196"/>
            <a:ext cx="8928992" cy="5472608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sv-SE" dirty="0" smtClean="0"/>
              <a:t>© Johan Leitet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sv-SE" dirty="0" smtClean="0"/>
              <a:t>2011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6159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737" r:id="rId3"/>
    <p:sldLayoutId id="2147483738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jpeg"/><Relationship Id="rId6" Type="http://schemas.openxmlformats.org/officeDocument/2006/relationships/image" Target="../media/image36.jpeg"/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tprMEs-zfQA" TargetMode="External"/><Relationship Id="rId3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9.png"/><Relationship Id="rId6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jpe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API:er</a:t>
            </a:r>
            <a:r>
              <a:rPr lang="sv-SE" dirty="0" smtClean="0"/>
              <a:t>/</a:t>
            </a:r>
            <a:r>
              <a:rPr lang="sv-SE" dirty="0" err="1" smtClean="0"/>
              <a:t>Mashup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393875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Föreläsning </a:t>
            </a: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sv-SE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v-SE" dirty="0" err="1" smtClean="0">
                <a:latin typeface="Times New Roman" pitchFamily="18" charset="0"/>
                <a:cs typeface="Times New Roman" pitchFamily="18" charset="0"/>
              </a:rPr>
              <a:t>API:er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 och </a:t>
            </a:r>
            <a:r>
              <a:rPr lang="sv-SE" dirty="0" err="1" smtClean="0">
                <a:latin typeface="Times New Roman" pitchFamily="18" charset="0"/>
                <a:cs typeface="Times New Roman" pitchFamily="18" charset="0"/>
              </a:rPr>
              <a:t>Mashups</a:t>
            </a:r>
            <a:endParaRPr lang="sv-SE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466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071802" y="3214690"/>
            <a:ext cx="3286148" cy="13573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242" name="Picture 2" descr="P:\Icons\128x128\shadow\clou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20" y="1785930"/>
            <a:ext cx="1627188" cy="162718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Ytterligare inkapsling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3500430" y="1500178"/>
            <a:ext cx="2428892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API</a:t>
            </a:r>
            <a:endParaRPr lang="sv-SE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4001290" y="2570954"/>
            <a:ext cx="1428760" cy="15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500430" y="3357566"/>
            <a:ext cx="2428892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API (</a:t>
            </a:r>
            <a:r>
              <a:rPr lang="sv-SE" dirty="0" err="1" smtClean="0"/>
              <a:t>wrapper</a:t>
            </a:r>
            <a:r>
              <a:rPr lang="sv-SE" dirty="0" smtClean="0"/>
              <a:t>)</a:t>
            </a:r>
            <a:endParaRPr lang="sv-SE" dirty="0"/>
          </a:p>
        </p:txBody>
      </p:sp>
      <p:sp>
        <p:nvSpPr>
          <p:cNvPr id="18" name="Rectangle 17"/>
          <p:cNvSpPr/>
          <p:nvPr/>
        </p:nvSpPr>
        <p:spPr>
          <a:xfrm>
            <a:off x="3500430" y="3929070"/>
            <a:ext cx="1571636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Utvecklarkod</a:t>
            </a:r>
            <a:endParaRPr lang="sv-SE" dirty="0"/>
          </a:p>
        </p:txBody>
      </p:sp>
      <p:sp>
        <p:nvSpPr>
          <p:cNvPr id="21" name="TextBox 20"/>
          <p:cNvSpPr txBox="1"/>
          <p:nvPr/>
        </p:nvSpPr>
        <p:spPr>
          <a:xfrm rot="20567193">
            <a:off x="1966994" y="3243661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b="1" dirty="0" smtClean="0">
                <a:solidFill>
                  <a:srgbClr val="FF0000"/>
                </a:solidFill>
                <a:latin typeface="Segoe Script" pitchFamily="34" charset="0"/>
              </a:rPr>
              <a:t>PHP</a:t>
            </a:r>
          </a:p>
        </p:txBody>
      </p:sp>
      <p:sp>
        <p:nvSpPr>
          <p:cNvPr id="22" name="TextBox 21"/>
          <p:cNvSpPr txBox="1"/>
          <p:nvPr/>
        </p:nvSpPr>
        <p:spPr>
          <a:xfrm rot="1060812">
            <a:off x="1901272" y="4029480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b="1" dirty="0" smtClean="0">
                <a:solidFill>
                  <a:srgbClr val="FF0000"/>
                </a:solidFill>
                <a:latin typeface="Segoe Script" pitchFamily="34" charset="0"/>
              </a:rPr>
              <a:t>Ruby</a:t>
            </a:r>
          </a:p>
        </p:txBody>
      </p:sp>
      <p:sp>
        <p:nvSpPr>
          <p:cNvPr id="23" name="TextBox 22"/>
          <p:cNvSpPr txBox="1"/>
          <p:nvPr/>
        </p:nvSpPr>
        <p:spPr>
          <a:xfrm rot="1060812">
            <a:off x="6639365" y="3194586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b="1" dirty="0" err="1" smtClean="0">
                <a:solidFill>
                  <a:srgbClr val="FF0000"/>
                </a:solidFill>
                <a:latin typeface="Segoe Script" pitchFamily="34" charset="0"/>
              </a:rPr>
              <a:t>Python</a:t>
            </a:r>
            <a:endParaRPr lang="sv-SE" b="1" dirty="0" smtClean="0">
              <a:solidFill>
                <a:srgbClr val="FF0000"/>
              </a:solidFill>
              <a:latin typeface="Segoe Script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333452">
            <a:off x="6801903" y="3980924"/>
            <a:ext cx="108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rgbClr val="FF0000"/>
                </a:solidFill>
                <a:latin typeface="Segoe Script" pitchFamily="34" charset="0"/>
              </a:rPr>
              <a:t>C#</a:t>
            </a:r>
          </a:p>
        </p:txBody>
      </p:sp>
      <p:sp>
        <p:nvSpPr>
          <p:cNvPr id="25" name="TextBox 24"/>
          <p:cNvSpPr txBox="1"/>
          <p:nvPr/>
        </p:nvSpPr>
        <p:spPr>
          <a:xfrm rot="21272973">
            <a:off x="4941427" y="5039754"/>
            <a:ext cx="234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err="1" smtClean="0">
                <a:solidFill>
                  <a:srgbClr val="FF0000"/>
                </a:solidFill>
                <a:latin typeface="Segoe Script" pitchFamily="34" charset="0"/>
              </a:rPr>
              <a:t>What</a:t>
            </a:r>
            <a:r>
              <a:rPr lang="sv-SE" b="1" dirty="0" smtClean="0">
                <a:solidFill>
                  <a:srgbClr val="FF0000"/>
                </a:solidFill>
                <a:latin typeface="Segoe Script" pitchFamily="34" charset="0"/>
              </a:rPr>
              <a:t> </a:t>
            </a:r>
            <a:r>
              <a:rPr lang="sv-SE" b="1" dirty="0" err="1" smtClean="0">
                <a:solidFill>
                  <a:srgbClr val="FF0000"/>
                </a:solidFill>
                <a:latin typeface="Segoe Script" pitchFamily="34" charset="0"/>
              </a:rPr>
              <a:t>ever</a:t>
            </a:r>
            <a:endParaRPr lang="sv-SE" b="1" dirty="0" smtClean="0">
              <a:solidFill>
                <a:srgbClr val="FF0000"/>
              </a:solidFill>
              <a:latin typeface="Segoe Script" pitchFamily="34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6231835" y="3528391"/>
            <a:ext cx="864704" cy="251791"/>
          </a:xfrm>
          <a:custGeom>
            <a:avLst/>
            <a:gdLst>
              <a:gd name="connsiteX0" fmla="*/ 864704 w 864704"/>
              <a:gd name="connsiteY0" fmla="*/ 0 h 251791"/>
              <a:gd name="connsiteX1" fmla="*/ 626165 w 864704"/>
              <a:gd name="connsiteY1" fmla="*/ 238539 h 251791"/>
              <a:gd name="connsiteX2" fmla="*/ 0 w 864704"/>
              <a:gd name="connsiteY2" fmla="*/ 79513 h 251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4704" h="251791">
                <a:moveTo>
                  <a:pt x="864704" y="0"/>
                </a:moveTo>
                <a:cubicBezTo>
                  <a:pt x="817493" y="112643"/>
                  <a:pt x="770282" y="225287"/>
                  <a:pt x="626165" y="238539"/>
                </a:cubicBezTo>
                <a:cubicBezTo>
                  <a:pt x="482048" y="251791"/>
                  <a:pt x="241024" y="165652"/>
                  <a:pt x="0" y="79513"/>
                </a:cubicBez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Freeform 26"/>
          <p:cNvSpPr/>
          <p:nvPr/>
        </p:nvSpPr>
        <p:spPr>
          <a:xfrm>
            <a:off x="6152322" y="4099891"/>
            <a:ext cx="1192695" cy="601318"/>
          </a:xfrm>
          <a:custGeom>
            <a:avLst/>
            <a:gdLst>
              <a:gd name="connsiteX0" fmla="*/ 1192695 w 1192695"/>
              <a:gd name="connsiteY0" fmla="*/ 154057 h 601318"/>
              <a:gd name="connsiteX1" fmla="*/ 964095 w 1192695"/>
              <a:gd name="connsiteY1" fmla="*/ 501926 h 601318"/>
              <a:gd name="connsiteX2" fmla="*/ 377687 w 1192695"/>
              <a:gd name="connsiteY2" fmla="*/ 531744 h 601318"/>
              <a:gd name="connsiteX3" fmla="*/ 487017 w 1192695"/>
              <a:gd name="connsiteY3" fmla="*/ 84483 h 601318"/>
              <a:gd name="connsiteX4" fmla="*/ 0 w 1192695"/>
              <a:gd name="connsiteY4" fmla="*/ 24848 h 60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2695" h="601318">
                <a:moveTo>
                  <a:pt x="1192695" y="154057"/>
                </a:moveTo>
                <a:cubicBezTo>
                  <a:pt x="1146312" y="296517"/>
                  <a:pt x="1099930" y="438978"/>
                  <a:pt x="964095" y="501926"/>
                </a:cubicBezTo>
                <a:cubicBezTo>
                  <a:pt x="828260" y="564874"/>
                  <a:pt x="457200" y="601318"/>
                  <a:pt x="377687" y="531744"/>
                </a:cubicBezTo>
                <a:cubicBezTo>
                  <a:pt x="298174" y="462170"/>
                  <a:pt x="549965" y="168966"/>
                  <a:pt x="487017" y="84483"/>
                </a:cubicBezTo>
                <a:cubicBezTo>
                  <a:pt x="424069" y="0"/>
                  <a:pt x="212034" y="12424"/>
                  <a:pt x="0" y="24848"/>
                </a:cubicBez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Freeform 27"/>
          <p:cNvSpPr/>
          <p:nvPr/>
        </p:nvSpPr>
        <p:spPr>
          <a:xfrm>
            <a:off x="5218043" y="4552122"/>
            <a:ext cx="655983" cy="477078"/>
          </a:xfrm>
          <a:custGeom>
            <a:avLst/>
            <a:gdLst>
              <a:gd name="connsiteX0" fmla="*/ 655983 w 655983"/>
              <a:gd name="connsiteY0" fmla="*/ 477078 h 477078"/>
              <a:gd name="connsiteX1" fmla="*/ 0 w 655983"/>
              <a:gd name="connsiteY1" fmla="*/ 0 h 47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5983" h="477078">
                <a:moveTo>
                  <a:pt x="655983" y="477078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Freeform 28"/>
          <p:cNvSpPr/>
          <p:nvPr/>
        </p:nvSpPr>
        <p:spPr>
          <a:xfrm>
            <a:off x="2534478" y="3707295"/>
            <a:ext cx="655983" cy="308114"/>
          </a:xfrm>
          <a:custGeom>
            <a:avLst/>
            <a:gdLst>
              <a:gd name="connsiteX0" fmla="*/ 0 w 655983"/>
              <a:gd name="connsiteY0" fmla="*/ 308114 h 308114"/>
              <a:gd name="connsiteX1" fmla="*/ 347870 w 655983"/>
              <a:gd name="connsiteY1" fmla="*/ 49696 h 308114"/>
              <a:gd name="connsiteX2" fmla="*/ 655983 w 655983"/>
              <a:gd name="connsiteY2" fmla="*/ 9940 h 30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983" h="308114">
                <a:moveTo>
                  <a:pt x="0" y="308114"/>
                </a:moveTo>
                <a:cubicBezTo>
                  <a:pt x="119270" y="203753"/>
                  <a:pt x="238540" y="99392"/>
                  <a:pt x="347870" y="49696"/>
                </a:cubicBezTo>
                <a:cubicBezTo>
                  <a:pt x="457200" y="0"/>
                  <a:pt x="556591" y="4970"/>
                  <a:pt x="655983" y="9940"/>
                </a:cubicBez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Freeform 29"/>
          <p:cNvSpPr/>
          <p:nvPr/>
        </p:nvSpPr>
        <p:spPr>
          <a:xfrm>
            <a:off x="2571736" y="3214690"/>
            <a:ext cx="758686" cy="447261"/>
          </a:xfrm>
          <a:custGeom>
            <a:avLst/>
            <a:gdLst>
              <a:gd name="connsiteX0" fmla="*/ 0 w 758686"/>
              <a:gd name="connsiteY0" fmla="*/ 149087 h 447261"/>
              <a:gd name="connsiteX1" fmla="*/ 636104 w 758686"/>
              <a:gd name="connsiteY1" fmla="*/ 49696 h 447261"/>
              <a:gd name="connsiteX2" fmla="*/ 735495 w 758686"/>
              <a:gd name="connsiteY2" fmla="*/ 447261 h 447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8686" h="447261">
                <a:moveTo>
                  <a:pt x="0" y="149087"/>
                </a:moveTo>
                <a:cubicBezTo>
                  <a:pt x="256761" y="74543"/>
                  <a:pt x="513522" y="0"/>
                  <a:pt x="636104" y="49696"/>
                </a:cubicBezTo>
                <a:cubicBezTo>
                  <a:pt x="758686" y="99392"/>
                  <a:pt x="715617" y="385970"/>
                  <a:pt x="735495" y="447261"/>
                </a:cubicBez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Freeform 32"/>
          <p:cNvSpPr/>
          <p:nvPr/>
        </p:nvSpPr>
        <p:spPr>
          <a:xfrm>
            <a:off x="5317435" y="2922104"/>
            <a:ext cx="1003852" cy="566531"/>
          </a:xfrm>
          <a:custGeom>
            <a:avLst/>
            <a:gdLst>
              <a:gd name="connsiteX0" fmla="*/ 1003852 w 1003852"/>
              <a:gd name="connsiteY0" fmla="*/ 0 h 566531"/>
              <a:gd name="connsiteX1" fmla="*/ 298174 w 1003852"/>
              <a:gd name="connsiteY1" fmla="*/ 258418 h 566531"/>
              <a:gd name="connsiteX2" fmla="*/ 0 w 1003852"/>
              <a:gd name="connsiteY2" fmla="*/ 566531 h 566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3852" h="566531">
                <a:moveTo>
                  <a:pt x="1003852" y="0"/>
                </a:moveTo>
                <a:cubicBezTo>
                  <a:pt x="734667" y="81998"/>
                  <a:pt x="465483" y="163996"/>
                  <a:pt x="298174" y="258418"/>
                </a:cubicBezTo>
                <a:cubicBezTo>
                  <a:pt x="130865" y="352840"/>
                  <a:pt x="65432" y="459685"/>
                  <a:pt x="0" y="566531"/>
                </a:cubicBez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Freeform 33"/>
          <p:cNvSpPr/>
          <p:nvPr/>
        </p:nvSpPr>
        <p:spPr>
          <a:xfrm>
            <a:off x="5655365" y="1630017"/>
            <a:ext cx="1152939" cy="281609"/>
          </a:xfrm>
          <a:custGeom>
            <a:avLst/>
            <a:gdLst>
              <a:gd name="connsiteX0" fmla="*/ 1152939 w 1152939"/>
              <a:gd name="connsiteY0" fmla="*/ 0 h 281609"/>
              <a:gd name="connsiteX1" fmla="*/ 725557 w 1152939"/>
              <a:gd name="connsiteY1" fmla="*/ 268357 h 281609"/>
              <a:gd name="connsiteX2" fmla="*/ 0 w 1152939"/>
              <a:gd name="connsiteY2" fmla="*/ 79513 h 28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2939" h="281609">
                <a:moveTo>
                  <a:pt x="1152939" y="0"/>
                </a:moveTo>
                <a:cubicBezTo>
                  <a:pt x="1035326" y="127552"/>
                  <a:pt x="917714" y="255105"/>
                  <a:pt x="725557" y="268357"/>
                </a:cubicBezTo>
                <a:cubicBezTo>
                  <a:pt x="533401" y="281609"/>
                  <a:pt x="266700" y="180561"/>
                  <a:pt x="0" y="79513"/>
                </a:cubicBez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TextBox 34"/>
          <p:cNvSpPr txBox="1"/>
          <p:nvPr/>
        </p:nvSpPr>
        <p:spPr>
          <a:xfrm rot="1060812">
            <a:off x="6395535" y="137103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b="1" dirty="0" err="1" smtClean="0">
                <a:solidFill>
                  <a:srgbClr val="FF0000"/>
                </a:solidFill>
                <a:latin typeface="Segoe Script" pitchFamily="34" charset="0"/>
              </a:rPr>
              <a:t>Twitter</a:t>
            </a:r>
            <a:endParaRPr lang="sv-SE" b="1" dirty="0" smtClean="0">
              <a:solidFill>
                <a:srgbClr val="FF0000"/>
              </a:solidFill>
              <a:latin typeface="Segoe Script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31267" y="2585481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b="1" dirty="0" smtClean="0">
                <a:solidFill>
                  <a:srgbClr val="FF0000"/>
                </a:solidFill>
                <a:latin typeface="Segoe Script" pitchFamily="34" charset="0"/>
              </a:rPr>
              <a:t>My </a:t>
            </a:r>
            <a:r>
              <a:rPr lang="sv-SE" b="1" dirty="0" err="1" smtClean="0">
                <a:solidFill>
                  <a:srgbClr val="FF0000"/>
                </a:solidFill>
                <a:latin typeface="Segoe Script" pitchFamily="34" charset="0"/>
              </a:rPr>
              <a:t>Twitter</a:t>
            </a:r>
            <a:endParaRPr lang="sv-SE" b="1" dirty="0" smtClean="0">
              <a:solidFill>
                <a:srgbClr val="FF0000"/>
              </a:solidFill>
              <a:latin typeface="Segoe Script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rot="5400000" flipH="1" flipV="1">
            <a:off x="3643306" y="3786194"/>
            <a:ext cx="285752" cy="15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3928263" y="3785400"/>
            <a:ext cx="285752" cy="15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 flipH="1" flipV="1">
            <a:off x="4215604" y="3785400"/>
            <a:ext cx="285752" cy="15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 flipH="1" flipV="1">
            <a:off x="4429918" y="3785400"/>
            <a:ext cx="285752" cy="15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435" y="3786194"/>
            <a:ext cx="711696" cy="71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365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Resultatet</a:t>
            </a:r>
            <a:endParaRPr lang="sv-SE" dirty="0"/>
          </a:p>
        </p:txBody>
      </p:sp>
      <p:grpSp>
        <p:nvGrpSpPr>
          <p:cNvPr id="8" name="Group 7"/>
          <p:cNvGrpSpPr/>
          <p:nvPr/>
        </p:nvGrpSpPr>
        <p:grpSpPr>
          <a:xfrm>
            <a:off x="428596" y="1142988"/>
            <a:ext cx="5172075" cy="2400300"/>
            <a:chOff x="428596" y="1142988"/>
            <a:chExt cx="5172075" cy="2400300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596" y="1142988"/>
              <a:ext cx="5172075" cy="2400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72000" y="1142988"/>
              <a:ext cx="923332" cy="361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TextBox 13"/>
          <p:cNvSpPr txBox="1"/>
          <p:nvPr/>
        </p:nvSpPr>
        <p:spPr>
          <a:xfrm rot="553473">
            <a:off x="5664008" y="1254205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b="1" dirty="0" smtClean="0">
                <a:solidFill>
                  <a:srgbClr val="FF0000"/>
                </a:solidFill>
                <a:latin typeface="Segoe Script" pitchFamily="34" charset="0"/>
              </a:rPr>
              <a:t>Egen XML</a:t>
            </a:r>
          </a:p>
        </p:txBody>
      </p:sp>
      <p:sp>
        <p:nvSpPr>
          <p:cNvPr id="15" name="Freeform 14"/>
          <p:cNvSpPr/>
          <p:nvPr/>
        </p:nvSpPr>
        <p:spPr>
          <a:xfrm>
            <a:off x="5148470" y="1560443"/>
            <a:ext cx="1172817" cy="414131"/>
          </a:xfrm>
          <a:custGeom>
            <a:avLst/>
            <a:gdLst>
              <a:gd name="connsiteX0" fmla="*/ 1172817 w 1172817"/>
              <a:gd name="connsiteY0" fmla="*/ 0 h 414131"/>
              <a:gd name="connsiteX1" fmla="*/ 884582 w 1172817"/>
              <a:gd name="connsiteY1" fmla="*/ 347870 h 414131"/>
              <a:gd name="connsiteX2" fmla="*/ 0 w 1172817"/>
              <a:gd name="connsiteY2" fmla="*/ 397566 h 41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2817" h="414131">
                <a:moveTo>
                  <a:pt x="1172817" y="0"/>
                </a:moveTo>
                <a:cubicBezTo>
                  <a:pt x="1126434" y="140804"/>
                  <a:pt x="1080051" y="281609"/>
                  <a:pt x="884582" y="347870"/>
                </a:cubicBezTo>
                <a:cubicBezTo>
                  <a:pt x="689113" y="414131"/>
                  <a:pt x="344556" y="405848"/>
                  <a:pt x="0" y="397566"/>
                </a:cubicBez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TextBox 18"/>
          <p:cNvSpPr txBox="1"/>
          <p:nvPr/>
        </p:nvSpPr>
        <p:spPr>
          <a:xfrm rot="20962258">
            <a:off x="7522444" y="177060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b="1" dirty="0" smtClean="0">
                <a:solidFill>
                  <a:srgbClr val="FF0000"/>
                </a:solidFill>
                <a:latin typeface="Segoe Script" pitchFamily="34" charset="0"/>
              </a:rPr>
              <a:t>JSON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14282" y="2143120"/>
            <a:ext cx="4694330" cy="2771781"/>
            <a:chOff x="214282" y="2143120"/>
            <a:chExt cx="4694330" cy="2771781"/>
          </a:xfrm>
        </p:grpSpPr>
        <p:pic>
          <p:nvPicPr>
            <p:cNvPr id="9225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4282" y="2143120"/>
              <a:ext cx="4694330" cy="27717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26" name="Picture 1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786182" y="2928938"/>
              <a:ext cx="913735" cy="336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4" name="Freeform 23"/>
          <p:cNvSpPr/>
          <p:nvPr/>
        </p:nvSpPr>
        <p:spPr>
          <a:xfrm>
            <a:off x="496956" y="2842591"/>
            <a:ext cx="1560444" cy="2567609"/>
          </a:xfrm>
          <a:custGeom>
            <a:avLst/>
            <a:gdLst>
              <a:gd name="connsiteX0" fmla="*/ 665922 w 1560444"/>
              <a:gd name="connsiteY0" fmla="*/ 2226366 h 2567609"/>
              <a:gd name="connsiteX1" fmla="*/ 149087 w 1560444"/>
              <a:gd name="connsiteY1" fmla="*/ 2196548 h 2567609"/>
              <a:gd name="connsiteX2" fmla="*/ 1560444 w 1560444"/>
              <a:gd name="connsiteY2" fmla="*/ 0 h 256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0444" h="2567609">
                <a:moveTo>
                  <a:pt x="665922" y="2226366"/>
                </a:moveTo>
                <a:cubicBezTo>
                  <a:pt x="332961" y="2396987"/>
                  <a:pt x="0" y="2567609"/>
                  <a:pt x="149087" y="2196548"/>
                </a:cubicBezTo>
                <a:cubicBezTo>
                  <a:pt x="298174" y="1825487"/>
                  <a:pt x="1348409" y="236883"/>
                  <a:pt x="1560444" y="0"/>
                </a:cubicBez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" name="Group 17"/>
          <p:cNvGrpSpPr/>
          <p:nvPr/>
        </p:nvGrpSpPr>
        <p:grpSpPr>
          <a:xfrm>
            <a:off x="2571736" y="2357434"/>
            <a:ext cx="4371975" cy="3009900"/>
            <a:chOff x="3500430" y="2357434"/>
            <a:chExt cx="4371975" cy="3009900"/>
          </a:xfrm>
        </p:grpSpPr>
        <p:pic>
          <p:nvPicPr>
            <p:cNvPr id="9223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00430" y="2357434"/>
              <a:ext cx="4371975" cy="3009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24" name="Picture 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357950" y="4071946"/>
              <a:ext cx="1333502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" name="Freeform 19"/>
          <p:cNvSpPr/>
          <p:nvPr/>
        </p:nvSpPr>
        <p:spPr>
          <a:xfrm>
            <a:off x="6639339" y="2027583"/>
            <a:ext cx="1754257" cy="1239078"/>
          </a:xfrm>
          <a:custGeom>
            <a:avLst/>
            <a:gdLst>
              <a:gd name="connsiteX0" fmla="*/ 1401418 w 1754257"/>
              <a:gd name="connsiteY0" fmla="*/ 0 h 1239078"/>
              <a:gd name="connsiteX1" fmla="*/ 1739348 w 1754257"/>
              <a:gd name="connsiteY1" fmla="*/ 457200 h 1239078"/>
              <a:gd name="connsiteX2" fmla="*/ 1311965 w 1754257"/>
              <a:gd name="connsiteY2" fmla="*/ 1152939 h 1239078"/>
              <a:gd name="connsiteX3" fmla="*/ 0 w 1754257"/>
              <a:gd name="connsiteY3" fmla="*/ 974034 h 123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4257" h="1239078">
                <a:moveTo>
                  <a:pt x="1401418" y="0"/>
                </a:moveTo>
                <a:cubicBezTo>
                  <a:pt x="1577837" y="132521"/>
                  <a:pt x="1754257" y="265043"/>
                  <a:pt x="1739348" y="457200"/>
                </a:cubicBezTo>
                <a:cubicBezTo>
                  <a:pt x="1724439" y="649357"/>
                  <a:pt x="1601856" y="1066800"/>
                  <a:pt x="1311965" y="1152939"/>
                </a:cubicBezTo>
                <a:cubicBezTo>
                  <a:pt x="1022074" y="1239078"/>
                  <a:pt x="235226" y="985630"/>
                  <a:pt x="0" y="974034"/>
                </a:cubicBez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TextBox 15"/>
          <p:cNvSpPr txBox="1"/>
          <p:nvPr/>
        </p:nvSpPr>
        <p:spPr>
          <a:xfrm rot="21019192">
            <a:off x="1169266" y="4839923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b="1" dirty="0" smtClean="0">
                <a:solidFill>
                  <a:srgbClr val="FF0000"/>
                </a:solidFill>
                <a:latin typeface="Segoe Script" pitchFamily="34" charset="0"/>
              </a:rPr>
              <a:t>RSS</a:t>
            </a:r>
          </a:p>
        </p:txBody>
      </p:sp>
    </p:spTree>
    <p:extLst>
      <p:ext uri="{BB962C8B-B14F-4D97-AF65-F5344CB8AC3E}">
        <p14:creationId xmlns:p14="http://schemas.microsoft.com/office/powerpoint/2010/main" val="2110903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9" grpId="0"/>
      <p:bldP spid="24" grpId="0" animBg="1"/>
      <p:bldP spid="20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1086" y="985292"/>
            <a:ext cx="8215370" cy="43577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rss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version="2.0"&gt;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&lt;channel&gt;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&lt;title&gt;XML.com&lt;/title&gt;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&lt;link&gt;http://www.xml.com/&lt;/link&gt;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&lt;description&gt;XML.com features a rich mix for the XML community.&lt;/description&gt;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&lt;language&gt;en-us&lt;/language&gt;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webMaster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&gt;some@userland.com&lt;/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webMaster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&lt;item&gt;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&lt;title&gt;Normalizing XML, Part 2&lt;/title&gt;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&lt;link&gt;http://www.xml.com/pub/a/2002/12/04/normalizing.html&lt;/link&gt;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&lt;description&gt;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Summeringkan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skrivas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här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…&lt;/description&gt;</a:t>
            </a:r>
          </a:p>
          <a:p>
            <a:r>
              <a:rPr lang="fr-FR" sz="1200" b="1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fr-FR" sz="1200" b="1" dirty="0" err="1" smtClean="0">
                <a:latin typeface="Courier New" pitchFamily="49" charset="0"/>
                <a:cs typeface="Courier New" pitchFamily="49" charset="0"/>
              </a:rPr>
              <a:t>pubDate</a:t>
            </a:r>
            <a:r>
              <a:rPr lang="fr-FR" sz="1200" b="1" dirty="0" smtClean="0">
                <a:latin typeface="Courier New" pitchFamily="49" charset="0"/>
                <a:cs typeface="Courier New" pitchFamily="49" charset="0"/>
              </a:rPr>
              <a:t>&gt;Mon, 30 Sep 2002 01:56:02 GMT&lt;/</a:t>
            </a:r>
            <a:r>
              <a:rPr lang="fr-FR" sz="1200" b="1" dirty="0" err="1" smtClean="0">
                <a:latin typeface="Courier New" pitchFamily="49" charset="0"/>
                <a:cs typeface="Courier New" pitchFamily="49" charset="0"/>
              </a:rPr>
              <a:t>pubDate</a:t>
            </a:r>
            <a:r>
              <a:rPr lang="fr-FR" sz="12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fr-FR" sz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&lt;!–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Fyll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på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med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fler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&lt;item&gt;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--&gt;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&lt;/channel&gt;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rss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endParaRPr lang="en-US" sz="1200" b="1" dirty="0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2" descr="C:\temp\RSS-ikons\Billboard_Feed_512x5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4801716"/>
            <a:ext cx="720856" cy="7208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4047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1086" y="985292"/>
            <a:ext cx="8215370" cy="43577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"age": 32,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"name": "Leitet",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"active": true,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"lectures": [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nbr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": 1,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"title": "Crossroads",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"link": "http://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johan.leitet.se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/crossroads"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},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nbr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": 2,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"title": "Greased Lightning",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"link": "http://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johan.leitet.se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/greased-lightning"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]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]</a:t>
            </a:r>
            <a:endParaRPr lang="en-US" sz="1400" b="1" dirty="0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666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3204"/>
            <a:ext cx="7772400" cy="792088"/>
          </a:xfrm>
        </p:spPr>
        <p:txBody>
          <a:bodyPr/>
          <a:lstStyle/>
          <a:p>
            <a:r>
              <a:rPr lang="sv-SE" dirty="0" smtClean="0"/>
              <a:t>Skapa </a:t>
            </a:r>
            <a:r>
              <a:rPr lang="sv-SE" dirty="0" err="1" smtClean="0"/>
              <a:t>API:et</a:t>
            </a:r>
            <a:r>
              <a:rPr lang="sv-SE" dirty="0" smtClean="0"/>
              <a:t> först?</a:t>
            </a:r>
            <a:endParaRPr lang="sv-SE" dirty="0"/>
          </a:p>
        </p:txBody>
      </p:sp>
      <p:pic>
        <p:nvPicPr>
          <p:cNvPr id="6" name="Picture 2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034" y="1125168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410" y="1057300"/>
            <a:ext cx="1497830" cy="13598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146178" y="1701232"/>
            <a:ext cx="187220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78226" y="134119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"Förr"</a:t>
            </a:r>
          </a:p>
        </p:txBody>
      </p:sp>
      <p:pic>
        <p:nvPicPr>
          <p:cNvPr id="11" name="Picture 2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433564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755" y="2785492"/>
            <a:ext cx="788572" cy="7159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V="1">
            <a:off x="3393451" y="3143462"/>
            <a:ext cx="1970637" cy="4341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30689" y="279720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Idag</a:t>
            </a:r>
          </a:p>
        </p:txBody>
      </p:sp>
      <p:pic>
        <p:nvPicPr>
          <p:cNvPr id="19458" name="Picture 2" descr="http://images.apple.com/iphone/built-in-apps/images/overview_safari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074" y="3653786"/>
            <a:ext cx="338967" cy="5457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http://skinz.se/myfiles/HTC_Hero_2-530x426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297660"/>
            <a:ext cx="485812" cy="3904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341" y="4801716"/>
            <a:ext cx="440432" cy="44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>
            <a:off x="3393451" y="3870845"/>
            <a:ext cx="2082890" cy="558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393451" y="4199554"/>
            <a:ext cx="2078304" cy="2933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9" idx="1"/>
          </p:cNvCxnSpPr>
          <p:nvPr/>
        </p:nvCxnSpPr>
        <p:spPr>
          <a:xfrm>
            <a:off x="3419872" y="4441676"/>
            <a:ext cx="2056469" cy="5802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2766911" y="3866361"/>
            <a:ext cx="991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1100" b="1" dirty="0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827300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Exempel på </a:t>
            </a:r>
            <a:r>
              <a:rPr lang="sv-SE" dirty="0" err="1" smtClean="0"/>
              <a:t>APIr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 rot="21230573">
            <a:off x="852329" y="2639088"/>
            <a:ext cx="2843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utveckling.118100.se/</a:t>
            </a:r>
            <a:r>
              <a:rPr lang="sv-SE" dirty="0" err="1" smtClean="0"/>
              <a:t>node</a:t>
            </a:r>
            <a:r>
              <a:rPr lang="sv-SE" dirty="0" smtClean="0"/>
              <a:t>/3</a:t>
            </a:r>
            <a:endParaRPr lang="sv-SE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6225">
            <a:off x="6102114" y="1441723"/>
            <a:ext cx="1914525" cy="11811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grpSp>
        <p:nvGrpSpPr>
          <p:cNvPr id="5" name="Group 4"/>
          <p:cNvGrpSpPr/>
          <p:nvPr/>
        </p:nvGrpSpPr>
        <p:grpSpPr>
          <a:xfrm>
            <a:off x="812682" y="1443537"/>
            <a:ext cx="2483018" cy="1131661"/>
            <a:chOff x="812682" y="1443537"/>
            <a:chExt cx="2483018" cy="1131661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489348"/>
              <a:ext cx="2324100" cy="108585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  <a:extLst/>
          </p:spPr>
        </p:pic>
        <p:sp>
          <p:nvSpPr>
            <p:cNvPr id="7" name="Rectangle 6"/>
            <p:cNvSpPr/>
            <p:nvPr/>
          </p:nvSpPr>
          <p:spPr>
            <a:xfrm rot="21230573">
              <a:off x="812682" y="1443537"/>
              <a:ext cx="98777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sz="1400" dirty="0" smtClean="0"/>
                <a:t>Sök person</a:t>
              </a:r>
              <a:endParaRPr lang="sv-SE" sz="1400" dirty="0"/>
            </a:p>
          </p:txBody>
        </p:sp>
      </p:grpSp>
      <p:sp>
        <p:nvSpPr>
          <p:cNvPr id="9" name="Rectangle 8"/>
          <p:cNvSpPr/>
          <p:nvPr/>
        </p:nvSpPr>
        <p:spPr>
          <a:xfrm rot="247112">
            <a:off x="6026344" y="1276294"/>
            <a:ext cx="17411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dirty="0" smtClean="0"/>
              <a:t>Sök operatör till nummer</a:t>
            </a:r>
            <a:endParaRPr lang="sv-SE" sz="1200" dirty="0"/>
          </a:p>
        </p:txBody>
      </p:sp>
      <p:sp>
        <p:nvSpPr>
          <p:cNvPr id="8" name="Rectangle 7"/>
          <p:cNvSpPr/>
          <p:nvPr/>
        </p:nvSpPr>
        <p:spPr>
          <a:xfrm rot="274789">
            <a:off x="5726148" y="2677627"/>
            <a:ext cx="2723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e-tjanster.pts.se/internet/</a:t>
            </a:r>
            <a:r>
              <a:rPr lang="sv-SE" dirty="0" err="1" smtClean="0"/>
              <a:t>api</a:t>
            </a:r>
            <a:endParaRPr lang="sv-SE" dirty="0"/>
          </a:p>
        </p:txBody>
      </p:sp>
      <p:sp>
        <p:nvSpPr>
          <p:cNvPr id="10" name="Rectangle 9"/>
          <p:cNvSpPr/>
          <p:nvPr/>
        </p:nvSpPr>
        <p:spPr>
          <a:xfrm rot="21233479">
            <a:off x="4135310" y="4852067"/>
            <a:ext cx="42140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/>
              <a:t>http://</a:t>
            </a:r>
            <a:r>
              <a:rPr lang="sv-SE" sz="1400" dirty="0" err="1"/>
              <a:t>www.trafiklab.se</a:t>
            </a:r>
            <a:r>
              <a:rPr lang="sv-SE" sz="1400" dirty="0"/>
              <a:t>/</a:t>
            </a:r>
            <a:r>
              <a:rPr lang="sv-SE" sz="1400" dirty="0" err="1"/>
              <a:t>api</a:t>
            </a:r>
            <a:r>
              <a:rPr lang="sv-SE" sz="1400" dirty="0"/>
              <a:t>/trafikverket-</a:t>
            </a:r>
            <a:r>
              <a:rPr lang="sv-SE" sz="1400" dirty="0" err="1"/>
              <a:t>traininfo</a:t>
            </a:r>
            <a:r>
              <a:rPr lang="sv-SE" sz="1400" dirty="0"/>
              <a:t>-</a:t>
            </a:r>
            <a:r>
              <a:rPr lang="sv-SE" sz="1400" dirty="0" err="1"/>
              <a:t>api</a:t>
            </a:r>
            <a:endParaRPr lang="sv-SE" sz="14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850" y="3568686"/>
            <a:ext cx="3381375" cy="12287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0348">
            <a:off x="3917761" y="3443787"/>
            <a:ext cx="856177" cy="6442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3" name="Rectangle 2"/>
          <p:cNvSpPr/>
          <p:nvPr/>
        </p:nvSpPr>
        <p:spPr>
          <a:xfrm>
            <a:off x="683568" y="4873724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api.arbetsformedlingen.se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108179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Mashup</a:t>
            </a:r>
            <a:endParaRPr lang="en-US" dirty="0"/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057300"/>
            <a:ext cx="6447160" cy="41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Mashup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642910" y="1129308"/>
            <a:ext cx="8143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Mashup</a:t>
            </a:r>
            <a:r>
              <a:rPr lang="sv-SE" dirty="0" smtClean="0"/>
              <a:t> är en typ av </a:t>
            </a:r>
            <a:r>
              <a:rPr lang="sv-SE" b="1" dirty="0" smtClean="0"/>
              <a:t>webbapplikation</a:t>
            </a:r>
            <a:r>
              <a:rPr lang="sv-SE" dirty="0" smtClean="0"/>
              <a:t> som </a:t>
            </a:r>
            <a:r>
              <a:rPr lang="sv-SE" b="1" dirty="0" smtClean="0"/>
              <a:t>sammanställer</a:t>
            </a:r>
            <a:r>
              <a:rPr lang="sv-SE" dirty="0" smtClean="0"/>
              <a:t> information och funktionalitet </a:t>
            </a:r>
            <a:r>
              <a:rPr lang="sv-SE" b="1" dirty="0" smtClean="0"/>
              <a:t>från fler </a:t>
            </a:r>
            <a:r>
              <a:rPr lang="sv-SE" dirty="0" smtClean="0"/>
              <a:t>av varandra oberoende </a:t>
            </a:r>
            <a:r>
              <a:rPr lang="sv-SE" b="1" dirty="0" smtClean="0"/>
              <a:t>källor</a:t>
            </a:r>
            <a:r>
              <a:rPr lang="sv-SE" dirty="0" smtClean="0"/>
              <a:t>.</a:t>
            </a:r>
          </a:p>
          <a:p>
            <a:r>
              <a:rPr lang="sv-SE" i="1" dirty="0" smtClean="0"/>
              <a:t>/</a:t>
            </a:r>
            <a:r>
              <a:rPr lang="sv-SE" i="1" dirty="0" err="1" smtClean="0"/>
              <a:t>Wikipedia</a:t>
            </a:r>
            <a:endParaRPr lang="sv-SE" i="1" dirty="0" smtClean="0"/>
          </a:p>
        </p:txBody>
      </p:sp>
      <p:pic>
        <p:nvPicPr>
          <p:cNvPr id="13" name="Picture 4" descr="P:\Icons\128x128\shadow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2142" y="3279290"/>
            <a:ext cx="1071571" cy="1071570"/>
          </a:xfrm>
          <a:prstGeom prst="rect">
            <a:avLst/>
          </a:prstGeom>
          <a:noFill/>
        </p:spPr>
      </p:pic>
      <p:pic>
        <p:nvPicPr>
          <p:cNvPr id="14" name="Picture 4" descr="P:\Icons\128x128\shadow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2406" y="2564910"/>
            <a:ext cx="571504" cy="571503"/>
          </a:xfrm>
          <a:prstGeom prst="rect">
            <a:avLst/>
          </a:prstGeom>
          <a:noFill/>
        </p:spPr>
      </p:pic>
      <p:cxnSp>
        <p:nvCxnSpPr>
          <p:cNvPr id="16" name="Straight Arrow Connector 15"/>
          <p:cNvCxnSpPr/>
          <p:nvPr/>
        </p:nvCxnSpPr>
        <p:spPr>
          <a:xfrm flipV="1">
            <a:off x="5373712" y="2850662"/>
            <a:ext cx="857256" cy="64294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P:\Icons\128x128\shadow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2406" y="3350729"/>
            <a:ext cx="571504" cy="571503"/>
          </a:xfrm>
          <a:prstGeom prst="rect">
            <a:avLst/>
          </a:prstGeom>
          <a:noFill/>
        </p:spPr>
      </p:pic>
      <p:pic>
        <p:nvPicPr>
          <p:cNvPr id="18" name="Picture 4" descr="P:\Icons\128x128\shadow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2406" y="4493736"/>
            <a:ext cx="571504" cy="571503"/>
          </a:xfrm>
          <a:prstGeom prst="rect">
            <a:avLst/>
          </a:prstGeom>
          <a:noFill/>
        </p:spPr>
      </p:pic>
      <p:cxnSp>
        <p:nvCxnSpPr>
          <p:cNvPr id="20" name="Straight Arrow Connector 19"/>
          <p:cNvCxnSpPr/>
          <p:nvPr/>
        </p:nvCxnSpPr>
        <p:spPr>
          <a:xfrm flipV="1">
            <a:off x="5445150" y="3636480"/>
            <a:ext cx="785818" cy="7143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5445150" y="3922232"/>
            <a:ext cx="785818" cy="78581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23539" y="399367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…</a:t>
            </a:r>
          </a:p>
        </p:txBody>
      </p:sp>
      <p:sp>
        <p:nvSpPr>
          <p:cNvPr id="26" name="TextBox 25"/>
          <p:cNvSpPr txBox="1"/>
          <p:nvPr/>
        </p:nvSpPr>
        <p:spPr>
          <a:xfrm rot="674840">
            <a:off x="6247977" y="2182896"/>
            <a:ext cx="197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rgbClr val="FF0000"/>
                </a:solidFill>
                <a:latin typeface="Segoe Script" pitchFamily="34" charset="0"/>
              </a:rPr>
              <a:t>Källa 1-n</a:t>
            </a:r>
          </a:p>
        </p:txBody>
      </p:sp>
      <p:sp>
        <p:nvSpPr>
          <p:cNvPr id="27" name="Freeform 26"/>
          <p:cNvSpPr/>
          <p:nvPr/>
        </p:nvSpPr>
        <p:spPr>
          <a:xfrm>
            <a:off x="7088216" y="2494095"/>
            <a:ext cx="304800" cy="506895"/>
          </a:xfrm>
          <a:custGeom>
            <a:avLst/>
            <a:gdLst>
              <a:gd name="connsiteX0" fmla="*/ 99391 w 304800"/>
              <a:gd name="connsiteY0" fmla="*/ 0 h 506895"/>
              <a:gd name="connsiteX1" fmla="*/ 288235 w 304800"/>
              <a:gd name="connsiteY1" fmla="*/ 327991 h 506895"/>
              <a:gd name="connsiteX2" fmla="*/ 0 w 304800"/>
              <a:gd name="connsiteY2" fmla="*/ 506895 h 50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" h="506895">
                <a:moveTo>
                  <a:pt x="99391" y="0"/>
                </a:moveTo>
                <a:cubicBezTo>
                  <a:pt x="202095" y="121754"/>
                  <a:pt x="304800" y="243509"/>
                  <a:pt x="288235" y="327991"/>
                </a:cubicBezTo>
                <a:cubicBezTo>
                  <a:pt x="271670" y="412473"/>
                  <a:pt x="135835" y="459684"/>
                  <a:pt x="0" y="506895"/>
                </a:cubicBez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051" name="Picture 3" descr="P:\Icons\128x128\shadow\lap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01812" y="3412636"/>
            <a:ext cx="866786" cy="866786"/>
          </a:xfrm>
          <a:prstGeom prst="rect">
            <a:avLst/>
          </a:prstGeom>
          <a:noFill/>
        </p:spPr>
      </p:pic>
      <p:cxnSp>
        <p:nvCxnSpPr>
          <p:cNvPr id="30" name="Straight Arrow Connector 29"/>
          <p:cNvCxnSpPr>
            <a:endCxn id="13" idx="1"/>
          </p:cNvCxnSpPr>
          <p:nvPr/>
        </p:nvCxnSpPr>
        <p:spPr>
          <a:xfrm>
            <a:off x="2730506" y="3779356"/>
            <a:ext cx="1571636" cy="35719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20867488">
            <a:off x="2919340" y="4645551"/>
            <a:ext cx="1979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rgbClr val="FF0000"/>
                </a:solidFill>
                <a:latin typeface="Segoe Script" pitchFamily="34" charset="0"/>
              </a:rPr>
              <a:t>Här skapas </a:t>
            </a:r>
            <a:r>
              <a:rPr lang="sv-SE" b="1" dirty="0" err="1" smtClean="0">
                <a:solidFill>
                  <a:srgbClr val="FF0000"/>
                </a:solidFill>
                <a:latin typeface="Segoe Script" pitchFamily="34" charset="0"/>
              </a:rPr>
              <a:t>mashupen</a:t>
            </a:r>
            <a:endParaRPr lang="sv-SE" b="1" dirty="0" smtClean="0">
              <a:solidFill>
                <a:srgbClr val="FF0000"/>
              </a:solidFill>
              <a:latin typeface="Segoe Script" pitchFamily="34" charset="0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4305259" y="4303016"/>
            <a:ext cx="1041952" cy="1073427"/>
          </a:xfrm>
          <a:custGeom>
            <a:avLst/>
            <a:gdLst>
              <a:gd name="connsiteX0" fmla="*/ 0 w 1041952"/>
              <a:gd name="connsiteY0" fmla="*/ 854766 h 1073427"/>
              <a:gd name="connsiteX1" fmla="*/ 546653 w 1041952"/>
              <a:gd name="connsiteY1" fmla="*/ 1033670 h 1073427"/>
              <a:gd name="connsiteX2" fmla="*/ 1033670 w 1041952"/>
              <a:gd name="connsiteY2" fmla="*/ 616227 h 1073427"/>
              <a:gd name="connsiteX3" fmla="*/ 596348 w 1041952"/>
              <a:gd name="connsiteY3" fmla="*/ 0 h 107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952" h="1073427">
                <a:moveTo>
                  <a:pt x="0" y="854766"/>
                </a:moveTo>
                <a:cubicBezTo>
                  <a:pt x="182218" y="914401"/>
                  <a:pt x="374375" y="1073427"/>
                  <a:pt x="546653" y="1033670"/>
                </a:cubicBezTo>
                <a:cubicBezTo>
                  <a:pt x="718931" y="993914"/>
                  <a:pt x="1025388" y="788505"/>
                  <a:pt x="1033670" y="616227"/>
                </a:cubicBezTo>
                <a:cubicBezTo>
                  <a:pt x="1041952" y="443949"/>
                  <a:pt x="819150" y="221974"/>
                  <a:pt x="596348" y="0"/>
                </a:cubicBez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9488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 animBg="1"/>
      <p:bldP spid="32" grpId="0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Exempel på </a:t>
            </a:r>
            <a:r>
              <a:rPr lang="sv-SE" dirty="0" err="1" smtClean="0"/>
              <a:t>mashups</a:t>
            </a:r>
            <a:endParaRPr lang="sv-S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3143252"/>
            <a:ext cx="2735760" cy="18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00034" y="500064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flightradar24.com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83828" y="965414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Minya Nouvelle" pitchFamily="2" charset="0"/>
              </a:rPr>
              <a:t>omvård.se</a:t>
            </a:r>
            <a:endParaRPr lang="sv-SE" dirty="0" smtClean="0">
              <a:latin typeface="Minya Nouvelle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7884" y="5143516"/>
            <a:ext cx="1803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Minya Nouvelle" pitchFamily="2" charset="0"/>
              </a:rPr>
              <a:t>vackertvader.se</a:t>
            </a:r>
            <a:endParaRPr lang="sv-SE" dirty="0" smtClean="0">
              <a:latin typeface="Minya Nouvell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2641476"/>
            <a:ext cx="85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Minya Nouvelle" pitchFamily="2" charset="0"/>
              </a:rPr>
              <a:t>tink.se</a:t>
            </a:r>
            <a:endParaRPr lang="sv-SE" dirty="0" smtClean="0">
              <a:latin typeface="Minya Nouvelle" pitchFamily="2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97610" y="2929508"/>
            <a:ext cx="4306838" cy="2232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1273324"/>
            <a:ext cx="2883170" cy="192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2" y="1129308"/>
            <a:ext cx="2736304" cy="159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58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71266">
            <a:off x="3329559" y="3012814"/>
            <a:ext cx="2540000" cy="7493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43322">
            <a:off x="805396" y="2111684"/>
            <a:ext cx="3036425" cy="8174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Svenska resurser</a:t>
            </a:r>
            <a:endParaRPr lang="sv-SE" dirty="0"/>
          </a:p>
        </p:txBody>
      </p:sp>
      <p:pic>
        <p:nvPicPr>
          <p:cNvPr id="1028" name="Picture 4" descr="http://www.mashup.se/wp-content/uploads/2009/03/andreas-krohn-fot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8632">
            <a:off x="2297818" y="2940396"/>
            <a:ext cx="989349" cy="13191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3" name="TextBox 2"/>
          <p:cNvSpPr txBox="1"/>
          <p:nvPr/>
        </p:nvSpPr>
        <p:spPr>
          <a:xfrm rot="327066">
            <a:off x="2122534" y="4107912"/>
            <a:ext cx="1208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b="1" dirty="0" smtClean="0">
                <a:latin typeface="Times New Roman" pitchFamily="18" charset="0"/>
                <a:cs typeface="Times New Roman" pitchFamily="18" charset="0"/>
              </a:rPr>
              <a:t>Andreas Krohn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03797" y="4585692"/>
            <a:ext cx="22295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http://</a:t>
            </a:r>
            <a:r>
              <a:rPr lang="sv-SE" dirty="0" err="1" smtClean="0"/>
              <a:t>mashup.se</a:t>
            </a:r>
            <a:endParaRPr lang="sv-SE" dirty="0" smtClean="0"/>
          </a:p>
          <a:p>
            <a:r>
              <a:rPr lang="sv-SE" dirty="0"/>
              <a:t>http://</a:t>
            </a:r>
            <a:r>
              <a:rPr lang="sv-SE" dirty="0" err="1"/>
              <a:t>apikatalogen.se</a:t>
            </a:r>
            <a:r>
              <a:rPr lang="sv-SE" dirty="0"/>
              <a:t>/</a:t>
            </a:r>
            <a:endParaRPr lang="sv-S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064" y="1345332"/>
            <a:ext cx="3318396" cy="14363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8" name="Rectangle 7"/>
          <p:cNvSpPr/>
          <p:nvPr/>
        </p:nvSpPr>
        <p:spPr>
          <a:xfrm rot="21228791">
            <a:off x="6191685" y="2777501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 smtClean="0"/>
              <a:t>www.öppnadata.se</a:t>
            </a:r>
            <a:r>
              <a:rPr lang="en-US" dirty="0"/>
              <a:t>/</a:t>
            </a:r>
          </a:p>
        </p:txBody>
      </p:sp>
      <p:sp>
        <p:nvSpPr>
          <p:cNvPr id="9" name="Rectangle 8"/>
          <p:cNvSpPr/>
          <p:nvPr/>
        </p:nvSpPr>
        <p:spPr>
          <a:xfrm>
            <a:off x="6228184" y="5161756"/>
            <a:ext cx="2656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www.trafiklab.se</a:t>
            </a:r>
            <a:r>
              <a:rPr lang="en-US" dirty="0"/>
              <a:t>/</a:t>
            </a:r>
            <a:r>
              <a:rPr lang="en-US" dirty="0" err="1"/>
              <a:t>api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2240" y="4081636"/>
            <a:ext cx="1599647" cy="8256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16869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smtClean="0"/>
              <a:t>F05 </a:t>
            </a:r>
            <a:r>
              <a:rPr lang="sv-SE" b="1" dirty="0" smtClean="0"/>
              <a:t>– </a:t>
            </a:r>
            <a:r>
              <a:rPr lang="sv-SE" b="1" dirty="0" err="1" smtClean="0"/>
              <a:t>API:er</a:t>
            </a:r>
            <a:r>
              <a:rPr lang="sv-SE" b="1" dirty="0" smtClean="0"/>
              <a:t> </a:t>
            </a:r>
            <a:r>
              <a:rPr lang="sv-SE" b="1" dirty="0" err="1" smtClean="0"/>
              <a:t>Mashup</a:t>
            </a:r>
            <a:endParaRPr lang="sv-SE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03648" y="1378601"/>
            <a:ext cx="2501832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Times New Roman" pitchFamily="18" charset="0"/>
                <a:cs typeface="Times New Roman" pitchFamily="18" charset="0"/>
              </a:rPr>
              <a:t>Dagens agenda</a:t>
            </a:r>
          </a:p>
          <a:p>
            <a:endParaRPr lang="sv-SE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API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Times New Roman" pitchFamily="18" charset="0"/>
                <a:cs typeface="Times New Roman" pitchFamily="18" charset="0"/>
              </a:rPr>
              <a:t>Mashup</a:t>
            </a:r>
            <a:endParaRPr lang="sv-SE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Resurser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Cross Site </a:t>
            </a:r>
            <a:r>
              <a:rPr lang="sv-SE" dirty="0" err="1" smtClean="0">
                <a:latin typeface="Times New Roman" pitchFamily="18" charset="0"/>
                <a:cs typeface="Times New Roman" pitchFamily="18" charset="0"/>
              </a:rPr>
              <a:t>requests</a:t>
            </a:r>
            <a:endParaRPr lang="sv-SE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24" name="Picture 4" descr="S:\dfm\info\icons\v-collections\v_collections_png\basic_foundation\256x256\shadow\scroll_preferen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5252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6" name="Picture 6" descr="S:\dfm\info\icons\v-collections\v_collections_png\basic_foundation\256x256\shadow\signpo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20942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512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sz="3200" dirty="0" smtClean="0"/>
              <a:t>Nackdelar med att använda öppen data</a:t>
            </a:r>
            <a:endParaRPr lang="sv-SE" sz="3200" dirty="0"/>
          </a:p>
        </p:txBody>
      </p:sp>
      <p:sp>
        <p:nvSpPr>
          <p:cNvPr id="4" name="Rectangle 3"/>
          <p:cNvSpPr/>
          <p:nvPr/>
        </p:nvSpPr>
        <p:spPr>
          <a:xfrm>
            <a:off x="2195736" y="1561356"/>
            <a:ext cx="4357718" cy="27860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/>
          <p:cNvSpPr txBox="1"/>
          <p:nvPr/>
        </p:nvSpPr>
        <p:spPr>
          <a:xfrm>
            <a:off x="3033936" y="1713756"/>
            <a:ext cx="1892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/>
              <a:t>Nackdelar</a:t>
            </a:r>
            <a:endParaRPr lang="sv-SE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23733" y="2475756"/>
            <a:ext cx="4067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v-SE" dirty="0" smtClean="0"/>
              <a:t> Kan vi lita på </a:t>
            </a:r>
            <a:r>
              <a:rPr lang="sv-SE" dirty="0" err="1" smtClean="0"/>
              <a:t>datan</a:t>
            </a:r>
            <a:r>
              <a:rPr lang="sv-SE" dirty="0" smtClean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 Vad händer när ett API stänger ner?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 Vad händer när ett API ändrar villkoren?</a:t>
            </a:r>
          </a:p>
        </p:txBody>
      </p:sp>
      <p:pic>
        <p:nvPicPr>
          <p:cNvPr id="23556" name="Picture 4" descr="S:\dfm\info\icons\v-collections\v_collections_png\objects_people_industries\128x128\shadow\gear_err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042" y="1682231"/>
            <a:ext cx="695894" cy="69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616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 Site Requests</a:t>
            </a:r>
            <a:endParaRPr lang="en-US" dirty="0"/>
          </a:p>
        </p:txBody>
      </p:sp>
      <p:pic>
        <p:nvPicPr>
          <p:cNvPr id="4" name="Picture 2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77380"/>
            <a:ext cx="990821" cy="99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81636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4" idx="3"/>
          </p:cNvCxnSpPr>
          <p:nvPr/>
        </p:nvCxnSpPr>
        <p:spPr>
          <a:xfrm flipV="1">
            <a:off x="3042541" y="1849388"/>
            <a:ext cx="2753595" cy="42340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868144" y="1633364"/>
            <a:ext cx="1296144" cy="576064"/>
          </a:xfrm>
          <a:prstGeom prst="roundRect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12160" y="1705372"/>
            <a:ext cx="999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app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6" descr="S:\dfm\info\icons\v-collections\v_collections_png\computer_network_security\256x256\shadow\workplac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345332"/>
            <a:ext cx="504431" cy="50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V="1">
            <a:off x="3059832" y="2353444"/>
            <a:ext cx="2808312" cy="15121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9902547">
            <a:off x="2577948" y="2759612"/>
            <a:ext cx="3505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Resurser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bilder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fonter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, script etc.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21171288">
            <a:off x="4088752" y="173855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Allt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796136" y="2281436"/>
            <a:ext cx="1008112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096" y="3001516"/>
            <a:ext cx="360040" cy="36004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300192" y="2569468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XMLHttpRequest</a:t>
            </a: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9491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Lösning</a:t>
            </a:r>
            <a:r>
              <a:rPr lang="en-US" dirty="0" smtClean="0"/>
              <a:t> 1: </a:t>
            </a:r>
            <a:r>
              <a:rPr lang="en-US" dirty="0" err="1" smtClean="0"/>
              <a:t>Serversideapplikation</a:t>
            </a:r>
            <a:endParaRPr lang="en-US" dirty="0"/>
          </a:p>
        </p:txBody>
      </p:sp>
      <p:pic>
        <p:nvPicPr>
          <p:cNvPr id="4" name="Picture 2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77380"/>
            <a:ext cx="990821" cy="99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81636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4" idx="3"/>
          </p:cNvCxnSpPr>
          <p:nvPr/>
        </p:nvCxnSpPr>
        <p:spPr>
          <a:xfrm flipV="1">
            <a:off x="3042541" y="1705372"/>
            <a:ext cx="3689699" cy="5674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259632" y="2281436"/>
            <a:ext cx="1296144" cy="576064"/>
          </a:xfrm>
          <a:prstGeom prst="roundRect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03648" y="2353444"/>
            <a:ext cx="999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app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6" descr="S:\dfm\info\icons\v-collections\v_collections_png\computer_network_security\256x256\shadow\workplac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345332"/>
            <a:ext cx="504431" cy="50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/>
          <p:nvPr/>
        </p:nvCxnSpPr>
        <p:spPr>
          <a:xfrm flipH="1" flipV="1">
            <a:off x="2627784" y="2785492"/>
            <a:ext cx="144016" cy="1224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868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Lösning</a:t>
            </a:r>
            <a:r>
              <a:rPr lang="en-US" dirty="0" smtClean="0"/>
              <a:t> 2: Proxy</a:t>
            </a:r>
            <a:endParaRPr lang="en-US" dirty="0"/>
          </a:p>
        </p:txBody>
      </p:sp>
      <p:pic>
        <p:nvPicPr>
          <p:cNvPr id="4" name="Picture 2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77380"/>
            <a:ext cx="990821" cy="99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81636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5868144" y="1633364"/>
            <a:ext cx="1296144" cy="576064"/>
          </a:xfrm>
          <a:prstGeom prst="roundRect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12160" y="1705372"/>
            <a:ext cx="999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app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6" descr="S:\dfm\info\icons\v-collections\v_collections_png\computer_network_security\256x256\shadow\workplac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345332"/>
            <a:ext cx="504431" cy="50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H="1" flipV="1">
            <a:off x="2627784" y="2785492"/>
            <a:ext cx="144016" cy="1224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21136387">
            <a:off x="3275856" y="1702465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XMLHttpRequest</a:t>
            </a:r>
            <a:endParaRPr lang="en-US" dirty="0" smtClean="0">
              <a:latin typeface="Courier New"/>
              <a:cs typeface="Courier New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987824" y="1921396"/>
            <a:ext cx="2736304" cy="3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063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Lösning</a:t>
            </a:r>
            <a:r>
              <a:rPr lang="en-US" dirty="0" smtClean="0"/>
              <a:t> 3: JSONP</a:t>
            </a:r>
            <a:endParaRPr lang="en-US" dirty="0"/>
          </a:p>
        </p:txBody>
      </p:sp>
      <p:pic>
        <p:nvPicPr>
          <p:cNvPr id="4" name="Picture 2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77380"/>
            <a:ext cx="990821" cy="99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81636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5868144" y="1633364"/>
            <a:ext cx="1296144" cy="576064"/>
          </a:xfrm>
          <a:prstGeom prst="roundRect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12160" y="1705372"/>
            <a:ext cx="999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app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6" descr="S:\dfm\info\icons\v-collections\v_collections_png\computer_network_security\256x256\shadow\workplac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345332"/>
            <a:ext cx="504431" cy="50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 flipV="1">
            <a:off x="3203848" y="2353444"/>
            <a:ext cx="2808312" cy="18722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32240" y="409228"/>
            <a:ext cx="200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JSON with padding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87824" y="2713484"/>
            <a:ext cx="5976664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&lt;script type="application/</a:t>
            </a:r>
            <a:r>
              <a:rPr lang="en-US" sz="1200" dirty="0" err="1">
                <a:latin typeface="Courier New"/>
                <a:cs typeface="Courier New"/>
              </a:rPr>
              <a:t>javascript</a:t>
            </a:r>
            <a:r>
              <a:rPr lang="en-US" sz="1200" dirty="0">
                <a:latin typeface="Courier New"/>
                <a:cs typeface="Courier New"/>
              </a:rPr>
              <a:t>"</a:t>
            </a:r>
          </a:p>
          <a:p>
            <a:r>
              <a:rPr lang="en-US" sz="1200" dirty="0">
                <a:latin typeface="Courier New"/>
                <a:cs typeface="Courier New"/>
              </a:rPr>
              <a:t>       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b="1" dirty="0">
                <a:latin typeface="Courier New"/>
                <a:cs typeface="Courier New"/>
              </a:rPr>
              <a:t>http:/</a:t>
            </a:r>
            <a:r>
              <a:rPr lang="en-US" sz="1200" b="1" dirty="0" smtClean="0">
                <a:latin typeface="Courier New"/>
                <a:cs typeface="Courier New"/>
              </a:rPr>
              <a:t>/</a:t>
            </a:r>
            <a:r>
              <a:rPr lang="en-US" sz="1200" b="1" dirty="0" err="1" smtClean="0">
                <a:latin typeface="Courier New"/>
                <a:cs typeface="Courier New"/>
              </a:rPr>
              <a:t>apiserver.com</a:t>
            </a:r>
            <a:r>
              <a:rPr lang="en-US" sz="1200" b="1" dirty="0" smtClean="0">
                <a:latin typeface="Courier New"/>
                <a:cs typeface="Courier New"/>
              </a:rPr>
              <a:t>/User/542?</a:t>
            </a:r>
            <a:r>
              <a:rPr lang="en-US" sz="1200" b="1" dirty="0">
                <a:latin typeface="Courier New"/>
                <a:cs typeface="Courier New"/>
              </a:rPr>
              <a:t>jsonp</a:t>
            </a:r>
            <a:r>
              <a:rPr lang="en-US" sz="1200" b="1" dirty="0" smtClean="0">
                <a:latin typeface="Courier New"/>
                <a:cs typeface="Courier New"/>
              </a:rPr>
              <a:t>=</a:t>
            </a:r>
            <a:r>
              <a:rPr lang="en-US" sz="1200" b="1" dirty="0" err="1" smtClean="0">
                <a:latin typeface="Courier New"/>
                <a:cs typeface="Courier New"/>
              </a:rPr>
              <a:t>jsonpParser</a:t>
            </a:r>
            <a:r>
              <a:rPr lang="en-US" sz="1200" dirty="0" smtClean="0">
                <a:latin typeface="Courier New"/>
                <a:cs typeface="Courier New"/>
              </a:rPr>
              <a:t>"</a:t>
            </a:r>
            <a:r>
              <a:rPr lang="en-US" sz="1200" dirty="0">
                <a:latin typeface="Courier New"/>
                <a:cs typeface="Courier New"/>
              </a:rPr>
              <a:t>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&lt;/script&gt;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3851920" y="4369668"/>
            <a:ext cx="4968552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600" dirty="0" err="1" smtClean="0">
                <a:latin typeface="Courier New"/>
                <a:cs typeface="Courier New"/>
              </a:rPr>
              <a:t>jsonParser</a:t>
            </a:r>
            <a:r>
              <a:rPr lang="de-DE" sz="1600" dirty="0" smtClean="0">
                <a:latin typeface="Courier New"/>
                <a:cs typeface="Courier New"/>
              </a:rPr>
              <a:t>({ 	"</a:t>
            </a:r>
            <a:r>
              <a:rPr lang="de-DE" sz="1600" dirty="0">
                <a:latin typeface="Courier New"/>
                <a:cs typeface="Courier New"/>
              </a:rPr>
              <a:t>Name": "Foo", </a:t>
            </a:r>
            <a:r>
              <a:rPr lang="de-DE" sz="1600" dirty="0" smtClean="0">
                <a:latin typeface="Courier New"/>
                <a:cs typeface="Courier New"/>
              </a:rPr>
              <a:t/>
            </a:r>
            <a:br>
              <a:rPr lang="de-DE" sz="1600" dirty="0" smtClean="0">
                <a:latin typeface="Courier New"/>
                <a:cs typeface="Courier New"/>
              </a:rPr>
            </a:br>
            <a:r>
              <a:rPr lang="de-DE" sz="1600" dirty="0" smtClean="0">
                <a:latin typeface="Courier New"/>
                <a:cs typeface="Courier New"/>
              </a:rPr>
              <a:t>	      	"</a:t>
            </a:r>
            <a:r>
              <a:rPr lang="de-DE" sz="1600" dirty="0" err="1">
                <a:latin typeface="Courier New"/>
                <a:cs typeface="Courier New"/>
              </a:rPr>
              <a:t>Id</a:t>
            </a:r>
            <a:r>
              <a:rPr lang="de-DE" sz="1600" dirty="0">
                <a:latin typeface="Courier New"/>
                <a:cs typeface="Courier New"/>
              </a:rPr>
              <a:t>": 1234, 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>
                <a:latin typeface="Courier New"/>
                <a:cs typeface="Courier New"/>
              </a:rPr>
              <a:t>	</a:t>
            </a:r>
            <a:r>
              <a:rPr lang="de-DE" sz="1600" dirty="0" smtClean="0">
                <a:latin typeface="Courier New"/>
                <a:cs typeface="Courier New"/>
              </a:rPr>
              <a:t>	"</a:t>
            </a:r>
            <a:r>
              <a:rPr lang="de-DE" sz="1600" dirty="0">
                <a:latin typeface="Courier New"/>
                <a:cs typeface="Courier New"/>
              </a:rPr>
              <a:t>Rank": </a:t>
            </a:r>
            <a:r>
              <a:rPr lang="de-DE" sz="1600" dirty="0" smtClean="0">
                <a:latin typeface="Courier New"/>
                <a:cs typeface="Courier New"/>
              </a:rPr>
              <a:t>7</a:t>
            </a:r>
          </a:p>
          <a:p>
            <a:r>
              <a:rPr lang="de-DE" sz="1600" dirty="0" smtClean="0">
                <a:latin typeface="Courier New"/>
                <a:cs typeface="Courier New"/>
              </a:rPr>
              <a:t>}</a:t>
            </a:r>
            <a:r>
              <a:rPr lang="de-DE" sz="1600" dirty="0">
                <a:latin typeface="Courier New"/>
                <a:cs typeface="Courier New"/>
              </a:rPr>
              <a:t>);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80250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med JSONP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1680" y="1777380"/>
            <a:ext cx="417293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Stöder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enbart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GET</a:t>
            </a:r>
          </a:p>
          <a:p>
            <a:pPr marL="285750" indent="-285750">
              <a:buFontTx/>
              <a:buChar char="•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DOM-manipulation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måste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göras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•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•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Säkerhetsproblem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(Injections, CSRF)</a:t>
            </a:r>
          </a:p>
          <a:p>
            <a:pPr marL="285750" indent="-285750">
              <a:buFontTx/>
              <a:buChar char="•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59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Lösning</a:t>
            </a:r>
            <a:r>
              <a:rPr lang="en-US" dirty="0" smtClean="0"/>
              <a:t> 4: CORS</a:t>
            </a:r>
            <a:endParaRPr lang="en-US" dirty="0"/>
          </a:p>
        </p:txBody>
      </p:sp>
      <p:pic>
        <p:nvPicPr>
          <p:cNvPr id="4" name="Picture 2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77380"/>
            <a:ext cx="990821" cy="99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81636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5868144" y="1633364"/>
            <a:ext cx="1296144" cy="576064"/>
          </a:xfrm>
          <a:prstGeom prst="roundRect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12160" y="1705372"/>
            <a:ext cx="999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app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6" descr="S:\dfm\info\icons\v-collections\v_collections_png\computer_network_security\256x256\shadow\workplac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345332"/>
            <a:ext cx="504431" cy="50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 rot="19526125">
            <a:off x="3409194" y="2923351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XMLHttpRequest</a:t>
            </a:r>
            <a:endParaRPr lang="en-US" dirty="0" smtClean="0">
              <a:latin typeface="Courier New"/>
              <a:cs typeface="Courier New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203848" y="2353444"/>
            <a:ext cx="2808312" cy="18722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32240" y="409228"/>
            <a:ext cx="1718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IE10+ (IE8-IE9)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1520" y="4873724"/>
            <a:ext cx="4968552" cy="28803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sv-SE" sz="1100" b="1" dirty="0">
                <a:latin typeface="Courier New" pitchFamily="49" charset="0"/>
                <a:cs typeface="Courier New" pitchFamily="49" charset="0"/>
              </a:rPr>
              <a:t>Access-Control-</a:t>
            </a:r>
            <a:r>
              <a:rPr lang="sv-SE" sz="1100" b="1" dirty="0" err="1">
                <a:latin typeface="Courier New" pitchFamily="49" charset="0"/>
                <a:cs typeface="Courier New" pitchFamily="49" charset="0"/>
              </a:rPr>
              <a:t>Allow</a:t>
            </a:r>
            <a:r>
              <a:rPr lang="sv-SE" sz="11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sv-SE" sz="1100" b="1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sv-SE" sz="1100" b="1" dirty="0">
                <a:latin typeface="Courier New" pitchFamily="49" charset="0"/>
                <a:cs typeface="Courier New" pitchFamily="49" charset="0"/>
              </a:rPr>
              <a:t>: http:/</a:t>
            </a:r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v-SE" sz="1100" b="1" dirty="0" err="1" smtClean="0">
                <a:latin typeface="Courier New" pitchFamily="49" charset="0"/>
                <a:cs typeface="Courier New" pitchFamily="49" charset="0"/>
              </a:rPr>
              <a:t>theserver.com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520" y="5233764"/>
            <a:ext cx="4968552" cy="28803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sv-SE" sz="1100" b="1" dirty="0">
                <a:latin typeface="Courier New" pitchFamily="49" charset="0"/>
                <a:cs typeface="Courier New" pitchFamily="49" charset="0"/>
              </a:rPr>
              <a:t>Access-Control-</a:t>
            </a:r>
            <a:r>
              <a:rPr lang="sv-SE" sz="1100" b="1" dirty="0" err="1">
                <a:latin typeface="Courier New" pitchFamily="49" charset="0"/>
                <a:cs typeface="Courier New" pitchFamily="49" charset="0"/>
              </a:rPr>
              <a:t>Allow</a:t>
            </a:r>
            <a:r>
              <a:rPr lang="sv-SE" sz="11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sv-SE" sz="1100" b="1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sv-SE" sz="11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*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271348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theserver.com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520" y="4513684"/>
            <a:ext cx="142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http-</a:t>
            </a:r>
            <a:r>
              <a:rPr lang="sv-SE" b="1" dirty="0" err="1" smtClean="0">
                <a:latin typeface="Times New Roman" pitchFamily="18" charset="0"/>
                <a:cs typeface="Times New Roman" pitchFamily="18" charset="0"/>
              </a:rPr>
              <a:t>header</a:t>
            </a: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sv-SE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00192" y="4801716"/>
            <a:ext cx="272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XMLHttpRequest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Level 2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87338" y="5255250"/>
            <a:ext cx="39211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/>
              <a:t>http://www.html5rocks.com/en/tutorials/</a:t>
            </a:r>
            <a:r>
              <a:rPr lang="en-US" sz="1600" dirty="0" err="1"/>
              <a:t>cors</a:t>
            </a:r>
            <a:r>
              <a:rPr lang="en-US" sz="16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82846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API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1071563"/>
            <a:ext cx="8858250" cy="5715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sv-SE" b="1" dirty="0" err="1" smtClean="0"/>
              <a:t>Application</a:t>
            </a:r>
            <a:r>
              <a:rPr lang="sv-SE" b="1" dirty="0" smtClean="0"/>
              <a:t> </a:t>
            </a:r>
            <a:r>
              <a:rPr lang="sv-SE" b="1" dirty="0" err="1" smtClean="0"/>
              <a:t>Programming</a:t>
            </a:r>
            <a:r>
              <a:rPr lang="sv-SE" b="1" dirty="0" smtClean="0"/>
              <a:t> Interface</a:t>
            </a:r>
            <a:endParaRPr lang="sv-SE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714492"/>
            <a:ext cx="1143008" cy="11430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3000376"/>
            <a:ext cx="1146331" cy="10715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4214822"/>
            <a:ext cx="1143008" cy="10715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1785918" y="2273854"/>
            <a:ext cx="135732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latin typeface="Minya Nouvelle" pitchFamily="2" charset="0"/>
              </a:rPr>
              <a:t>Graphics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85918" y="2658414"/>
            <a:ext cx="135732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latin typeface="Minya Nouvelle" pitchFamily="2" charset="0"/>
              </a:rPr>
              <a:t>UI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85918" y="3048655"/>
            <a:ext cx="135732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latin typeface="Minya Nouvelle" pitchFamily="2" charset="0"/>
              </a:rPr>
              <a:t>Network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85918" y="3433215"/>
            <a:ext cx="135732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latin typeface="Minya Nouvelle" pitchFamily="2" charset="0"/>
              </a:rPr>
              <a:t>Controls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85918" y="3816650"/>
            <a:ext cx="135732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latin typeface="Minya Nouvelle" pitchFamily="2" charset="0"/>
              </a:rPr>
              <a:t>Services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85918" y="4190538"/>
            <a:ext cx="135732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sv-SE" dirty="0" err="1" smtClean="0">
                <a:latin typeface="Minya Nouvelle" pitchFamily="2" charset="0"/>
              </a:rPr>
              <a:t>File</a:t>
            </a:r>
            <a:r>
              <a:rPr lang="sv-SE" dirty="0" smtClean="0">
                <a:latin typeface="Minya Nouvelle" pitchFamily="2" charset="0"/>
              </a:rPr>
              <a:t> I/O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85918" y="4559870"/>
            <a:ext cx="135732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latin typeface="Minya Nouvelle" pitchFamily="2" charset="0"/>
              </a:rPr>
              <a:t>Printer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85918" y="4917060"/>
            <a:ext cx="135732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latin typeface="Minya Nouvelle" pitchFamily="2" charset="0"/>
              </a:rPr>
              <a:t>Radio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75038" y="2071682"/>
            <a:ext cx="4026052" cy="265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sp>
        <p:nvSpPr>
          <p:cNvPr id="37" name="TextBox 36"/>
          <p:cNvSpPr txBox="1"/>
          <p:nvPr/>
        </p:nvSpPr>
        <p:spPr>
          <a:xfrm>
            <a:off x="1785918" y="1571616"/>
            <a:ext cx="1456467" cy="367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rgbClr val="FF0000"/>
                </a:solidFill>
                <a:latin typeface="Segoe Script" pitchFamily="34" charset="0"/>
              </a:rPr>
              <a:t>OS-API</a:t>
            </a:r>
          </a:p>
        </p:txBody>
      </p:sp>
      <p:sp>
        <p:nvSpPr>
          <p:cNvPr id="38" name="Freeform 37"/>
          <p:cNvSpPr/>
          <p:nvPr/>
        </p:nvSpPr>
        <p:spPr>
          <a:xfrm>
            <a:off x="2464904" y="1848678"/>
            <a:ext cx="115957" cy="397565"/>
          </a:xfrm>
          <a:custGeom>
            <a:avLst/>
            <a:gdLst>
              <a:gd name="connsiteX0" fmla="*/ 0 w 115957"/>
              <a:gd name="connsiteY0" fmla="*/ 0 h 397565"/>
              <a:gd name="connsiteX1" fmla="*/ 109331 w 115957"/>
              <a:gd name="connsiteY1" fmla="*/ 228600 h 397565"/>
              <a:gd name="connsiteX2" fmla="*/ 39757 w 115957"/>
              <a:gd name="connsiteY2" fmla="*/ 397565 h 39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957" h="397565">
                <a:moveTo>
                  <a:pt x="0" y="0"/>
                </a:moveTo>
                <a:cubicBezTo>
                  <a:pt x="51352" y="81169"/>
                  <a:pt x="102705" y="162339"/>
                  <a:pt x="109331" y="228600"/>
                </a:cubicBezTo>
                <a:cubicBezTo>
                  <a:pt x="115957" y="294861"/>
                  <a:pt x="77857" y="346213"/>
                  <a:pt x="39757" y="397565"/>
                </a:cubicBez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191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API:er</a:t>
            </a:r>
            <a:r>
              <a:rPr lang="sv-SE" dirty="0" smtClean="0"/>
              <a:t> på Internet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285720" y="1158948"/>
            <a:ext cx="1357322" cy="37147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Box 4"/>
          <p:cNvSpPr txBox="1"/>
          <p:nvPr/>
        </p:nvSpPr>
        <p:spPr>
          <a:xfrm>
            <a:off x="1785918" y="1146805"/>
            <a:ext cx="1357322" cy="3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sv-SE" sz="1400" dirty="0" smtClean="0">
                <a:latin typeface="Minya Nouvelle" pitchFamily="2" charset="0"/>
              </a:rPr>
              <a:t>Google </a:t>
            </a:r>
            <a:r>
              <a:rPr lang="sv-SE" sz="1400" dirty="0" err="1" smtClean="0">
                <a:latin typeface="Minya Nouvelle" pitchFamily="2" charset="0"/>
              </a:rPr>
              <a:t>maps</a:t>
            </a:r>
            <a:endParaRPr lang="sv-SE" sz="1400" dirty="0" smtClean="0">
              <a:latin typeface="Minya Nouvelle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918" y="1531366"/>
            <a:ext cx="135732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sv-SE" dirty="0" err="1" smtClean="0">
                <a:latin typeface="Minya Nouvelle" pitchFamily="2" charset="0"/>
              </a:rPr>
              <a:t>Twitter</a:t>
            </a:r>
            <a:endParaRPr lang="sv-SE" dirty="0" smtClean="0">
              <a:latin typeface="Minya Nouvelle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18" y="1921607"/>
            <a:ext cx="135732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latin typeface="Minya Nouvelle" pitchFamily="2" charset="0"/>
              </a:rPr>
              <a:t>Blocket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5918" y="2306167"/>
            <a:ext cx="135732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sv-SE" dirty="0" err="1" smtClean="0">
                <a:latin typeface="Minya Nouvelle" pitchFamily="2" charset="0"/>
              </a:rPr>
              <a:t>YouTube</a:t>
            </a:r>
            <a:endParaRPr lang="sv-SE" dirty="0" smtClean="0">
              <a:latin typeface="Minya Nouvelle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85918" y="2689602"/>
            <a:ext cx="135732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sv-SE" dirty="0" err="1" smtClean="0">
                <a:latin typeface="Minya Nouvelle" pitchFamily="2" charset="0"/>
              </a:rPr>
              <a:t>Facebook</a:t>
            </a:r>
            <a:endParaRPr lang="sv-SE" dirty="0" smtClean="0">
              <a:latin typeface="Minya Nouvelle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5918" y="3063490"/>
            <a:ext cx="135732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latin typeface="Minya Nouvelle" pitchFamily="2" charset="0"/>
              </a:rPr>
              <a:t>Polisen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85918" y="3432821"/>
            <a:ext cx="135732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sv-SE" dirty="0" err="1" smtClean="0">
                <a:latin typeface="Minya Nouvelle" pitchFamily="2" charset="0"/>
              </a:rPr>
              <a:t>Booli</a:t>
            </a:r>
            <a:endParaRPr lang="sv-SE" dirty="0" smtClean="0">
              <a:latin typeface="Minya Nouvell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85918" y="3802154"/>
            <a:ext cx="135732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latin typeface="Minya Nouvelle" pitchFamily="2" charset="0"/>
              </a:rPr>
              <a:t>118100</a:t>
            </a:r>
            <a:endParaRPr lang="sv-SE" dirty="0" smtClean="0">
              <a:latin typeface="Minya Nouvelle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0567" y="1301824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latin typeface="Minya Nouvelle" pitchFamily="2" charset="0"/>
              </a:rPr>
              <a:t>Internet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245" y="3537019"/>
            <a:ext cx="1336705" cy="133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785918" y="4159344"/>
            <a:ext cx="135732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sv-SE" sz="1600" dirty="0" err="1" smtClean="0">
                <a:latin typeface="Minya Nouvelle" pitchFamily="2" charset="0"/>
              </a:rPr>
              <a:t>Arbetsförm</a:t>
            </a:r>
            <a:r>
              <a:rPr lang="sv-SE" dirty="0" smtClean="0">
                <a:latin typeface="Minya Nouvelle" pitchFamily="2" charset="0"/>
              </a:rPr>
              <a:t>.</a:t>
            </a:r>
            <a:endParaRPr lang="sv-SE" dirty="0" smtClean="0">
              <a:latin typeface="Minya Nouvelle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85918" y="4504392"/>
            <a:ext cx="135732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latin typeface="Minya Nouvelle" pitchFamily="2" charset="0"/>
              </a:rPr>
              <a:t>...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28728" y="577010"/>
            <a:ext cx="1456467" cy="367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rgbClr val="FF0000"/>
                </a:solidFill>
                <a:latin typeface="Segoe Script" pitchFamily="34" charset="0"/>
              </a:rPr>
              <a:t>API</a:t>
            </a:r>
          </a:p>
        </p:txBody>
      </p:sp>
      <p:sp>
        <p:nvSpPr>
          <p:cNvPr id="18" name="Freeform 17"/>
          <p:cNvSpPr/>
          <p:nvPr/>
        </p:nvSpPr>
        <p:spPr>
          <a:xfrm>
            <a:off x="2464904" y="721630"/>
            <a:ext cx="115957" cy="397565"/>
          </a:xfrm>
          <a:custGeom>
            <a:avLst/>
            <a:gdLst>
              <a:gd name="connsiteX0" fmla="*/ 0 w 115957"/>
              <a:gd name="connsiteY0" fmla="*/ 0 h 397565"/>
              <a:gd name="connsiteX1" fmla="*/ 109331 w 115957"/>
              <a:gd name="connsiteY1" fmla="*/ 228600 h 397565"/>
              <a:gd name="connsiteX2" fmla="*/ 39757 w 115957"/>
              <a:gd name="connsiteY2" fmla="*/ 397565 h 39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957" h="397565">
                <a:moveTo>
                  <a:pt x="0" y="0"/>
                </a:moveTo>
                <a:cubicBezTo>
                  <a:pt x="51352" y="81169"/>
                  <a:pt x="102705" y="162339"/>
                  <a:pt x="109331" y="228600"/>
                </a:cubicBezTo>
                <a:cubicBezTo>
                  <a:pt x="115957" y="294861"/>
                  <a:pt x="77857" y="346213"/>
                  <a:pt x="39757" y="397565"/>
                </a:cubicBez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489348"/>
            <a:ext cx="3744215" cy="250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500" dist="508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653274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API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 rot="19509515">
            <a:off x="78446" y="685982"/>
            <a:ext cx="171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Weak</a:t>
            </a:r>
            <a:r>
              <a:rPr lang="sv-SE" b="1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v-SE" b="1" dirty="0" err="1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Coupling</a:t>
            </a:r>
            <a:endParaRPr lang="sv-SE" b="1" dirty="0" smtClean="0">
              <a:solidFill>
                <a:srgbClr val="FF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30" name="Picture 2" descr="S:\dfm\info\icons\v-collections\v_collections_png\business_finance_data\128x128\shadow\thou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044" y="137886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S:\dfm\info\icons\v-collections\v_collections_png\objects_people_industries\256x256\shadow\us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49002" y="2458988"/>
            <a:ext cx="2052228" cy="187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62538" y="163039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sv-SE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2534" name="Picture 6" descr="S:\dfm\info\icons\v-collections\v_collections_png\software_graphics_media\256x256\shadow\code_li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819028"/>
            <a:ext cx="1646312" cy="1646312"/>
          </a:xfrm>
          <a:prstGeom prst="rect">
            <a:avLst/>
          </a:prstGeom>
          <a:noFill/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922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Varför dela data?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61356"/>
            <a:ext cx="56348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sv-SE" sz="2400" dirty="0" smtClean="0"/>
              <a:t>Få din tjänst att användas</a:t>
            </a:r>
          </a:p>
          <a:p>
            <a:pPr marL="342900" indent="-342900">
              <a:buAutoNum type="arabicParenR"/>
            </a:pPr>
            <a:r>
              <a:rPr lang="sv-SE" sz="2400" dirty="0" smtClean="0"/>
              <a:t>Konkurrensfördel</a:t>
            </a:r>
            <a:endParaRPr lang="sv-SE" sz="2400" dirty="0" smtClean="0"/>
          </a:p>
          <a:p>
            <a:pPr marL="342900" indent="-342900">
              <a:buAutoNum type="arabicParenR"/>
            </a:pPr>
            <a:r>
              <a:rPr lang="sv-SE" sz="2400" dirty="0" smtClean="0"/>
              <a:t>Informationen är betald med skattemedel</a:t>
            </a:r>
          </a:p>
          <a:p>
            <a:pPr marL="342900" indent="-342900">
              <a:buAutoNum type="arabicParenR"/>
            </a:pPr>
            <a:r>
              <a:rPr lang="sv-SE" sz="2400" dirty="0" smtClean="0"/>
              <a:t>Knyta utvecklare som skapar tjänster</a:t>
            </a:r>
          </a:p>
          <a:p>
            <a:pPr marL="342900" indent="-342900">
              <a:buAutoNum type="arabicParenR"/>
            </a:pPr>
            <a:r>
              <a:rPr lang="sv-SE" sz="2400" dirty="0" smtClean="0"/>
              <a:t>Företagets interna system kan kräva </a:t>
            </a:r>
            <a:r>
              <a:rPr lang="sv-SE" sz="2400" dirty="0" smtClean="0"/>
              <a:t>detta</a:t>
            </a:r>
          </a:p>
          <a:p>
            <a:pPr marL="342900" indent="-342900">
              <a:buAutoNum type="arabicParenR"/>
            </a:pPr>
            <a:r>
              <a:rPr lang="sv-SE" sz="2400" dirty="0" smtClean="0"/>
              <a:t>Snabbhet, rörlighet</a:t>
            </a:r>
            <a:endParaRPr lang="sv-SE" sz="2400" dirty="0" smtClean="0"/>
          </a:p>
          <a:p>
            <a:pPr marL="342900" indent="-342900">
              <a:buFontTx/>
              <a:buAutoNum type="arabicParenR"/>
            </a:pPr>
            <a:r>
              <a:rPr lang="sv-SE" sz="2400" dirty="0" err="1" smtClean="0"/>
              <a:t>Don’t</a:t>
            </a:r>
            <a:r>
              <a:rPr lang="sv-SE" sz="2400" dirty="0" smtClean="0"/>
              <a:t> be </a:t>
            </a:r>
            <a:r>
              <a:rPr lang="sv-SE" sz="2400" dirty="0" err="1" smtClean="0"/>
              <a:t>evil</a:t>
            </a:r>
            <a:endParaRPr lang="sv-SE" sz="2400" dirty="0" smtClean="0"/>
          </a:p>
          <a:p>
            <a:pPr marL="342900" indent="-342900">
              <a:buAutoNum type="arabicParenR"/>
            </a:pPr>
            <a:endParaRPr lang="sv-SE" sz="2400" dirty="0" smtClean="0"/>
          </a:p>
          <a:p>
            <a:pPr marL="342900" indent="-342900">
              <a:buAutoNum type="arabicParenR"/>
            </a:pPr>
            <a:endParaRPr lang="sv-SE" sz="24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572012"/>
            <a:ext cx="4054471" cy="6429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 rot="674840">
            <a:off x="4689487" y="1185513"/>
            <a:ext cx="136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err="1" smtClean="0">
                <a:solidFill>
                  <a:srgbClr val="FF0000"/>
                </a:solidFill>
                <a:latin typeface="Segoe Script" pitchFamily="34" charset="0"/>
              </a:rPr>
              <a:t>Twitter</a:t>
            </a:r>
            <a:endParaRPr lang="sv-SE" b="1" dirty="0" smtClean="0">
              <a:solidFill>
                <a:srgbClr val="FF0000"/>
              </a:solidFill>
              <a:latin typeface="Segoe Scrip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20821590">
            <a:off x="6365157" y="1732834"/>
            <a:ext cx="211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err="1" smtClean="0">
                <a:solidFill>
                  <a:srgbClr val="FF0000"/>
                </a:solidFill>
                <a:latin typeface="Segoe Script" pitchFamily="34" charset="0"/>
              </a:rPr>
              <a:t>Yr.no</a:t>
            </a:r>
            <a:r>
              <a:rPr lang="sv-SE" b="1" dirty="0" smtClean="0">
                <a:solidFill>
                  <a:srgbClr val="FF0000"/>
                </a:solidFill>
                <a:latin typeface="Segoe Script" pitchFamily="34" charset="0"/>
              </a:rPr>
              <a:t>/SMHI</a:t>
            </a:r>
            <a:endParaRPr lang="sv-SE" b="1" dirty="0" smtClean="0">
              <a:solidFill>
                <a:srgbClr val="FF0000"/>
              </a:solidFill>
              <a:latin typeface="Segoe Script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250057" y="2129003"/>
            <a:ext cx="906117" cy="371061"/>
          </a:xfrm>
          <a:custGeom>
            <a:avLst/>
            <a:gdLst>
              <a:gd name="connsiteX0" fmla="*/ 904461 w 906117"/>
              <a:gd name="connsiteY0" fmla="*/ 0 h 371061"/>
              <a:gd name="connsiteX1" fmla="*/ 755374 w 906117"/>
              <a:gd name="connsiteY1" fmla="*/ 318052 h 371061"/>
              <a:gd name="connsiteX2" fmla="*/ 0 w 906117"/>
              <a:gd name="connsiteY2" fmla="*/ 318052 h 37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6117" h="371061">
                <a:moveTo>
                  <a:pt x="904461" y="0"/>
                </a:moveTo>
                <a:cubicBezTo>
                  <a:pt x="905289" y="132521"/>
                  <a:pt x="906117" y="265043"/>
                  <a:pt x="755374" y="318052"/>
                </a:cubicBezTo>
                <a:cubicBezTo>
                  <a:pt x="604631" y="371061"/>
                  <a:pt x="302315" y="344556"/>
                  <a:pt x="0" y="318052"/>
                </a:cubicBez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Freeform 10"/>
          <p:cNvSpPr/>
          <p:nvPr/>
        </p:nvSpPr>
        <p:spPr>
          <a:xfrm>
            <a:off x="2627784" y="1465598"/>
            <a:ext cx="2425148" cy="212035"/>
          </a:xfrm>
          <a:custGeom>
            <a:avLst/>
            <a:gdLst>
              <a:gd name="connsiteX0" fmla="*/ 2425148 w 2425148"/>
              <a:gd name="connsiteY0" fmla="*/ 0 h 212035"/>
              <a:gd name="connsiteX1" fmla="*/ 2315817 w 2425148"/>
              <a:gd name="connsiteY1" fmla="*/ 208722 h 212035"/>
              <a:gd name="connsiteX2" fmla="*/ 1958009 w 2425148"/>
              <a:gd name="connsiteY2" fmla="*/ 19879 h 212035"/>
              <a:gd name="connsiteX3" fmla="*/ 0 w 2425148"/>
              <a:gd name="connsiteY3" fmla="*/ 178905 h 21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5148" h="212035">
                <a:moveTo>
                  <a:pt x="2425148" y="0"/>
                </a:moveTo>
                <a:cubicBezTo>
                  <a:pt x="2409410" y="102704"/>
                  <a:pt x="2393673" y="205409"/>
                  <a:pt x="2315817" y="208722"/>
                </a:cubicBezTo>
                <a:cubicBezTo>
                  <a:pt x="2237961" y="212035"/>
                  <a:pt x="2343978" y="24848"/>
                  <a:pt x="1958009" y="19879"/>
                </a:cubicBezTo>
                <a:cubicBezTo>
                  <a:pt x="1572040" y="14910"/>
                  <a:pt x="786020" y="96907"/>
                  <a:pt x="0" y="178905"/>
                </a:cubicBez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Box 11"/>
          <p:cNvSpPr txBox="1"/>
          <p:nvPr/>
        </p:nvSpPr>
        <p:spPr>
          <a:xfrm rot="20435443">
            <a:off x="2015716" y="4524851"/>
            <a:ext cx="1456467" cy="367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rgbClr val="FF0000"/>
                </a:solidFill>
                <a:latin typeface="Segoe Script" pitchFamily="34" charset="0"/>
              </a:rPr>
              <a:t>Google</a:t>
            </a:r>
            <a:endParaRPr lang="sv-SE" b="1" dirty="0" smtClean="0">
              <a:solidFill>
                <a:srgbClr val="FF0000"/>
              </a:solidFill>
              <a:latin typeface="Segoe Script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3001617" y="4312666"/>
            <a:ext cx="500270" cy="700709"/>
          </a:xfrm>
          <a:custGeom>
            <a:avLst/>
            <a:gdLst>
              <a:gd name="connsiteX0" fmla="*/ 0 w 500270"/>
              <a:gd name="connsiteY0" fmla="*/ 447261 h 700709"/>
              <a:gd name="connsiteX1" fmla="*/ 496957 w 500270"/>
              <a:gd name="connsiteY1" fmla="*/ 626165 h 700709"/>
              <a:gd name="connsiteX2" fmla="*/ 19879 w 500270"/>
              <a:gd name="connsiteY2" fmla="*/ 0 h 70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270" h="700709">
                <a:moveTo>
                  <a:pt x="0" y="447261"/>
                </a:moveTo>
                <a:cubicBezTo>
                  <a:pt x="246822" y="573985"/>
                  <a:pt x="493644" y="700709"/>
                  <a:pt x="496957" y="626165"/>
                </a:cubicBezTo>
                <a:cubicBezTo>
                  <a:pt x="500270" y="551622"/>
                  <a:pt x="101048" y="106017"/>
                  <a:pt x="19879" y="0"/>
                </a:cubicBez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142976" y="4153644"/>
            <a:ext cx="1857388" cy="714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889759">
            <a:off x="6263880" y="3019668"/>
            <a:ext cx="1643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rgbClr val="FF0000"/>
                </a:solidFill>
                <a:latin typeface="Segoe Script" pitchFamily="34" charset="0"/>
              </a:rPr>
              <a:t>PSI-direktivet</a:t>
            </a:r>
          </a:p>
        </p:txBody>
      </p:sp>
      <p:sp>
        <p:nvSpPr>
          <p:cNvPr id="15" name="Freeform 14"/>
          <p:cNvSpPr/>
          <p:nvPr/>
        </p:nvSpPr>
        <p:spPr>
          <a:xfrm>
            <a:off x="6220240" y="2516629"/>
            <a:ext cx="655982" cy="636104"/>
          </a:xfrm>
          <a:custGeom>
            <a:avLst/>
            <a:gdLst>
              <a:gd name="connsiteX0" fmla="*/ 596348 w 655982"/>
              <a:gd name="connsiteY0" fmla="*/ 636104 h 636104"/>
              <a:gd name="connsiteX1" fmla="*/ 556591 w 655982"/>
              <a:gd name="connsiteY1" fmla="*/ 198782 h 636104"/>
              <a:gd name="connsiteX2" fmla="*/ 0 w 655982"/>
              <a:gd name="connsiteY2" fmla="*/ 0 h 6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982" h="636104">
                <a:moveTo>
                  <a:pt x="596348" y="636104"/>
                </a:moveTo>
                <a:cubicBezTo>
                  <a:pt x="583096" y="490330"/>
                  <a:pt x="655982" y="304799"/>
                  <a:pt x="556591" y="198782"/>
                </a:cubicBezTo>
                <a:cubicBezTo>
                  <a:pt x="457200" y="92765"/>
                  <a:pt x="228600" y="46382"/>
                  <a:pt x="0" y="0"/>
                </a:cubicBez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ctangle 2"/>
          <p:cNvSpPr/>
          <p:nvPr/>
        </p:nvSpPr>
        <p:spPr>
          <a:xfrm>
            <a:off x="107504" y="5286027"/>
            <a:ext cx="87849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www.mashup.se</a:t>
            </a:r>
            <a:r>
              <a:rPr lang="en-US" sz="1400" dirty="0"/>
              <a:t>/konferenser-2/hur-apier-forandrar-hela-industrier-min-presentation-fran-internetdagarna</a:t>
            </a:r>
          </a:p>
        </p:txBody>
      </p:sp>
    </p:spTree>
    <p:extLst>
      <p:ext uri="{BB962C8B-B14F-4D97-AF65-F5344CB8AC3E}">
        <p14:creationId xmlns:p14="http://schemas.microsoft.com/office/powerpoint/2010/main" val="1357668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6" descr="S:\dfm\info\icons\v-collections\v_collections_png\computer_network_security\256x256\shadow\workplac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020" y="4136334"/>
            <a:ext cx="504431" cy="50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Hur dela?</a:t>
            </a:r>
            <a:endParaRPr lang="sv-SE" dirty="0"/>
          </a:p>
        </p:txBody>
      </p:sp>
      <p:sp>
        <p:nvSpPr>
          <p:cNvPr id="22" name="TextBox 21"/>
          <p:cNvSpPr txBox="1"/>
          <p:nvPr/>
        </p:nvSpPr>
        <p:spPr>
          <a:xfrm rot="19146060">
            <a:off x="-196020" y="3708965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b="1" dirty="0" smtClean="0">
                <a:solidFill>
                  <a:srgbClr val="FF0000"/>
                </a:solidFill>
                <a:latin typeface="Segoe Script" pitchFamily="34" charset="0"/>
              </a:rPr>
              <a:t>Klienter</a:t>
            </a:r>
          </a:p>
          <a:p>
            <a:pPr algn="ctr"/>
            <a:r>
              <a:rPr lang="sv-SE" b="1" dirty="0" smtClean="0">
                <a:solidFill>
                  <a:srgbClr val="FF0000"/>
                </a:solidFill>
                <a:latin typeface="Segoe Script" pitchFamily="34" charset="0"/>
              </a:rPr>
              <a:t>(</a:t>
            </a:r>
            <a:r>
              <a:rPr lang="sv-SE" b="1" dirty="0" err="1" smtClean="0">
                <a:solidFill>
                  <a:srgbClr val="FF0000"/>
                </a:solidFill>
                <a:latin typeface="Segoe Script" pitchFamily="34" charset="0"/>
              </a:rPr>
              <a:t>consumer</a:t>
            </a:r>
            <a:r>
              <a:rPr lang="sv-SE" b="1" dirty="0" smtClean="0">
                <a:solidFill>
                  <a:srgbClr val="FF0000"/>
                </a:solidFill>
                <a:latin typeface="Segoe Script" pitchFamily="34" charset="0"/>
              </a:rPr>
              <a:t>)</a:t>
            </a:r>
          </a:p>
        </p:txBody>
      </p:sp>
      <p:sp>
        <p:nvSpPr>
          <p:cNvPr id="24" name="Freeform 23"/>
          <p:cNvSpPr/>
          <p:nvPr/>
        </p:nvSpPr>
        <p:spPr>
          <a:xfrm>
            <a:off x="795131" y="4136335"/>
            <a:ext cx="776474" cy="435677"/>
          </a:xfrm>
          <a:custGeom>
            <a:avLst/>
            <a:gdLst>
              <a:gd name="connsiteX0" fmla="*/ 0 w 998883"/>
              <a:gd name="connsiteY0" fmla="*/ 97735 h 442291"/>
              <a:gd name="connsiteX1" fmla="*/ 337931 w 998883"/>
              <a:gd name="connsiteY1" fmla="*/ 48039 h 442291"/>
              <a:gd name="connsiteX2" fmla="*/ 596348 w 998883"/>
              <a:gd name="connsiteY2" fmla="*/ 385969 h 442291"/>
              <a:gd name="connsiteX3" fmla="*/ 934279 w 998883"/>
              <a:gd name="connsiteY3" fmla="*/ 385969 h 442291"/>
              <a:gd name="connsiteX4" fmla="*/ 983974 w 998883"/>
              <a:gd name="connsiteY4" fmla="*/ 405848 h 442291"/>
              <a:gd name="connsiteX5" fmla="*/ 964096 w 998883"/>
              <a:gd name="connsiteY5" fmla="*/ 395908 h 44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883" h="442291">
                <a:moveTo>
                  <a:pt x="0" y="97735"/>
                </a:moveTo>
                <a:cubicBezTo>
                  <a:pt x="119270" y="48867"/>
                  <a:pt x="238540" y="0"/>
                  <a:pt x="337931" y="48039"/>
                </a:cubicBezTo>
                <a:cubicBezTo>
                  <a:pt x="437322" y="96078"/>
                  <a:pt x="496957" y="329647"/>
                  <a:pt x="596348" y="385969"/>
                </a:cubicBezTo>
                <a:cubicBezTo>
                  <a:pt x="695739" y="442291"/>
                  <a:pt x="869675" y="382656"/>
                  <a:pt x="934279" y="385969"/>
                </a:cubicBezTo>
                <a:cubicBezTo>
                  <a:pt x="998883" y="389282"/>
                  <a:pt x="979005" y="404192"/>
                  <a:pt x="983974" y="405848"/>
                </a:cubicBezTo>
                <a:cubicBezTo>
                  <a:pt x="988944" y="407505"/>
                  <a:pt x="976520" y="401706"/>
                  <a:pt x="964096" y="395908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TextBox 24"/>
          <p:cNvSpPr txBox="1"/>
          <p:nvPr/>
        </p:nvSpPr>
        <p:spPr>
          <a:xfrm rot="19146060">
            <a:off x="1261480" y="1241289"/>
            <a:ext cx="1414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b="1" dirty="0" smtClean="0">
                <a:solidFill>
                  <a:srgbClr val="FF0000"/>
                </a:solidFill>
                <a:latin typeface="Segoe Script" pitchFamily="34" charset="0"/>
              </a:rPr>
              <a:t>Server</a:t>
            </a:r>
            <a:br>
              <a:rPr lang="sv-SE" b="1" dirty="0" smtClean="0">
                <a:solidFill>
                  <a:srgbClr val="FF0000"/>
                </a:solidFill>
                <a:latin typeface="Segoe Script" pitchFamily="34" charset="0"/>
              </a:rPr>
            </a:br>
            <a:r>
              <a:rPr lang="sv-SE" b="1" dirty="0" smtClean="0">
                <a:solidFill>
                  <a:srgbClr val="FF0000"/>
                </a:solidFill>
                <a:latin typeface="Segoe Script" pitchFamily="34" charset="0"/>
              </a:rPr>
              <a:t>(</a:t>
            </a:r>
            <a:r>
              <a:rPr lang="sv-SE" b="1" dirty="0" err="1" smtClean="0">
                <a:solidFill>
                  <a:srgbClr val="FF0000"/>
                </a:solidFill>
                <a:latin typeface="Segoe Script" pitchFamily="34" charset="0"/>
              </a:rPr>
              <a:t>provider</a:t>
            </a:r>
            <a:r>
              <a:rPr lang="sv-SE" b="1" dirty="0" smtClean="0">
                <a:solidFill>
                  <a:srgbClr val="FF0000"/>
                </a:solidFill>
                <a:latin typeface="Segoe Script" pitchFamily="34" charset="0"/>
              </a:rPr>
              <a:t>)</a:t>
            </a:r>
          </a:p>
        </p:txBody>
      </p:sp>
      <p:sp>
        <p:nvSpPr>
          <p:cNvPr id="26" name="Freeform 25"/>
          <p:cNvSpPr/>
          <p:nvPr/>
        </p:nvSpPr>
        <p:spPr>
          <a:xfrm flipV="1">
            <a:off x="2000232" y="1643054"/>
            <a:ext cx="1071570" cy="500065"/>
          </a:xfrm>
          <a:custGeom>
            <a:avLst/>
            <a:gdLst>
              <a:gd name="connsiteX0" fmla="*/ 0 w 998883"/>
              <a:gd name="connsiteY0" fmla="*/ 97735 h 442291"/>
              <a:gd name="connsiteX1" fmla="*/ 337931 w 998883"/>
              <a:gd name="connsiteY1" fmla="*/ 48039 h 442291"/>
              <a:gd name="connsiteX2" fmla="*/ 596348 w 998883"/>
              <a:gd name="connsiteY2" fmla="*/ 385969 h 442291"/>
              <a:gd name="connsiteX3" fmla="*/ 934279 w 998883"/>
              <a:gd name="connsiteY3" fmla="*/ 385969 h 442291"/>
              <a:gd name="connsiteX4" fmla="*/ 983974 w 998883"/>
              <a:gd name="connsiteY4" fmla="*/ 405848 h 442291"/>
              <a:gd name="connsiteX5" fmla="*/ 964096 w 998883"/>
              <a:gd name="connsiteY5" fmla="*/ 395908 h 44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883" h="442291">
                <a:moveTo>
                  <a:pt x="0" y="97735"/>
                </a:moveTo>
                <a:cubicBezTo>
                  <a:pt x="119270" y="48867"/>
                  <a:pt x="238540" y="0"/>
                  <a:pt x="337931" y="48039"/>
                </a:cubicBezTo>
                <a:cubicBezTo>
                  <a:pt x="437322" y="96078"/>
                  <a:pt x="496957" y="329647"/>
                  <a:pt x="596348" y="385969"/>
                </a:cubicBezTo>
                <a:cubicBezTo>
                  <a:pt x="695739" y="442291"/>
                  <a:pt x="869675" y="382656"/>
                  <a:pt x="934279" y="385969"/>
                </a:cubicBezTo>
                <a:cubicBezTo>
                  <a:pt x="998883" y="389282"/>
                  <a:pt x="979005" y="404192"/>
                  <a:pt x="983974" y="405848"/>
                </a:cubicBezTo>
                <a:cubicBezTo>
                  <a:pt x="988944" y="407505"/>
                  <a:pt x="976520" y="401706"/>
                  <a:pt x="964096" y="395908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1964513" y="2964657"/>
            <a:ext cx="1357322" cy="57150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857488" y="2214558"/>
            <a:ext cx="1643074" cy="214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API</a:t>
            </a:r>
            <a:endParaRPr lang="sv-SE" dirty="0"/>
          </a:p>
        </p:txBody>
      </p:sp>
      <p:cxnSp>
        <p:nvCxnSpPr>
          <p:cNvPr id="31" name="Straight Arrow Connector 30"/>
          <p:cNvCxnSpPr/>
          <p:nvPr/>
        </p:nvCxnSpPr>
        <p:spPr>
          <a:xfrm rot="16200000" flipH="1">
            <a:off x="2607455" y="3250409"/>
            <a:ext cx="2143140" cy="78581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2250265" y="3250409"/>
            <a:ext cx="2428892" cy="107157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143240" y="2571748"/>
            <a:ext cx="3143272" cy="142876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2428860" y="3286128"/>
            <a:ext cx="1428760" cy="142876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 flipH="1">
            <a:off x="3929058" y="2857500"/>
            <a:ext cx="2000264" cy="142876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75209" y="1076826"/>
            <a:ext cx="27975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Data kan exempelvis </a:t>
            </a:r>
          </a:p>
          <a:p>
            <a:r>
              <a:rPr lang="sv-SE" b="1" dirty="0" smtClean="0"/>
              <a:t>levereras som:</a:t>
            </a:r>
          </a:p>
          <a:p>
            <a:pPr>
              <a:buFont typeface="Arial" charset="0"/>
              <a:buChar char="•"/>
            </a:pPr>
            <a:r>
              <a:rPr lang="sv-SE" dirty="0" smtClean="0"/>
              <a:t> RSS</a:t>
            </a:r>
          </a:p>
          <a:p>
            <a:pPr>
              <a:buFont typeface="Arial" charset="0"/>
              <a:buChar char="•"/>
            </a:pPr>
            <a:r>
              <a:rPr lang="sv-SE" dirty="0" smtClean="0"/>
              <a:t> ATOM</a:t>
            </a:r>
          </a:p>
          <a:p>
            <a:pPr>
              <a:buFont typeface="Arial" charset="0"/>
              <a:buChar char="•"/>
            </a:pPr>
            <a:r>
              <a:rPr lang="sv-SE" dirty="0" smtClean="0"/>
              <a:t> Egen XML</a:t>
            </a:r>
          </a:p>
          <a:p>
            <a:pPr>
              <a:buFont typeface="Arial" charset="0"/>
              <a:buChar char="•"/>
            </a:pPr>
            <a:r>
              <a:rPr lang="sv-SE" dirty="0" smtClean="0"/>
              <a:t> </a:t>
            </a:r>
            <a:r>
              <a:rPr lang="sv-SE" b="1" dirty="0" smtClean="0"/>
              <a:t>JSON</a:t>
            </a:r>
          </a:p>
          <a:p>
            <a:pPr>
              <a:buFont typeface="Arial" charset="0"/>
              <a:buChar char="•"/>
            </a:pPr>
            <a:r>
              <a:rPr lang="sv-SE" dirty="0" smtClean="0"/>
              <a:t> </a:t>
            </a:r>
            <a:r>
              <a:rPr lang="sv-SE" i="1" dirty="0" smtClean="0"/>
              <a:t>(CSV, HTML, PDF, Excel)</a:t>
            </a:r>
          </a:p>
          <a:p>
            <a:pPr>
              <a:buFont typeface="Arial" charset="0"/>
              <a:buChar char="•"/>
            </a:pPr>
            <a:r>
              <a:rPr lang="sv-SE" dirty="0" smtClean="0"/>
              <a:t> Eget format</a:t>
            </a:r>
          </a:p>
          <a:p>
            <a:endParaRPr lang="sv-SE" dirty="0" smtClean="0"/>
          </a:p>
        </p:txBody>
      </p:sp>
      <p:sp>
        <p:nvSpPr>
          <p:cNvPr id="44" name="TextBox 43"/>
          <p:cNvSpPr txBox="1"/>
          <p:nvPr/>
        </p:nvSpPr>
        <p:spPr>
          <a:xfrm rot="752435">
            <a:off x="7264468" y="186166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b="1" dirty="0" smtClean="0">
                <a:solidFill>
                  <a:srgbClr val="FF0000"/>
                </a:solidFill>
                <a:latin typeface="Segoe Script" pitchFamily="34" charset="0"/>
              </a:rPr>
              <a:t>XML</a:t>
            </a:r>
            <a:endParaRPr lang="sv-SE" b="1" dirty="0" smtClean="0">
              <a:solidFill>
                <a:srgbClr val="FF0000"/>
              </a:solidFill>
              <a:latin typeface="Segoe Script" pitchFamily="34" charset="0"/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6407633" y="1726814"/>
            <a:ext cx="874644" cy="195469"/>
          </a:xfrm>
          <a:custGeom>
            <a:avLst/>
            <a:gdLst>
              <a:gd name="connsiteX0" fmla="*/ 874644 w 874644"/>
              <a:gd name="connsiteY0" fmla="*/ 195469 h 195469"/>
              <a:gd name="connsiteX1" fmla="*/ 655983 w 874644"/>
              <a:gd name="connsiteY1" fmla="*/ 26504 h 195469"/>
              <a:gd name="connsiteX2" fmla="*/ 0 w 874644"/>
              <a:gd name="connsiteY2" fmla="*/ 36443 h 19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4644" h="195469">
                <a:moveTo>
                  <a:pt x="874644" y="195469"/>
                </a:moveTo>
                <a:cubicBezTo>
                  <a:pt x="838200" y="124238"/>
                  <a:pt x="801757" y="53008"/>
                  <a:pt x="655983" y="26504"/>
                </a:cubicBezTo>
                <a:cubicBezTo>
                  <a:pt x="510209" y="0"/>
                  <a:pt x="255104" y="18221"/>
                  <a:pt x="0" y="36443"/>
                </a:cubicBez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Freeform 46"/>
          <p:cNvSpPr/>
          <p:nvPr/>
        </p:nvSpPr>
        <p:spPr>
          <a:xfrm>
            <a:off x="6765442" y="2190639"/>
            <a:ext cx="874643" cy="260074"/>
          </a:xfrm>
          <a:custGeom>
            <a:avLst/>
            <a:gdLst>
              <a:gd name="connsiteX0" fmla="*/ 874643 w 874643"/>
              <a:gd name="connsiteY0" fmla="*/ 0 h 260074"/>
              <a:gd name="connsiteX1" fmla="*/ 437322 w 874643"/>
              <a:gd name="connsiteY1" fmla="*/ 228600 h 260074"/>
              <a:gd name="connsiteX2" fmla="*/ 0 w 874643"/>
              <a:gd name="connsiteY2" fmla="*/ 188844 h 260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4643" h="260074">
                <a:moveTo>
                  <a:pt x="874643" y="0"/>
                </a:moveTo>
                <a:cubicBezTo>
                  <a:pt x="728869" y="98563"/>
                  <a:pt x="583096" y="197126"/>
                  <a:pt x="437322" y="228600"/>
                </a:cubicBezTo>
                <a:cubicBezTo>
                  <a:pt x="291548" y="260074"/>
                  <a:pt x="145774" y="224459"/>
                  <a:pt x="0" y="188844"/>
                </a:cubicBez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Freeform 47"/>
          <p:cNvSpPr/>
          <p:nvPr/>
        </p:nvSpPr>
        <p:spPr>
          <a:xfrm>
            <a:off x="6377816" y="2020017"/>
            <a:ext cx="964095" cy="147431"/>
          </a:xfrm>
          <a:custGeom>
            <a:avLst/>
            <a:gdLst>
              <a:gd name="connsiteX0" fmla="*/ 964095 w 964095"/>
              <a:gd name="connsiteY0" fmla="*/ 61292 h 147431"/>
              <a:gd name="connsiteX1" fmla="*/ 626165 w 964095"/>
              <a:gd name="connsiteY1" fmla="*/ 140805 h 147431"/>
              <a:gd name="connsiteX2" fmla="*/ 188843 w 964095"/>
              <a:gd name="connsiteY2" fmla="*/ 21535 h 147431"/>
              <a:gd name="connsiteX3" fmla="*/ 0 w 964095"/>
              <a:gd name="connsiteY3" fmla="*/ 11596 h 14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4095" h="147431">
                <a:moveTo>
                  <a:pt x="964095" y="61292"/>
                </a:moveTo>
                <a:cubicBezTo>
                  <a:pt x="859734" y="104361"/>
                  <a:pt x="755374" y="147431"/>
                  <a:pt x="626165" y="140805"/>
                </a:cubicBezTo>
                <a:cubicBezTo>
                  <a:pt x="496956" y="134179"/>
                  <a:pt x="293204" y="43070"/>
                  <a:pt x="188843" y="21535"/>
                </a:cubicBezTo>
                <a:cubicBezTo>
                  <a:pt x="84482" y="0"/>
                  <a:pt x="42241" y="5798"/>
                  <a:pt x="0" y="11596"/>
                </a:cubicBez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5" name="Picture 2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614" y="1138307"/>
            <a:ext cx="990821" cy="99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371" y="3929070"/>
            <a:ext cx="711696" cy="71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006" y="4873724"/>
            <a:ext cx="711696" cy="71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192" y="4722427"/>
            <a:ext cx="711696" cy="71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047" y="3860316"/>
            <a:ext cx="711696" cy="71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245" y="3942625"/>
            <a:ext cx="711696" cy="71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990" y="4654321"/>
            <a:ext cx="711696" cy="71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576" y="3874402"/>
            <a:ext cx="711696" cy="71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05" y="4592724"/>
            <a:ext cx="711696" cy="71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S:\dfm\info\icons\v-collections\v_collections_png\computer_network_security\256x256\shadow\workplac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514" y="4579423"/>
            <a:ext cx="855546" cy="85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S:\dfm\info\icons\v-collections\v_collections_png\computer_network_security\256x256\shadow\workplac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86" y="4600533"/>
            <a:ext cx="564134" cy="56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08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024" y="1383225"/>
            <a:ext cx="418025" cy="41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493" y="1705276"/>
            <a:ext cx="711696" cy="71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Facade</a:t>
            </a:r>
            <a:r>
              <a:rPr lang="sv-SE" dirty="0" smtClean="0"/>
              <a:t> </a:t>
            </a:r>
            <a:r>
              <a:rPr lang="sv-SE" dirty="0" err="1" smtClean="0"/>
              <a:t>Pattern</a:t>
            </a:r>
            <a:endParaRPr lang="sv-SE" dirty="0"/>
          </a:p>
        </p:txBody>
      </p:sp>
      <p:sp>
        <p:nvSpPr>
          <p:cNvPr id="15" name="Rectangle 14"/>
          <p:cNvSpPr/>
          <p:nvPr/>
        </p:nvSpPr>
        <p:spPr>
          <a:xfrm rot="20628557">
            <a:off x="3385041" y="2865266"/>
            <a:ext cx="2857520" cy="4857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http://api.myapp.se/</a:t>
            </a:r>
            <a:endParaRPr lang="sv-SE" dirty="0"/>
          </a:p>
        </p:txBody>
      </p:sp>
      <p:sp>
        <p:nvSpPr>
          <p:cNvPr id="19" name="TextBox 18"/>
          <p:cNvSpPr txBox="1"/>
          <p:nvPr/>
        </p:nvSpPr>
        <p:spPr>
          <a:xfrm rot="19146060">
            <a:off x="2355106" y="4785996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b="1" dirty="0" err="1" smtClean="0">
                <a:solidFill>
                  <a:srgbClr val="FF0000"/>
                </a:solidFill>
                <a:latin typeface="Segoe Script" pitchFamily="34" charset="0"/>
              </a:rPr>
              <a:t>Consumer</a:t>
            </a:r>
            <a:endParaRPr lang="sv-SE" b="1" dirty="0" smtClean="0">
              <a:solidFill>
                <a:srgbClr val="FF0000"/>
              </a:solidFill>
              <a:latin typeface="Segoe Script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3373982" y="4976841"/>
            <a:ext cx="776474" cy="435677"/>
          </a:xfrm>
          <a:custGeom>
            <a:avLst/>
            <a:gdLst>
              <a:gd name="connsiteX0" fmla="*/ 0 w 998883"/>
              <a:gd name="connsiteY0" fmla="*/ 97735 h 442291"/>
              <a:gd name="connsiteX1" fmla="*/ 337931 w 998883"/>
              <a:gd name="connsiteY1" fmla="*/ 48039 h 442291"/>
              <a:gd name="connsiteX2" fmla="*/ 596348 w 998883"/>
              <a:gd name="connsiteY2" fmla="*/ 385969 h 442291"/>
              <a:gd name="connsiteX3" fmla="*/ 934279 w 998883"/>
              <a:gd name="connsiteY3" fmla="*/ 385969 h 442291"/>
              <a:gd name="connsiteX4" fmla="*/ 983974 w 998883"/>
              <a:gd name="connsiteY4" fmla="*/ 405848 h 442291"/>
              <a:gd name="connsiteX5" fmla="*/ 964096 w 998883"/>
              <a:gd name="connsiteY5" fmla="*/ 395908 h 44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883" h="442291">
                <a:moveTo>
                  <a:pt x="0" y="97735"/>
                </a:moveTo>
                <a:cubicBezTo>
                  <a:pt x="119270" y="48867"/>
                  <a:pt x="238540" y="0"/>
                  <a:pt x="337931" y="48039"/>
                </a:cubicBezTo>
                <a:cubicBezTo>
                  <a:pt x="437322" y="96078"/>
                  <a:pt x="496957" y="329647"/>
                  <a:pt x="596348" y="385969"/>
                </a:cubicBezTo>
                <a:cubicBezTo>
                  <a:pt x="695739" y="442291"/>
                  <a:pt x="869675" y="382656"/>
                  <a:pt x="934279" y="385969"/>
                </a:cubicBezTo>
                <a:cubicBezTo>
                  <a:pt x="998883" y="389282"/>
                  <a:pt x="979005" y="404192"/>
                  <a:pt x="983974" y="405848"/>
                </a:cubicBezTo>
                <a:cubicBezTo>
                  <a:pt x="988944" y="407505"/>
                  <a:pt x="976520" y="401706"/>
                  <a:pt x="964096" y="395908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2" name="Straight Arrow Connector 21"/>
          <p:cNvCxnSpPr/>
          <p:nvPr/>
        </p:nvCxnSpPr>
        <p:spPr>
          <a:xfrm rot="5400000" flipH="1" flipV="1">
            <a:off x="3838329" y="4155304"/>
            <a:ext cx="1285884" cy="714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945486" y="3976709"/>
            <a:ext cx="2412464" cy="3545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GET GROUP/USER/547</a:t>
            </a:r>
            <a:endParaRPr lang="sv-SE" sz="1400" dirty="0"/>
          </a:p>
        </p:txBody>
      </p:sp>
      <p:sp>
        <p:nvSpPr>
          <p:cNvPr id="26" name="Freeform 25"/>
          <p:cNvSpPr/>
          <p:nvPr/>
        </p:nvSpPr>
        <p:spPr>
          <a:xfrm>
            <a:off x="2857488" y="1357302"/>
            <a:ext cx="1485899" cy="887896"/>
          </a:xfrm>
          <a:custGeom>
            <a:avLst/>
            <a:gdLst>
              <a:gd name="connsiteX0" fmla="*/ 854765 w 1485899"/>
              <a:gd name="connsiteY0" fmla="*/ 806727 h 887896"/>
              <a:gd name="connsiteX1" fmla="*/ 168965 w 1485899"/>
              <a:gd name="connsiteY1" fmla="*/ 856422 h 887896"/>
              <a:gd name="connsiteX2" fmla="*/ 19878 w 1485899"/>
              <a:gd name="connsiteY2" fmla="*/ 617883 h 887896"/>
              <a:gd name="connsiteX3" fmla="*/ 288235 w 1485899"/>
              <a:gd name="connsiteY3" fmla="*/ 230257 h 887896"/>
              <a:gd name="connsiteX4" fmla="*/ 576469 w 1485899"/>
              <a:gd name="connsiteY4" fmla="*/ 101048 h 887896"/>
              <a:gd name="connsiteX5" fmla="*/ 516835 w 1485899"/>
              <a:gd name="connsiteY5" fmla="*/ 458857 h 887896"/>
              <a:gd name="connsiteX6" fmla="*/ 258417 w 1485899"/>
              <a:gd name="connsiteY6" fmla="*/ 647701 h 887896"/>
              <a:gd name="connsiteX7" fmla="*/ 1182756 w 1485899"/>
              <a:gd name="connsiteY7" fmla="*/ 498614 h 887896"/>
              <a:gd name="connsiteX8" fmla="*/ 1003852 w 1485899"/>
              <a:gd name="connsiteY8" fmla="*/ 31474 h 887896"/>
              <a:gd name="connsiteX9" fmla="*/ 1480930 w 1485899"/>
              <a:gd name="connsiteY9" fmla="*/ 309770 h 887896"/>
              <a:gd name="connsiteX10" fmla="*/ 974035 w 1485899"/>
              <a:gd name="connsiteY10" fmla="*/ 359466 h 887896"/>
              <a:gd name="connsiteX11" fmla="*/ 1123121 w 1485899"/>
              <a:gd name="connsiteY11" fmla="*/ 707335 h 887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5899" h="887896">
                <a:moveTo>
                  <a:pt x="854765" y="806727"/>
                </a:moveTo>
                <a:cubicBezTo>
                  <a:pt x="581439" y="847311"/>
                  <a:pt x="308113" y="887896"/>
                  <a:pt x="168965" y="856422"/>
                </a:cubicBezTo>
                <a:cubicBezTo>
                  <a:pt x="29817" y="824948"/>
                  <a:pt x="0" y="722244"/>
                  <a:pt x="19878" y="617883"/>
                </a:cubicBezTo>
                <a:cubicBezTo>
                  <a:pt x="39756" y="513522"/>
                  <a:pt x="195470" y="316396"/>
                  <a:pt x="288235" y="230257"/>
                </a:cubicBezTo>
                <a:cubicBezTo>
                  <a:pt x="381000" y="144118"/>
                  <a:pt x="538369" y="62948"/>
                  <a:pt x="576469" y="101048"/>
                </a:cubicBezTo>
                <a:cubicBezTo>
                  <a:pt x="614569" y="139148"/>
                  <a:pt x="569844" y="367748"/>
                  <a:pt x="516835" y="458857"/>
                </a:cubicBezTo>
                <a:cubicBezTo>
                  <a:pt x="463826" y="549966"/>
                  <a:pt x="147430" y="641075"/>
                  <a:pt x="258417" y="647701"/>
                </a:cubicBezTo>
                <a:cubicBezTo>
                  <a:pt x="369404" y="654327"/>
                  <a:pt x="1058517" y="601318"/>
                  <a:pt x="1182756" y="498614"/>
                </a:cubicBezTo>
                <a:cubicBezTo>
                  <a:pt x="1306995" y="395910"/>
                  <a:pt x="954156" y="62948"/>
                  <a:pt x="1003852" y="31474"/>
                </a:cubicBezTo>
                <a:cubicBezTo>
                  <a:pt x="1053548" y="0"/>
                  <a:pt x="1485899" y="255105"/>
                  <a:pt x="1480930" y="309770"/>
                </a:cubicBezTo>
                <a:cubicBezTo>
                  <a:pt x="1475961" y="364435"/>
                  <a:pt x="1033670" y="293205"/>
                  <a:pt x="974035" y="359466"/>
                </a:cubicBezTo>
                <a:cubicBezTo>
                  <a:pt x="914400" y="425727"/>
                  <a:pt x="1073426" y="654326"/>
                  <a:pt x="1123121" y="707335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4" name="Picture 2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214" y="2554824"/>
            <a:ext cx="493191" cy="49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90" y="2476510"/>
            <a:ext cx="493191" cy="49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196" y="2416972"/>
            <a:ext cx="493191" cy="49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396" y="2362331"/>
            <a:ext cx="493191" cy="49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233" y="2312009"/>
            <a:ext cx="493191" cy="49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85" y="2245198"/>
            <a:ext cx="493191" cy="49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456" y="4833965"/>
            <a:ext cx="711696" cy="71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S:\dfm\info\icons\v-collections\v_collections_png\computer_network_security\256x256\shadow\brickw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163" y="99440"/>
            <a:ext cx="1375157" cy="137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S:\dfm\info\icons\v-collections\v_collections_png\computer_network_security\256x256\shadow\brickwal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68131" y="3093267"/>
            <a:ext cx="725223" cy="88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92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783596"/>
            <a:ext cx="711696" cy="71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22"/>
          <p:cNvSpPr/>
          <p:nvPr/>
        </p:nvSpPr>
        <p:spPr>
          <a:xfrm>
            <a:off x="5506278" y="3008243"/>
            <a:ext cx="3357770" cy="2589144"/>
          </a:xfrm>
          <a:custGeom>
            <a:avLst/>
            <a:gdLst>
              <a:gd name="connsiteX0" fmla="*/ 268357 w 3357770"/>
              <a:gd name="connsiteY0" fmla="*/ 53009 h 2589144"/>
              <a:gd name="connsiteX1" fmla="*/ 59635 w 3357770"/>
              <a:gd name="connsiteY1" fmla="*/ 430696 h 2589144"/>
              <a:gd name="connsiteX2" fmla="*/ 79513 w 3357770"/>
              <a:gd name="connsiteY2" fmla="*/ 1374914 h 2589144"/>
              <a:gd name="connsiteX3" fmla="*/ 536713 w 3357770"/>
              <a:gd name="connsiteY3" fmla="*/ 1891748 h 2589144"/>
              <a:gd name="connsiteX4" fmla="*/ 725557 w 3357770"/>
              <a:gd name="connsiteY4" fmla="*/ 2348948 h 2589144"/>
              <a:gd name="connsiteX5" fmla="*/ 1182757 w 3357770"/>
              <a:gd name="connsiteY5" fmla="*/ 2527853 h 2589144"/>
              <a:gd name="connsiteX6" fmla="*/ 2295939 w 3357770"/>
              <a:gd name="connsiteY6" fmla="*/ 2468218 h 2589144"/>
              <a:gd name="connsiteX7" fmla="*/ 3041374 w 3357770"/>
              <a:gd name="connsiteY7" fmla="*/ 1802296 h 2589144"/>
              <a:gd name="connsiteX8" fmla="*/ 3339548 w 3357770"/>
              <a:gd name="connsiteY8" fmla="*/ 1136374 h 2589144"/>
              <a:gd name="connsiteX9" fmla="*/ 3150705 w 3357770"/>
              <a:gd name="connsiteY9" fmla="*/ 221974 h 2589144"/>
              <a:gd name="connsiteX10" fmla="*/ 2276061 w 3357770"/>
              <a:gd name="connsiteY10" fmla="*/ 102705 h 2589144"/>
              <a:gd name="connsiteX11" fmla="*/ 1351722 w 3357770"/>
              <a:gd name="connsiteY11" fmla="*/ 122583 h 2589144"/>
              <a:gd name="connsiteX12" fmla="*/ 735496 w 3357770"/>
              <a:gd name="connsiteY12" fmla="*/ 112644 h 2589144"/>
              <a:gd name="connsiteX13" fmla="*/ 268357 w 3357770"/>
              <a:gd name="connsiteY13" fmla="*/ 53009 h 258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57770" h="2589144">
                <a:moveTo>
                  <a:pt x="268357" y="53009"/>
                </a:moveTo>
                <a:cubicBezTo>
                  <a:pt x="155714" y="106018"/>
                  <a:pt x="91109" y="210379"/>
                  <a:pt x="59635" y="430696"/>
                </a:cubicBezTo>
                <a:cubicBezTo>
                  <a:pt x="28161" y="651013"/>
                  <a:pt x="0" y="1131405"/>
                  <a:pt x="79513" y="1374914"/>
                </a:cubicBezTo>
                <a:cubicBezTo>
                  <a:pt x="159026" y="1618423"/>
                  <a:pt x="429039" y="1729409"/>
                  <a:pt x="536713" y="1891748"/>
                </a:cubicBezTo>
                <a:cubicBezTo>
                  <a:pt x="644387" y="2054087"/>
                  <a:pt x="617883" y="2242931"/>
                  <a:pt x="725557" y="2348948"/>
                </a:cubicBezTo>
                <a:cubicBezTo>
                  <a:pt x="833231" y="2454965"/>
                  <a:pt x="921027" y="2507975"/>
                  <a:pt x="1182757" y="2527853"/>
                </a:cubicBezTo>
                <a:cubicBezTo>
                  <a:pt x="1444487" y="2547731"/>
                  <a:pt x="1986169" y="2589144"/>
                  <a:pt x="2295939" y="2468218"/>
                </a:cubicBezTo>
                <a:cubicBezTo>
                  <a:pt x="2605709" y="2347292"/>
                  <a:pt x="2867439" y="2024270"/>
                  <a:pt x="3041374" y="1802296"/>
                </a:cubicBezTo>
                <a:cubicBezTo>
                  <a:pt x="3215309" y="1580322"/>
                  <a:pt x="3321326" y="1399761"/>
                  <a:pt x="3339548" y="1136374"/>
                </a:cubicBezTo>
                <a:cubicBezTo>
                  <a:pt x="3357770" y="872987"/>
                  <a:pt x="3327953" y="394252"/>
                  <a:pt x="3150705" y="221974"/>
                </a:cubicBezTo>
                <a:cubicBezTo>
                  <a:pt x="2973457" y="49696"/>
                  <a:pt x="2575891" y="119270"/>
                  <a:pt x="2276061" y="102705"/>
                </a:cubicBezTo>
                <a:cubicBezTo>
                  <a:pt x="1976231" y="86140"/>
                  <a:pt x="1351722" y="122583"/>
                  <a:pt x="1351722" y="122583"/>
                </a:cubicBezTo>
                <a:cubicBezTo>
                  <a:pt x="1094961" y="124239"/>
                  <a:pt x="917713" y="124240"/>
                  <a:pt x="735496" y="112644"/>
                </a:cubicBezTo>
                <a:cubicBezTo>
                  <a:pt x="553279" y="101048"/>
                  <a:pt x="381000" y="0"/>
                  <a:pt x="268357" y="53009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Facade</a:t>
            </a:r>
            <a:r>
              <a:rPr lang="sv-SE" dirty="0" smtClean="0"/>
              <a:t> </a:t>
            </a:r>
            <a:r>
              <a:rPr lang="sv-SE" dirty="0" err="1" smtClean="0"/>
              <a:t>Pattern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5857884" y="3976709"/>
            <a:ext cx="2428892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API</a:t>
            </a:r>
            <a:endParaRPr lang="sv-SE" dirty="0"/>
          </a:p>
        </p:txBody>
      </p:sp>
      <p:sp>
        <p:nvSpPr>
          <p:cNvPr id="8" name="Rectangle 7"/>
          <p:cNvSpPr/>
          <p:nvPr/>
        </p:nvSpPr>
        <p:spPr>
          <a:xfrm>
            <a:off x="5857884" y="3333767"/>
            <a:ext cx="714380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API</a:t>
            </a: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6715140" y="3333767"/>
            <a:ext cx="714380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API</a:t>
            </a:r>
            <a:endParaRPr lang="sv-SE" dirty="0"/>
          </a:p>
        </p:txBody>
      </p:sp>
      <p:sp>
        <p:nvSpPr>
          <p:cNvPr id="10" name="Rectangle 9"/>
          <p:cNvSpPr/>
          <p:nvPr/>
        </p:nvSpPr>
        <p:spPr>
          <a:xfrm>
            <a:off x="7572396" y="3333767"/>
            <a:ext cx="714380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API</a:t>
            </a:r>
            <a:endParaRPr lang="sv-SE" dirty="0"/>
          </a:p>
        </p:txBody>
      </p:sp>
      <p:cxnSp>
        <p:nvCxnSpPr>
          <p:cNvPr id="12" name="Straight Arrow Connector 11"/>
          <p:cNvCxnSpPr>
            <a:endCxn id="8" idx="2"/>
          </p:cNvCxnSpPr>
          <p:nvPr/>
        </p:nvCxnSpPr>
        <p:spPr>
          <a:xfrm rot="5400000" flipH="1" flipV="1">
            <a:off x="6036479" y="3798114"/>
            <a:ext cx="357190" cy="15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6892941" y="3797320"/>
            <a:ext cx="357190" cy="15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7750197" y="3797320"/>
            <a:ext cx="357190" cy="15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6823091" y="4583138"/>
            <a:ext cx="500066" cy="15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1278334"/>
            <a:ext cx="4107139" cy="30079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Rectangle 19"/>
          <p:cNvSpPr/>
          <p:nvPr/>
        </p:nvSpPr>
        <p:spPr>
          <a:xfrm>
            <a:off x="1115616" y="1214426"/>
            <a:ext cx="3006611" cy="2478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i="1" dirty="0" smtClean="0"/>
              <a:t>Källa: http://en.wikipedia.org/wiki/Facade_pattern</a:t>
            </a:r>
            <a:endParaRPr lang="sv-SE" sz="12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5128740" y="1357302"/>
            <a:ext cx="26116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Användbart när:</a:t>
            </a:r>
          </a:p>
          <a:p>
            <a:pPr>
              <a:buFont typeface="Arial" charset="0"/>
              <a:buChar char="•"/>
            </a:pPr>
            <a:r>
              <a:rPr lang="sv-SE" dirty="0" smtClean="0"/>
              <a:t> Förenkla. Göra förståligt</a:t>
            </a:r>
          </a:p>
          <a:p>
            <a:pPr>
              <a:buFont typeface="Arial" charset="0"/>
              <a:buChar char="•"/>
            </a:pPr>
            <a:r>
              <a:rPr lang="sv-SE" dirty="0" smtClean="0"/>
              <a:t> Göra läsbart</a:t>
            </a:r>
          </a:p>
          <a:p>
            <a:pPr>
              <a:buFont typeface="Arial" charset="0"/>
              <a:buChar char="•"/>
            </a:pPr>
            <a:r>
              <a:rPr lang="sv-SE" dirty="0" smtClean="0"/>
              <a:t> Minska beroenden</a:t>
            </a:r>
          </a:p>
          <a:p>
            <a:pPr>
              <a:buFont typeface="Arial" charset="0"/>
              <a:buChar char="•"/>
            </a:pPr>
            <a:r>
              <a:rPr lang="sv-SE" dirty="0" smtClean="0"/>
              <a:t> Samla flera </a:t>
            </a:r>
            <a:r>
              <a:rPr lang="sv-SE" dirty="0" err="1" smtClean="0"/>
              <a:t>APIer</a:t>
            </a:r>
            <a:r>
              <a:rPr lang="sv-SE" dirty="0" smtClean="0"/>
              <a:t> </a:t>
            </a:r>
          </a:p>
        </p:txBody>
      </p:sp>
      <p:sp>
        <p:nvSpPr>
          <p:cNvPr id="24" name="Freeform 23"/>
          <p:cNvSpPr/>
          <p:nvPr/>
        </p:nvSpPr>
        <p:spPr>
          <a:xfrm>
            <a:off x="7098196" y="2604052"/>
            <a:ext cx="849795" cy="437322"/>
          </a:xfrm>
          <a:custGeom>
            <a:avLst/>
            <a:gdLst>
              <a:gd name="connsiteX0" fmla="*/ 8282 w 849795"/>
              <a:gd name="connsiteY0" fmla="*/ 39757 h 437322"/>
              <a:gd name="connsiteX1" fmla="*/ 127552 w 849795"/>
              <a:gd name="connsiteY1" fmla="*/ 9939 h 437322"/>
              <a:gd name="connsiteX2" fmla="*/ 773595 w 849795"/>
              <a:gd name="connsiteY2" fmla="*/ 99391 h 437322"/>
              <a:gd name="connsiteX3" fmla="*/ 584752 w 849795"/>
              <a:gd name="connsiteY3" fmla="*/ 308113 h 437322"/>
              <a:gd name="connsiteX4" fmla="*/ 535056 w 849795"/>
              <a:gd name="connsiteY4" fmla="*/ 437322 h 4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795" h="437322">
                <a:moveTo>
                  <a:pt x="8282" y="39757"/>
                </a:moveTo>
                <a:cubicBezTo>
                  <a:pt x="4141" y="19878"/>
                  <a:pt x="0" y="0"/>
                  <a:pt x="127552" y="9939"/>
                </a:cubicBezTo>
                <a:cubicBezTo>
                  <a:pt x="255104" y="19878"/>
                  <a:pt x="697395" y="49695"/>
                  <a:pt x="773595" y="99391"/>
                </a:cubicBezTo>
                <a:cubicBezTo>
                  <a:pt x="849795" y="149087"/>
                  <a:pt x="624509" y="251791"/>
                  <a:pt x="584752" y="308113"/>
                </a:cubicBezTo>
                <a:cubicBezTo>
                  <a:pt x="544996" y="364435"/>
                  <a:pt x="540026" y="400878"/>
                  <a:pt x="535056" y="437322"/>
                </a:cubicBez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6386" name="Picture 2" descr="S:\dfm\info\icons\v-collections\v_collections_png\computer_network_security\256x256\shadow\brickwal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163" y="99440"/>
            <a:ext cx="1375157" cy="137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S:\dfm\info\icons\v-collections\v_collections_png\computer_network_security\256x256\shadow\brickwal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004" y="4005689"/>
            <a:ext cx="513544" cy="51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493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 animBg="1"/>
      <p:bldP spid="8" grpId="0" animBg="1"/>
      <p:bldP spid="9" grpId="0" animBg="1"/>
      <p:bldP spid="10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FF00FF"/>
      </a:accent2>
      <a:accent3>
        <a:srgbClr val="00FF00"/>
      </a:accent3>
      <a:accent4>
        <a:srgbClr val="8064A2"/>
      </a:accent4>
      <a:accent5>
        <a:srgbClr val="4BACC6"/>
      </a:accent5>
      <a:accent6>
        <a:srgbClr val="FFF500"/>
      </a:accent6>
      <a:hlink>
        <a:srgbClr val="0000FF"/>
      </a:hlink>
      <a:folHlink>
        <a:srgbClr val="800080"/>
      </a:folHlink>
    </a:clrScheme>
    <a:fontScheme name="lnu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5875">
          <a:solidFill>
            <a:srgbClr val="FF00FF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b="1" dirty="0" smtClean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16306</TotalTime>
  <Words>726</Words>
  <Application>Microsoft Macintosh PowerPoint</Application>
  <PresentationFormat>On-screen Show (16:10)</PresentationFormat>
  <Paragraphs>218</Paragraphs>
  <Slides>26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API:er/Mashup</vt:lpstr>
      <vt:lpstr>F05 – API:er Mashup</vt:lpstr>
      <vt:lpstr>API</vt:lpstr>
      <vt:lpstr>API:er på Internet</vt:lpstr>
      <vt:lpstr>API</vt:lpstr>
      <vt:lpstr>Varför dela data?</vt:lpstr>
      <vt:lpstr>Hur dela?</vt:lpstr>
      <vt:lpstr>Facade Pattern</vt:lpstr>
      <vt:lpstr>Facade Pattern</vt:lpstr>
      <vt:lpstr>Ytterligare inkapsling</vt:lpstr>
      <vt:lpstr>Resultatet</vt:lpstr>
      <vt:lpstr>XML</vt:lpstr>
      <vt:lpstr>JSON</vt:lpstr>
      <vt:lpstr>Skapa API:et först?</vt:lpstr>
      <vt:lpstr>Exempel på APIr</vt:lpstr>
      <vt:lpstr>Mashup</vt:lpstr>
      <vt:lpstr>Mashup</vt:lpstr>
      <vt:lpstr>Exempel på mashups</vt:lpstr>
      <vt:lpstr>Svenska resurser</vt:lpstr>
      <vt:lpstr>Nackdelar med att använda öppen data</vt:lpstr>
      <vt:lpstr>Cross Site Requests</vt:lpstr>
      <vt:lpstr>Lösning 1: Serversideapplikation</vt:lpstr>
      <vt:lpstr>Lösning 2: Proxy</vt:lpstr>
      <vt:lpstr>Lösning 3: JSONP</vt:lpstr>
      <vt:lpstr>Problem med JSONP</vt:lpstr>
      <vt:lpstr>Lösning 4: CORS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Leitet</dc:creator>
  <cp:lastModifiedBy>Johan Leitet</cp:lastModifiedBy>
  <cp:revision>96</cp:revision>
  <dcterms:created xsi:type="dcterms:W3CDTF">2011-10-10T07:41:25Z</dcterms:created>
  <dcterms:modified xsi:type="dcterms:W3CDTF">2013-12-09T12:02:09Z</dcterms:modified>
</cp:coreProperties>
</file>